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25"/>
  </p:notesMasterIdLst>
  <p:handoutMasterIdLst>
    <p:handoutMasterId r:id="rId26"/>
  </p:handoutMasterIdLst>
  <p:sldIdLst>
    <p:sldId id="303" r:id="rId5"/>
    <p:sldId id="795" r:id="rId6"/>
    <p:sldId id="1134" r:id="rId7"/>
    <p:sldId id="909" r:id="rId8"/>
    <p:sldId id="913" r:id="rId9"/>
    <p:sldId id="1133" r:id="rId10"/>
    <p:sldId id="1132" r:id="rId11"/>
    <p:sldId id="1131" r:id="rId12"/>
    <p:sldId id="1130" r:id="rId13"/>
    <p:sldId id="1128" r:id="rId14"/>
    <p:sldId id="1124" r:id="rId15"/>
    <p:sldId id="1125" r:id="rId16"/>
    <p:sldId id="1126" r:id="rId17"/>
    <p:sldId id="1127" r:id="rId18"/>
    <p:sldId id="1123" r:id="rId19"/>
    <p:sldId id="1122" r:id="rId20"/>
    <p:sldId id="796" r:id="rId21"/>
    <p:sldId id="1119" r:id="rId22"/>
    <p:sldId id="1120" r:id="rId23"/>
    <p:sldId id="910" r:id="rId24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CFF"/>
    <a:srgbClr val="FF3300"/>
    <a:srgbClr val="FF33CC"/>
    <a:srgbClr val="FF6699"/>
    <a:srgbClr val="FF99FF"/>
    <a:srgbClr val="62A14D"/>
    <a:srgbClr val="000000"/>
    <a:srgbClr val="C6D254"/>
    <a:srgbClr val="B1D254"/>
    <a:srgbClr val="72AF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91" autoAdjust="0"/>
    <p:restoredTop sz="97097" autoAdjust="0"/>
  </p:normalViewPr>
  <p:slideViewPr>
    <p:cSldViewPr snapToGrid="0">
      <p:cViewPr varScale="1">
        <p:scale>
          <a:sx n="75" d="100"/>
          <a:sy n="75" d="100"/>
        </p:scale>
        <p:origin x="896" y="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104" d="100"/>
          <a:sy n="104" d="100"/>
        </p:scale>
        <p:origin x="4608" y="20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5/27/2025</a:t>
            </a:fld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5/27/2025</a:t>
            </a:fld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5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692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S2-2505897</a:t>
            </a:r>
            <a:endParaRPr lang="de-DE" sz="1400" b="1" dirty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sz="14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169</a:t>
            </a:r>
            <a:endParaRPr lang="de-DE" sz="14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r>
              <a:rPr lang="en-US" altLang="zh-CN" sz="14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Fukuoka, Japan, 19-23 May 2025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E8AE070-AEFC-BD1A-B88D-BC13B94433FE}"/>
              </a:ext>
            </a:extLst>
          </p:cNvPr>
          <p:cNvSpPr txBox="1"/>
          <p:nvPr userDrawn="1"/>
        </p:nvSpPr>
        <p:spPr>
          <a:xfrm>
            <a:off x="815009" y="6549887"/>
            <a:ext cx="18473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8950" y="1572271"/>
            <a:ext cx="8388350" cy="483076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WG2#169,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May 2025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5_Melbourne_2024-09/Docs/SP-241401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kern="0" dirty="0"/>
              <a:t>FS_MASSS &amp; MASSS Status 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388788" y="4006360"/>
            <a:ext cx="6553255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Krisztian Kiss (Primary Rapporteur)</a:t>
            </a: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Apple</a:t>
            </a:r>
          </a:p>
          <a:p>
            <a:pPr>
              <a:lnSpc>
                <a:spcPct val="80000"/>
              </a:lnSpc>
            </a:pPr>
            <a:endParaRPr lang="en-US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Zhuoyi</a:t>
            </a:r>
            <a:r>
              <a:rPr lang="en-US" altLang="en-US" sz="2000">
                <a:latin typeface="Calibri" panose="020F0502020204030204" pitchFamily="34" charset="0"/>
                <a:cs typeface="Calibri" panose="020F0502020204030204" pitchFamily="34" charset="0"/>
              </a:rPr>
              <a:t> Chen (Secondary Rapporteur)</a:t>
            </a:r>
          </a:p>
          <a:p>
            <a:pPr>
              <a:lnSpc>
                <a:spcPct val="80000"/>
              </a:lnSpc>
            </a:pPr>
            <a:r>
              <a:rPr lang="en-US" altLang="en-US" sz="2000">
                <a:latin typeface="Calibri" panose="020F0502020204030204" pitchFamily="34" charset="0"/>
                <a:cs typeface="Calibri" panose="020F0502020204030204" pitchFamily="34" charset="0"/>
              </a:rPr>
              <a:t>China Telecom</a:t>
            </a:r>
          </a:p>
          <a:p>
            <a:pPr>
              <a:lnSpc>
                <a:spcPct val="80000"/>
              </a:lnSpc>
            </a:pPr>
            <a:endParaRPr lang="en-US" altLang="en-US" sz="20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80000"/>
              </a:lnSpc>
            </a:pPr>
            <a:endParaRPr lang="en-US" altLang="en-US" sz="20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8978" y="289786"/>
            <a:ext cx="7291602" cy="632637"/>
          </a:xfrm>
        </p:spPr>
        <p:txBody>
          <a:bodyPr/>
          <a:lstStyle/>
          <a:p>
            <a:pPr algn="l"/>
            <a:r>
              <a:rPr lang="en-US" altLang="de-DE" sz="2400" b="1" dirty="0"/>
              <a:t>FS_MASSS / MASSS status after SA2#165</a:t>
            </a:r>
            <a:endParaRPr lang="en-US" sz="2400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385475" y="2243597"/>
            <a:ext cx="8373049" cy="432461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SA#105: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FS_MASSS: Based on the guidance that SA Plenary endorsed in </a:t>
            </a:r>
            <a:r>
              <a:rPr lang="en-US" altLang="de-DE" sz="1400" dirty="0">
                <a:hlinkClick r:id="rId3"/>
              </a:rPr>
              <a:t>SP-241401</a:t>
            </a:r>
            <a:r>
              <a:rPr lang="en-US" altLang="de-DE" sz="1400" dirty="0"/>
              <a:t>, 1 </a:t>
            </a:r>
            <a:r>
              <a:rPr lang="en-US" altLang="de-DE" sz="1400" dirty="0" err="1"/>
              <a:t>pCR</a:t>
            </a:r>
            <a:r>
              <a:rPr lang="en-US" altLang="de-DE" sz="1400" dirty="0"/>
              <a:t> was approved which updates “interim conclusion” to final “conclusion” for KI#2.2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TR 23.700-54 was sent to SA for approval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MASSS: Focus was on normative CRs for KI#2.1</a:t>
            </a:r>
            <a:endParaRPr lang="en-US" altLang="de-DE" sz="1400" kern="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20 </a:t>
            </a:r>
            <a:r>
              <a:rPr lang="en-US" altLang="de-DE" sz="1400" dirty="0" err="1"/>
              <a:t>Tdocs</a:t>
            </a:r>
            <a:r>
              <a:rPr lang="en-US" altLang="de-DE" sz="1400" dirty="0"/>
              <a:t> (17 CRs and 3 discussion papers) were submitted and 6 CRs were approved (TS 23.501/23.502/23.503)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endParaRPr lang="en-US" altLang="ko-KR" sz="10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WGs: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Whether MPQUIC-IP should be bundled with support for ATSSS-LL with Active-Standby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Whether ATSSS-LL with any Steering mode should remain mandatory in Rel-19 or ATSSS-LL with any Steering mode should be optional and MPQUIC-E can also be supported as only Steering Functionality</a:t>
            </a:r>
            <a:endParaRPr lang="en-US" altLang="ko-KR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/>
              <a:t>Whether both ATSSS-LL and MPQUIC-E functionalities can be supported for the same MA PDU Session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/>
              <a:t>Agree the remaining CRs on UE-network capability negotiation</a:t>
            </a:r>
            <a:endParaRPr lang="en-US" altLang="ko-KR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ko-KR" sz="18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95E0192-801A-E68E-0039-69959FAA3EDC}"/>
              </a:ext>
            </a:extLst>
          </p:cNvPr>
          <p:cNvGraphicFramePr>
            <a:graphicFrameLocks noGrp="1"/>
          </p:cNvGraphicFramePr>
          <p:nvPr/>
        </p:nvGraphicFramePr>
        <p:xfrm>
          <a:off x="385475" y="1074976"/>
          <a:ext cx="8344428" cy="101606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8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38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30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31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5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30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5598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5567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37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</a:t>
                      </a:r>
                      <a:r>
                        <a:rPr lang="en-GB" sz="800" dirty="0"/>
                        <a:t>(dd/mm/</a:t>
                      </a:r>
                      <a:r>
                        <a:rPr lang="en-GB" sz="800" dirty="0" err="1"/>
                        <a:t>yyyy</a:t>
                      </a:r>
                      <a:r>
                        <a:rPr lang="en-GB" sz="800" dirty="0"/>
                        <a:t>)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052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1020070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Study on Multi-Access (</a:t>
                      </a:r>
                      <a:r>
                        <a:rPr lang="en-US" sz="1000" b="1" dirty="0" err="1"/>
                        <a:t>DualSteer</a:t>
                      </a:r>
                      <a:r>
                        <a:rPr lang="en-US" sz="1000" b="1" dirty="0"/>
                        <a:t> and ATSSS_Ph4)	</a:t>
                      </a: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FS_MASSS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09/09/2024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SP-231802</a:t>
                      </a:r>
                      <a:endParaRPr lang="en-GB" sz="10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1887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1040034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Multi-Access (ATSSS_Ph4)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12/12/2024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50%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SP-240994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80%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2381863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37660760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30FDBE0D-AFC7-CC64-98A1-5D320AFCB2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8978" y="228600"/>
            <a:ext cx="6827838" cy="1143000"/>
          </a:xfrm>
        </p:spPr>
        <p:txBody>
          <a:bodyPr/>
          <a:lstStyle/>
          <a:p>
            <a:r>
              <a:rPr lang="en-GB" altLang="en-US" sz="2800" b="1" dirty="0"/>
              <a:t>FS_MASSS status at SA#105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56BEF47B-7EA2-9018-1649-C6EC73C79206}"/>
              </a:ext>
            </a:extLst>
          </p:cNvPr>
          <p:cNvSpPr txBox="1">
            <a:spLocks/>
          </p:cNvSpPr>
          <p:nvPr/>
        </p:nvSpPr>
        <p:spPr>
          <a:xfrm>
            <a:off x="244074" y="2205510"/>
            <a:ext cx="8344428" cy="442389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SA2#163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Focus was on Conclusions</a:t>
            </a:r>
            <a:endParaRPr lang="en-US" altLang="de-DE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65 </a:t>
            </a:r>
            <a:r>
              <a:rPr lang="en-US" altLang="de-DE" sz="1600" dirty="0" err="1"/>
              <a:t>TDocs</a:t>
            </a:r>
            <a:r>
              <a:rPr lang="en-US" altLang="de-DE" sz="1600" dirty="0"/>
              <a:t> were submitted and 10 </a:t>
            </a:r>
            <a:r>
              <a:rPr lang="en-US" altLang="de-DE" sz="1600" dirty="0" err="1"/>
              <a:t>TDocs</a:t>
            </a:r>
            <a:r>
              <a:rPr lang="en-US" altLang="de-DE" sz="1600" dirty="0"/>
              <a:t> on Conclusions were handled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SA2 will not proceed with normative work for KI#1.x and KI#2.2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6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Contentious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None</a:t>
            </a:r>
            <a:endParaRPr lang="en-US" altLang="ko-KR" sz="1600" b="1" kern="0" dirty="0"/>
          </a:p>
        </p:txBody>
      </p:sp>
      <p:graphicFrame>
        <p:nvGraphicFramePr>
          <p:cNvPr id="2" name="Content Placeholder 8">
            <a:extLst>
              <a:ext uri="{FF2B5EF4-FFF2-40B4-BE49-F238E27FC236}">
                <a16:creationId xmlns:a16="http://schemas.microsoft.com/office/drawing/2014/main" id="{5DA46860-2C9A-56FC-3EDC-3A3440789DBE}"/>
              </a:ext>
            </a:extLst>
          </p:cNvPr>
          <p:cNvGraphicFramePr>
            <a:graphicFrameLocks/>
          </p:cNvGraphicFramePr>
          <p:nvPr/>
        </p:nvGraphicFramePr>
        <p:xfrm>
          <a:off x="438978" y="1202832"/>
          <a:ext cx="774637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9417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FS_MASSS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Multi-Access (</a:t>
                      </a:r>
                      <a:r>
                        <a:rPr lang="en-US" sz="1200" b="1" dirty="0" err="1"/>
                        <a:t>DualSteer</a:t>
                      </a:r>
                      <a:r>
                        <a:rPr lang="en-US" sz="1200" b="1" dirty="0"/>
                        <a:t> and ATSSS_Ph4)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-&gt; </a:t>
                      </a:r>
                      <a:r>
                        <a:rPr lang="en-US" sz="1200" b="1" u="none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September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1020070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30016791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30FDBE0D-AFC7-CC64-98A1-5D320AFCB2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8978" y="228600"/>
            <a:ext cx="6827838" cy="1143000"/>
          </a:xfrm>
        </p:spPr>
        <p:txBody>
          <a:bodyPr/>
          <a:lstStyle/>
          <a:p>
            <a:r>
              <a:rPr lang="en-GB" altLang="en-US" sz="2800" b="1" dirty="0"/>
              <a:t>MASSS status at SA#105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56BEF47B-7EA2-9018-1649-C6EC73C79206}"/>
              </a:ext>
            </a:extLst>
          </p:cNvPr>
          <p:cNvSpPr txBox="1">
            <a:spLocks/>
          </p:cNvSpPr>
          <p:nvPr/>
        </p:nvSpPr>
        <p:spPr>
          <a:xfrm>
            <a:off x="244074" y="2205510"/>
            <a:ext cx="8344428" cy="442389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SA2#163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SA2#164 was the first meeting where CRs were handled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21 contributions were submitted, all were handled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6</a:t>
            </a:r>
            <a:r>
              <a:rPr lang="en-US" altLang="de-DE" sz="1600" kern="0" dirty="0"/>
              <a:t> CRs were postponed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2 CR was noted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13 CRs were merged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The focus of the meeting was on CRs for TS 23.501, TS 23.502 and TS 23.503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6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6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600" kern="0" dirty="0"/>
              <a:t>Continue to progress CRs</a:t>
            </a:r>
          </a:p>
        </p:txBody>
      </p:sp>
      <p:graphicFrame>
        <p:nvGraphicFramePr>
          <p:cNvPr id="2" name="Content Placeholder 8">
            <a:extLst>
              <a:ext uri="{FF2B5EF4-FFF2-40B4-BE49-F238E27FC236}">
                <a16:creationId xmlns:a16="http://schemas.microsoft.com/office/drawing/2014/main" id="{5DA46860-2C9A-56FC-3EDC-3A3440789DBE}"/>
              </a:ext>
            </a:extLst>
          </p:cNvPr>
          <p:cNvGraphicFramePr>
            <a:graphicFrameLocks/>
          </p:cNvGraphicFramePr>
          <p:nvPr/>
        </p:nvGraphicFramePr>
        <p:xfrm>
          <a:off x="438978" y="1202832"/>
          <a:ext cx="7746374" cy="69829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9417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MASSS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Multi-Access (ATSSS_Ph4)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</a:t>
                      </a:r>
                      <a:r>
                        <a:rPr lang="en-US" sz="1200" b="1" u="none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December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1040034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1665930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8978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FS_MASSS Status after SA2#164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438978" y="2105999"/>
            <a:ext cx="8266044" cy="432461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SA2#163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Focus was on Conclusions</a:t>
            </a:r>
            <a:endParaRPr lang="en-US" altLang="de-DE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65 </a:t>
            </a:r>
            <a:r>
              <a:rPr lang="en-US" altLang="de-DE" sz="1600" dirty="0" err="1"/>
              <a:t>TDocs</a:t>
            </a:r>
            <a:r>
              <a:rPr lang="en-US" altLang="de-DE" sz="1600" dirty="0"/>
              <a:t> were submitted and 10 </a:t>
            </a:r>
            <a:r>
              <a:rPr lang="en-US" altLang="de-DE" sz="1600" dirty="0" err="1"/>
              <a:t>TDocs</a:t>
            </a:r>
            <a:r>
              <a:rPr lang="en-US" altLang="de-DE" sz="1600" dirty="0"/>
              <a:t> on Conclusions were handled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SA2 will not proceed with normative work for KI#1.x and KI#2.2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6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Contentious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None</a:t>
            </a:r>
            <a:endParaRPr lang="en-US" altLang="ko-KR" sz="1600" b="1" kern="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438978" y="1073623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FS_MASSS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Multi-Access (</a:t>
                      </a:r>
                      <a:r>
                        <a:rPr lang="en-US" sz="1200" b="1" dirty="0" err="1"/>
                        <a:t>DualSteer</a:t>
                      </a:r>
                      <a:r>
                        <a:rPr lang="en-US" sz="1200" b="1" dirty="0"/>
                        <a:t> and ATSSS_Ph4)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-&gt; </a:t>
                      </a:r>
                      <a:r>
                        <a:rPr lang="en-US" sz="1200" b="1" u="none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September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1020070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60066692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8978" y="27394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MASSS Status after SA2#164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438978" y="2105999"/>
            <a:ext cx="8266044" cy="432461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SA2#163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SA2#164 was the first meeting where CRs were handled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21 contributions were submitted, all were handled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6</a:t>
            </a:r>
            <a:r>
              <a:rPr lang="en-US" altLang="de-DE" sz="1600" kern="0" dirty="0"/>
              <a:t> CRs were postponed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2 CR was noted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13 CRs were merged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The focus of the meeting was on CRs for TS 23.501, TS 23.502 and TS 23.503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6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6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600" kern="0" dirty="0"/>
              <a:t>Continue to progress CRs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600" b="1" kern="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438978" y="1292063"/>
          <a:ext cx="8266044" cy="69829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MASSS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Multi-Access (ATSSS_Ph4)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</a:t>
                      </a:r>
                      <a:r>
                        <a:rPr lang="en-US" sz="1200" b="1" u="none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December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1040034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16413689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30FDBE0D-AFC7-CC64-98A1-5D320AFCB2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8978" y="228600"/>
            <a:ext cx="6827838" cy="1143000"/>
          </a:xfrm>
        </p:spPr>
        <p:txBody>
          <a:bodyPr/>
          <a:lstStyle/>
          <a:p>
            <a:r>
              <a:rPr lang="en-GB" altLang="en-US" sz="2800" b="1" dirty="0"/>
              <a:t>FS_MASSS status at SA#104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56BEF47B-7EA2-9018-1649-C6EC73C79206}"/>
              </a:ext>
            </a:extLst>
          </p:cNvPr>
          <p:cNvSpPr txBox="1">
            <a:spLocks/>
          </p:cNvSpPr>
          <p:nvPr/>
        </p:nvSpPr>
        <p:spPr>
          <a:xfrm>
            <a:off x="244074" y="2205510"/>
            <a:ext cx="8344428" cy="442389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Progress since SA#103: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100" kern="0" dirty="0"/>
              <a:t>TR 23.700-54 v0.4.0 is available, sent to SA#104 for </a:t>
            </a:r>
            <a:r>
              <a:rPr lang="en-US" altLang="de-DE" sz="1100" dirty="0"/>
              <a:t>Information</a:t>
            </a:r>
            <a:r>
              <a:rPr lang="en-US" altLang="zh-CN" sz="1100" kern="0" dirty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00" kern="0" dirty="0"/>
              <a:t>29 contributions agreed including </a:t>
            </a:r>
            <a:r>
              <a:rPr lang="en-US" altLang="de-DE" sz="1100" dirty="0"/>
              <a:t>New/updated solutions for </a:t>
            </a:r>
            <a:r>
              <a:rPr lang="en-US" altLang="de-DE" sz="1100" dirty="0" err="1"/>
              <a:t>DualSteer</a:t>
            </a:r>
            <a:r>
              <a:rPr lang="en-US" altLang="de-DE" sz="1100" dirty="0"/>
              <a:t>, New/updated solutions and Conclusions for ATSSS_Ph4</a:t>
            </a:r>
            <a:endParaRPr lang="en-US" altLang="zh-CN" sz="11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00" kern="0" dirty="0"/>
              <a:t>All TUs are used for the Study Phase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ATSSS_Ph4</a:t>
            </a:r>
            <a:r>
              <a:rPr lang="en-US" altLang="de-DE" sz="1100" kern="0" dirty="0"/>
              <a:t> </a:t>
            </a:r>
            <a:r>
              <a:rPr lang="en-US" altLang="de-DE" sz="1100" dirty="0"/>
              <a:t>KI#2.1 conclusions agreed, WID approved including this KI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ATSSS_Ph4</a:t>
            </a:r>
            <a:r>
              <a:rPr lang="en-US" altLang="de-DE" sz="1100" kern="0" dirty="0"/>
              <a:t> </a:t>
            </a:r>
            <a:r>
              <a:rPr lang="en-US" altLang="de-DE" sz="1100" dirty="0"/>
              <a:t>KI#2.2 interim conclusion agreed: no consensus to move to normative phase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 err="1"/>
              <a:t>DualSteer</a:t>
            </a:r>
            <a:r>
              <a:rPr lang="en-US" altLang="de-DE" sz="1100" dirty="0"/>
              <a:t> KI#1.3 solution principles are discussed but not agreed. Other open issues for </a:t>
            </a:r>
            <a:r>
              <a:rPr lang="en-US" altLang="de-DE" sz="1100" dirty="0" err="1"/>
              <a:t>DualSteer</a:t>
            </a:r>
            <a:r>
              <a:rPr lang="en-US" altLang="de-DE" sz="1100" dirty="0"/>
              <a:t> KIs (KI#1.1, KI#1.2, KI#1.4) were discussed in NWM discussion and drafting sessions but no time to handle conclusion proposals during online sessions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1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kern="0" dirty="0"/>
              <a:t>Impacts and dependencies on other WGs: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prstClr val="black"/>
                </a:solidFill>
                <a:sym typeface="+mn-ea"/>
              </a:rPr>
              <a:t>Key Issue #1.x have SA3 dependencies to handle security aspects.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1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800" kern="0" dirty="0"/>
              <a:t>Contentious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Principles of </a:t>
            </a:r>
            <a:r>
              <a:rPr lang="en-US" altLang="de-DE" sz="1100" dirty="0" err="1"/>
              <a:t>DualSteer</a:t>
            </a:r>
            <a:r>
              <a:rPr lang="en-US" altLang="de-DE" sz="1100" dirty="0"/>
              <a:t>, e.g. Session Management, how to correlate the 2 PDU Sessions by the 2 SUPIs, etc.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Whether to define primary and secondary SUPI concept and if yes, whether it is part of subscription data</a:t>
            </a:r>
            <a:endParaRPr lang="en-US" altLang="ko-KR" sz="11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Next steps: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100" dirty="0"/>
              <a:t>Start normative work based on KI#2.1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100" dirty="0"/>
              <a:t>Confirm final conclusion for KI#2.2 </a:t>
            </a:r>
            <a:r>
              <a:rPr lang="en-US" altLang="ko-KR" sz="1100" kern="0" dirty="0"/>
              <a:t>during </a:t>
            </a:r>
            <a:r>
              <a:rPr lang="en-US" altLang="ko-KR" sz="1100" dirty="0"/>
              <a:t>SA2#164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100" kern="0" dirty="0"/>
              <a:t>Complete KI#1.x </a:t>
            </a:r>
            <a:r>
              <a:rPr lang="en-US" altLang="ko-KR" sz="1100" dirty="0"/>
              <a:t>c</a:t>
            </a:r>
            <a:r>
              <a:rPr lang="en-US" altLang="ko-KR" sz="1100" kern="0" dirty="0"/>
              <a:t>onclusions during </a:t>
            </a:r>
            <a:r>
              <a:rPr lang="en-US" altLang="ko-KR" sz="1100" dirty="0"/>
              <a:t>SA2#164</a:t>
            </a:r>
          </a:p>
          <a:p>
            <a:pPr lvl="1">
              <a:defRPr/>
            </a:pPr>
            <a:endParaRPr lang="en-US" sz="1050" kern="0" dirty="0"/>
          </a:p>
        </p:txBody>
      </p:sp>
      <p:graphicFrame>
        <p:nvGraphicFramePr>
          <p:cNvPr id="2" name="Content Placeholder 8">
            <a:extLst>
              <a:ext uri="{FF2B5EF4-FFF2-40B4-BE49-F238E27FC236}">
                <a16:creationId xmlns:a16="http://schemas.microsoft.com/office/drawing/2014/main" id="{5DA46860-2C9A-56FC-3EDC-3A3440789DBE}"/>
              </a:ext>
            </a:extLst>
          </p:cNvPr>
          <p:cNvGraphicFramePr>
            <a:graphicFrameLocks/>
          </p:cNvGraphicFramePr>
          <p:nvPr/>
        </p:nvGraphicFramePr>
        <p:xfrm>
          <a:off x="438978" y="1202832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FS_MASSS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Multi-Access (</a:t>
                      </a:r>
                      <a:r>
                        <a:rPr lang="en-US" sz="1200" b="1" dirty="0" err="1"/>
                        <a:t>DualSteer</a:t>
                      </a:r>
                      <a:r>
                        <a:rPr lang="en-US" sz="1200" b="1" dirty="0"/>
                        <a:t> and ATSSS_Ph4)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30% -&gt; </a:t>
                      </a:r>
                      <a:r>
                        <a:rPr lang="en-US" sz="1200" b="1" u="none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1020070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56495254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FS_MASSS Status after SA2#163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430695" y="1954799"/>
            <a:ext cx="8266044" cy="432461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Progress since SA2#162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Focus was on Conclusions. </a:t>
            </a:r>
            <a:r>
              <a:rPr lang="en-US" altLang="de-DE" sz="1000" kern="0" dirty="0"/>
              <a:t>TR 23.700-54 v0.4.0 is available, sent to SA#104 for </a:t>
            </a:r>
            <a:r>
              <a:rPr lang="en-US" altLang="de-DE" sz="1000" dirty="0"/>
              <a:t>Information</a:t>
            </a:r>
            <a:endParaRPr lang="en-US" altLang="de-DE" sz="10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105 </a:t>
            </a:r>
            <a:r>
              <a:rPr lang="en-US" altLang="de-DE" sz="1000" dirty="0" err="1"/>
              <a:t>TDocs</a:t>
            </a:r>
            <a:r>
              <a:rPr lang="en-US" altLang="de-DE" sz="1000" dirty="0"/>
              <a:t> were submitted and 101 </a:t>
            </a:r>
            <a:r>
              <a:rPr lang="en-US" altLang="de-DE" sz="1000" dirty="0" err="1"/>
              <a:t>tdocs</a:t>
            </a:r>
            <a:r>
              <a:rPr lang="en-US" altLang="de-DE" sz="1000" dirty="0"/>
              <a:t> could not be handled. The handled documents included: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 err="1"/>
              <a:t>DualSteer</a:t>
            </a:r>
            <a:r>
              <a:rPr lang="en-US" altLang="de-DE" sz="1000" dirty="0"/>
              <a:t> solution update: KI#1.4 (1 </a:t>
            </a:r>
            <a:r>
              <a:rPr lang="en-US" altLang="de-DE" sz="1000" dirty="0" err="1"/>
              <a:t>tdoc</a:t>
            </a:r>
            <a:r>
              <a:rPr lang="en-US" altLang="de-DE" sz="1000" dirty="0"/>
              <a:t>)</a:t>
            </a:r>
            <a:endParaRPr lang="en-US" altLang="de-DE" sz="1000" b="1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ATSSS_Ph4 KI#2.x conclusions: </a:t>
            </a:r>
            <a:r>
              <a:rPr lang="en-US" altLang="de-DE" sz="1000" b="1" dirty="0"/>
              <a:t>2 </a:t>
            </a:r>
            <a:r>
              <a:rPr lang="en-US" altLang="de-DE" sz="1000" b="1" dirty="0" err="1"/>
              <a:t>tdocs</a:t>
            </a:r>
            <a:r>
              <a:rPr lang="en-US" altLang="de-DE" sz="1000" b="1" dirty="0"/>
              <a:t> Agreed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 err="1"/>
              <a:t>SoH</a:t>
            </a:r>
            <a:r>
              <a:rPr lang="en-US" altLang="de-DE" sz="1000" dirty="0"/>
              <a:t> questions (Noted)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KI#2.1 conclusions agreed, WID approved including this KI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KI#2.2 interim conclusion agreed: no consensus to move to normative phase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KI#1.3 solution principles are discussed but not agreed. KI#1.1, KI#1.2, KI#1.4 open issues were discussed in NWM discussion and drafting session but no time to handle conclusion proposals on solution principles during online sessions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8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>
                <a:solidFill>
                  <a:prstClr val="black"/>
                </a:solidFill>
                <a:sym typeface="+mn-ea"/>
              </a:rPr>
              <a:t>Key Issue #1.x have SA3 dependencies to handle security aspects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>
                <a:solidFill>
                  <a:prstClr val="black"/>
                </a:solidFill>
                <a:sym typeface="+mn-ea"/>
              </a:rPr>
              <a:t>No RAN dependency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8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400" b="1" kern="0" dirty="0"/>
              <a:t>Contentious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Principles of </a:t>
            </a:r>
            <a:r>
              <a:rPr lang="en-US" altLang="de-DE" sz="1000" dirty="0" err="1"/>
              <a:t>DualSteer</a:t>
            </a:r>
            <a:r>
              <a:rPr lang="en-US" altLang="de-DE" sz="1000" dirty="0"/>
              <a:t>, e.g. Session Management, how to correlate the 2 PDU Sessions by the 2 SUPIs, etc.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Whether to define primary and secondary SUPI concept and if yes, whether it is part of subscription data</a:t>
            </a:r>
            <a:endParaRPr lang="en-US" altLang="ko-KR" sz="10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ko-KR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kern="0" dirty="0"/>
              <a:t>Next </a:t>
            </a:r>
            <a:r>
              <a:rPr lang="de-DE" altLang="ko-KR" sz="1400" b="1" kern="0" dirty="0" err="1"/>
              <a:t>steps</a:t>
            </a:r>
            <a:endParaRPr lang="de-DE" altLang="ko-KR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000" dirty="0"/>
              <a:t>Start normative work based on KI#2.1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000" dirty="0"/>
              <a:t>Confirm final conclusion for KI#2.2 </a:t>
            </a:r>
            <a:r>
              <a:rPr lang="en-US" altLang="ko-KR" sz="1000" kern="0" dirty="0"/>
              <a:t>during </a:t>
            </a:r>
            <a:r>
              <a:rPr lang="en-US" altLang="ko-KR" sz="1000" dirty="0"/>
              <a:t>SA2#164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000" dirty="0"/>
              <a:t>Organize offline discussion before SA2#164 for </a:t>
            </a:r>
            <a:r>
              <a:rPr lang="en-US" altLang="ko-KR" sz="1000" dirty="0" err="1"/>
              <a:t>DualSteer</a:t>
            </a:r>
            <a:r>
              <a:rPr lang="en-US" altLang="ko-KR" sz="1000" dirty="0"/>
              <a:t> Key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000" kern="0" dirty="0"/>
              <a:t>Complete KI#1.x </a:t>
            </a:r>
            <a:r>
              <a:rPr lang="en-US" altLang="ko-KR" sz="1000" dirty="0"/>
              <a:t>c</a:t>
            </a:r>
            <a:r>
              <a:rPr lang="en-US" altLang="ko-KR" sz="1000" kern="0" dirty="0"/>
              <a:t>onclusions during </a:t>
            </a:r>
            <a:r>
              <a:rPr lang="en-US" altLang="ko-KR" sz="1000" dirty="0"/>
              <a:t>SA2#164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000" kern="0" dirty="0"/>
              <a:t>Send TR 23.700-54 to SA for </a:t>
            </a:r>
            <a:r>
              <a:rPr lang="en-US" altLang="ko-KR" sz="1000" dirty="0"/>
              <a:t>approval</a:t>
            </a:r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438978" y="1073623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FS_MASSS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Multi-Access (</a:t>
                      </a:r>
                      <a:r>
                        <a:rPr lang="en-US" sz="1200" b="1" dirty="0" err="1"/>
                        <a:t>DualSteer</a:t>
                      </a:r>
                      <a:r>
                        <a:rPr lang="en-US" sz="1200" b="1" dirty="0"/>
                        <a:t> and ATSSS_Ph4)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60% -&gt; </a:t>
                      </a:r>
                      <a:r>
                        <a:rPr lang="en-US" sz="1200" b="1" u="none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1020070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3715749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FS_MASSS Status after SA2#162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1" y="2105999"/>
            <a:ext cx="9144000" cy="432461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Progress since SA2#161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Focus was on New Solutions for </a:t>
            </a:r>
            <a:r>
              <a:rPr lang="en-US" altLang="de-DE" sz="1200" dirty="0" err="1"/>
              <a:t>DualSteer</a:t>
            </a:r>
            <a:r>
              <a:rPr lang="en-US" altLang="de-DE" sz="1200" dirty="0"/>
              <a:t>, New/updated solutions for ATSSS_Ph4 and Conclusions for ATSSS_Ph4 KI#2.1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TR 23.700-54 v0.3.0 is available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94 </a:t>
            </a:r>
            <a:r>
              <a:rPr lang="en-US" altLang="de-DE" sz="1200" dirty="0" err="1"/>
              <a:t>TDocs</a:t>
            </a:r>
            <a:r>
              <a:rPr lang="en-US" altLang="de-DE" sz="1200" dirty="0"/>
              <a:t> were submitted and 64 </a:t>
            </a:r>
            <a:r>
              <a:rPr lang="en-US" altLang="de-DE" sz="1200" dirty="0" err="1"/>
              <a:t>tdocs</a:t>
            </a:r>
            <a:r>
              <a:rPr lang="en-US" altLang="de-DE" sz="1200" dirty="0"/>
              <a:t> could not be handled. The handled documents included: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 err="1"/>
              <a:t>DualSteer</a:t>
            </a:r>
            <a:r>
              <a:rPr lang="en-US" altLang="de-DE" sz="1100" dirty="0"/>
              <a:t> new solutions: KI#1.x (7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), KI#1.1 &amp; 1.2 (4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), KI#1.3 (3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), KI#1.4 (5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), KI#1.3 &amp; 1.4 (1 </a:t>
            </a:r>
            <a:r>
              <a:rPr lang="en-US" altLang="de-DE" sz="1100" dirty="0" err="1"/>
              <a:t>tdoc</a:t>
            </a:r>
            <a:r>
              <a:rPr lang="en-US" altLang="de-DE" sz="1100" dirty="0"/>
              <a:t>): </a:t>
            </a:r>
            <a:r>
              <a:rPr lang="en-US" altLang="de-DE" sz="1100" b="1" dirty="0"/>
              <a:t>19 </a:t>
            </a:r>
            <a:r>
              <a:rPr lang="en-US" altLang="de-DE" sz="1100" b="1" dirty="0" err="1"/>
              <a:t>tdocs</a:t>
            </a:r>
            <a:r>
              <a:rPr lang="en-US" altLang="de-DE" sz="1100" b="1" dirty="0"/>
              <a:t> Agreed, 1 Merged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ATSSS_Ph4 solution updates: KI#2.1 (3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): </a:t>
            </a:r>
            <a:r>
              <a:rPr lang="en-US" altLang="de-DE" sz="1100" b="1" dirty="0"/>
              <a:t>All (3) </a:t>
            </a:r>
            <a:r>
              <a:rPr lang="en-US" altLang="de-DE" sz="1100" b="1" dirty="0" err="1"/>
              <a:t>tdocs</a:t>
            </a:r>
            <a:r>
              <a:rPr lang="en-US" altLang="de-DE" sz="1100" b="1" dirty="0"/>
              <a:t> Agreed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ATSSS_Ph4 new solutions: KI#2.1 (3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 KI#2.2 (3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): </a:t>
            </a:r>
            <a:r>
              <a:rPr lang="en-US" altLang="de-DE" sz="1100" b="1" dirty="0"/>
              <a:t>5 </a:t>
            </a:r>
            <a:r>
              <a:rPr lang="en-US" altLang="de-DE" sz="1100" b="1" dirty="0" err="1"/>
              <a:t>tdocs</a:t>
            </a:r>
            <a:r>
              <a:rPr lang="en-US" altLang="de-DE" sz="1100" b="1" dirty="0"/>
              <a:t> Agreed, 1 </a:t>
            </a:r>
            <a:r>
              <a:rPr lang="en-US" altLang="de-DE" sz="1100" b="1" dirty="0" err="1"/>
              <a:t>tdoc</a:t>
            </a:r>
            <a:r>
              <a:rPr lang="en-US" altLang="de-DE" sz="1100" b="1" dirty="0"/>
              <a:t> Noted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ATSSS_Ph4 KI#2.1 conclusions: </a:t>
            </a:r>
            <a:r>
              <a:rPr lang="en-US" altLang="de-DE" sz="1100" b="1" dirty="0"/>
              <a:t>1 </a:t>
            </a:r>
            <a:r>
              <a:rPr lang="en-US" altLang="de-DE" sz="1100" b="1" dirty="0" err="1"/>
              <a:t>tdoc</a:t>
            </a:r>
            <a:r>
              <a:rPr lang="en-US" altLang="de-DE" sz="1100" b="1" dirty="0"/>
              <a:t> Postponed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1200" dirty="0">
                <a:solidFill>
                  <a:srgbClr val="000000"/>
                </a:solidFill>
                <a:effectLst/>
                <a:ea typeface="+mn-ea"/>
                <a:cs typeface="Arial" panose="020B0604020202020204" pitchFamily="34" charset="0"/>
              </a:rPr>
              <a:t>All KIs have solutions after this meeting</a:t>
            </a:r>
            <a:endParaRPr lang="en-US" sz="1200" dirty="0">
              <a:effectLst/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8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Key Issue #1.x and #2.2 have SA3 dependencies to handle security aspects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No RAN dependency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8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400" b="1" kern="0" dirty="0"/>
              <a:t>Contentious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200" dirty="0"/>
              <a:t>I</a:t>
            </a:r>
            <a:r>
              <a:rPr lang="en-US" altLang="ko-KR" sz="1200" kern="0" dirty="0"/>
              <a:t>ssues identified during SA2#160AH-e/#161 remain unresolved (see slide 6)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200" dirty="0"/>
              <a:t>Whether to support CONNECT-TCP as part of KI#2.1 conclusions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ko-KR" sz="8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kern="0" dirty="0"/>
              <a:t>Next </a:t>
            </a:r>
            <a:r>
              <a:rPr lang="de-DE" altLang="ko-KR" sz="1400" b="1" kern="0" dirty="0" err="1"/>
              <a:t>steps</a:t>
            </a:r>
            <a:endParaRPr lang="de-DE" altLang="ko-KR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kern="0" dirty="0"/>
              <a:t>Send TR 23.700-54 to SA for information</a:t>
            </a:r>
            <a:endParaRPr lang="en-US" altLang="ko-KR" sz="120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dirty="0"/>
              <a:t>Propose WI to start normative work in Q3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kern="0" dirty="0"/>
              <a:t>In the next meeting: Complete Study Conclusions, Solution Updates (see NOTE on slide 3), </a:t>
            </a:r>
            <a:r>
              <a:rPr lang="en-US" altLang="en-US" sz="1200" dirty="0"/>
              <a:t>Architectural</a:t>
            </a:r>
            <a:r>
              <a:rPr lang="en-US" altLang="en-US" sz="1200" baseline="0" dirty="0"/>
              <a:t> assumptions/requirements &amp; ter</a:t>
            </a:r>
            <a:r>
              <a:rPr lang="en-US" altLang="en-US" sz="1200" dirty="0"/>
              <a:t>ms and definitions</a:t>
            </a:r>
            <a:r>
              <a:rPr lang="en-US" altLang="en-US" sz="1200" baseline="0" dirty="0"/>
              <a:t> for </a:t>
            </a:r>
            <a:r>
              <a:rPr lang="en-US" altLang="en-US" sz="1200" baseline="0" dirty="0" err="1"/>
              <a:t>DualSteer</a:t>
            </a:r>
            <a:endParaRPr lang="en-US" altLang="ko-KR" sz="1200" kern="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438978" y="1224824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FS_MASSS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Multi-Access (</a:t>
                      </a:r>
                      <a:r>
                        <a:rPr lang="en-US" sz="1200" b="1" dirty="0" err="1"/>
                        <a:t>DualSteer</a:t>
                      </a:r>
                      <a:r>
                        <a:rPr lang="en-US" sz="1200" b="1" dirty="0"/>
                        <a:t> and ATSSS_Ph4)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30% -&gt; 60%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1020070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68478574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30FDBE0D-AFC7-CC64-98A1-5D320AFCB2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2800" b="1" dirty="0"/>
              <a:t>FS_MASSS status at SA#103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56BEF47B-7EA2-9018-1649-C6EC73C79206}"/>
              </a:ext>
            </a:extLst>
          </p:cNvPr>
          <p:cNvSpPr txBox="1">
            <a:spLocks/>
          </p:cNvSpPr>
          <p:nvPr/>
        </p:nvSpPr>
        <p:spPr>
          <a:xfrm>
            <a:off x="234135" y="2205510"/>
            <a:ext cx="8344428" cy="442389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Progress since SA#102: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TR 23.700-54 v.0.2.0 was created based on approved contributions.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20 contributions agreed including TR skeleton, Scope, Architectural Assumptions and Requirements for ATSSS_Ph4, 6 key issues and 8 solutions addressing </a:t>
            </a:r>
            <a:r>
              <a:rPr lang="en-US" altLang="de-DE" sz="1200" dirty="0"/>
              <a:t>KI#2.1 &amp; KI#2.2 (ATSSS_Ph4)</a:t>
            </a:r>
            <a:r>
              <a:rPr lang="en-US" altLang="zh-CN" sz="1200" kern="0" dirty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>
                <a:cs typeface="+mn-ea"/>
              </a:rPr>
              <a:t>Terms and Architectural Assumptions and Requirements for </a:t>
            </a:r>
            <a:r>
              <a:rPr lang="en-US" altLang="zh-CN" sz="1200" dirty="0" err="1">
                <a:cs typeface="+mn-ea"/>
              </a:rPr>
              <a:t>DualSteer</a:t>
            </a:r>
            <a:r>
              <a:rPr lang="en-US" altLang="zh-CN" sz="1200" dirty="0">
                <a:cs typeface="+mn-ea"/>
              </a:rPr>
              <a:t> were not approved after 2 meetings due to </a:t>
            </a:r>
            <a:r>
              <a:rPr lang="en-GB" altLang="zh-CN" sz="1200" dirty="0">
                <a:cs typeface="+mn-ea"/>
              </a:rPr>
              <a:t>d</a:t>
            </a:r>
            <a:r>
              <a:rPr lang="en-GB" altLang="ko-KR" sz="1200" dirty="0"/>
              <a:t>isagreement whether SA1 definitions require any Stage-2 alignments or not.</a:t>
            </a:r>
            <a:endParaRPr lang="en-US" altLang="zh-CN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3.5 TUs are used and 4 TUs are left for the Study Phase.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altLang="zh-CN" sz="12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kern="0" dirty="0"/>
              <a:t>Impacts and dependencies on other WGs: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Key Issue #1.x and #2.2 have SA3 dependencies to handle security aspects.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800" kern="0" dirty="0"/>
              <a:t>Contentious issues:</a:t>
            </a:r>
          </a:p>
          <a:p>
            <a:pPr marL="742950" marR="0" lvl="1" indent="-285750" algn="l" defTabSz="914400" rtl="0" eaLnBrk="0" fontAlgn="base" latinLnBrk="0" hangingPunct="0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ko-KR" sz="12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DualSteer</a:t>
            </a:r>
            <a:r>
              <a:rPr kumimoji="0" lang="en-US" altLang="ko-KR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KIs may be at risk not to be completed by May 2024 if </a:t>
            </a:r>
            <a:r>
              <a:rPr lang="en-US" altLang="ko-KR" sz="1200" kern="0" dirty="0"/>
              <a:t>common understanding on </a:t>
            </a:r>
            <a:r>
              <a:rPr lang="en-US" altLang="ko-KR" sz="1200" kern="0" dirty="0" err="1"/>
              <a:t>DualSteer</a:t>
            </a:r>
            <a:r>
              <a:rPr lang="en-US" altLang="ko-KR" sz="1200" kern="0" dirty="0"/>
              <a:t> Device definition cannot be reached.</a:t>
            </a:r>
            <a:endParaRPr kumimoji="0" lang="en-US" altLang="ko-KR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Next steps: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aseline="0" dirty="0"/>
              <a:t>New solutions for </a:t>
            </a:r>
            <a:r>
              <a:rPr lang="en-US" sz="1200" baseline="0" dirty="0" err="1"/>
              <a:t>DualSteer</a:t>
            </a:r>
            <a:r>
              <a:rPr lang="en-US" sz="1200" baseline="0" dirty="0"/>
              <a:t> Key Issues.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aseline="0" dirty="0"/>
              <a:t>A</a:t>
            </a:r>
            <a:r>
              <a:rPr lang="en-US" altLang="ko-KR" sz="1200" kern="0" dirty="0"/>
              <a:t>gree </a:t>
            </a:r>
            <a:r>
              <a:rPr lang="en-US" altLang="en-US" sz="1200" dirty="0"/>
              <a:t>Architectural</a:t>
            </a:r>
            <a:r>
              <a:rPr lang="en-US" altLang="en-US" sz="1200" baseline="0" dirty="0"/>
              <a:t> assumptions/requirements and ter</a:t>
            </a:r>
            <a:r>
              <a:rPr lang="en-US" altLang="en-US" sz="1200" dirty="0"/>
              <a:t>ms and definitions</a:t>
            </a:r>
            <a:r>
              <a:rPr lang="en-US" altLang="en-US" sz="1200" baseline="0" dirty="0"/>
              <a:t> for </a:t>
            </a:r>
            <a:r>
              <a:rPr lang="en-US" altLang="en-US" sz="1200" baseline="0" dirty="0" err="1"/>
              <a:t>DualSteer</a:t>
            </a:r>
            <a:r>
              <a:rPr lang="en-US" altLang="en-US" sz="1200" baseline="0" dirty="0"/>
              <a:t>.</a:t>
            </a:r>
          </a:p>
          <a:p>
            <a:pPr lvl="1">
              <a:defRPr/>
            </a:pPr>
            <a:r>
              <a:rPr lang="en-US" sz="1200" kern="0" dirty="0"/>
              <a:t>Solution evaluation and conclusions, prepare sending TR for approval. Plan LS to SA3 based on agreed solutions. </a:t>
            </a:r>
          </a:p>
          <a:p>
            <a:pPr lvl="1">
              <a:defRPr/>
            </a:pPr>
            <a:endParaRPr lang="en-US" sz="1050" kern="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9B5EA94A-AA24-F7F7-0584-CD023C3FFBC0}"/>
              </a:ext>
            </a:extLst>
          </p:cNvPr>
          <p:cNvGraphicFramePr>
            <a:graphicFrameLocks noGrp="1"/>
          </p:cNvGraphicFramePr>
          <p:nvPr/>
        </p:nvGraphicFramePr>
        <p:xfrm>
          <a:off x="399786" y="1221247"/>
          <a:ext cx="8344428" cy="98426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8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38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9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72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5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20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208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057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5486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</a:t>
                      </a:r>
                      <a:r>
                        <a:rPr lang="en-GB" sz="800" dirty="0"/>
                        <a:t>(dd/mm/</a:t>
                      </a:r>
                      <a:r>
                        <a:rPr lang="en-GB" sz="800" dirty="0" err="1"/>
                        <a:t>yyyy</a:t>
                      </a:r>
                      <a:r>
                        <a:rPr lang="en-GB" sz="800" dirty="0"/>
                        <a:t>)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5650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1020070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Study on Multi-Access (</a:t>
                      </a:r>
                      <a:r>
                        <a:rPr lang="en-US" sz="1000" b="1" dirty="0" err="1"/>
                        <a:t>DualSteer</a:t>
                      </a:r>
                      <a:r>
                        <a:rPr lang="en-US" sz="1000" b="1" dirty="0"/>
                        <a:t> and ATSSS_Ph4)	</a:t>
                      </a: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FS_MASSS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06/03/2024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SP-231802</a:t>
                      </a:r>
                      <a:endParaRPr lang="en-GB" sz="5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30%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SID to be updated by S2-2401315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75176066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/>
              <a:t>FS_MASSS Status after SA2#161</a:t>
            </a:r>
            <a:endParaRPr lang="en-US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-99874" y="2106000"/>
            <a:ext cx="9341528" cy="4285922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Progress since SA2#160AH-e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TR 23.700-54 v0.2.0 is available.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72 </a:t>
            </a:r>
            <a:r>
              <a:rPr lang="en-US" altLang="de-DE" sz="1200" dirty="0" err="1"/>
              <a:t>TDocs</a:t>
            </a:r>
            <a:r>
              <a:rPr lang="en-US" altLang="de-DE" sz="1200" dirty="0"/>
              <a:t> were submitted and 25 </a:t>
            </a:r>
            <a:r>
              <a:rPr lang="en-US" altLang="de-DE" sz="1200" dirty="0" err="1"/>
              <a:t>tdocs</a:t>
            </a:r>
            <a:r>
              <a:rPr lang="en-US" altLang="de-DE" sz="1200" dirty="0"/>
              <a:t> could not be handled. The handled documents included: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Terms and Architectural Assumptions/Requirements (12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Key Issue for WT#1.3 (13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), updates to KIs (2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ATSSS_Ph4 solutions: KI#2.1 (7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 &amp; KI#2.2 (13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), </a:t>
            </a:r>
            <a:r>
              <a:rPr lang="en-US" altLang="de-DE" sz="1100" dirty="0" err="1"/>
              <a:t>DualSteer</a:t>
            </a:r>
            <a:r>
              <a:rPr lang="en-US" altLang="de-DE" sz="1100" dirty="0"/>
              <a:t> solution to KI#1.1 (1 </a:t>
            </a:r>
            <a:r>
              <a:rPr lang="en-US" altLang="de-DE" sz="1100" dirty="0" err="1"/>
              <a:t>tdoc</a:t>
            </a:r>
            <a:r>
              <a:rPr lang="en-US" altLang="de-DE" sz="1100" dirty="0"/>
              <a:t>)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Updated Architectural Assumptions/Requirements for ATSSS_Ph4, 2 key issues for WT1.3, Updated KI#2.2, 4 new solutions to KI#2.1 and 4 new solutions to KI#2.2 were approved</a:t>
            </a:r>
            <a:r>
              <a:rPr lang="en-US" altLang="zh-CN" sz="1200" dirty="0">
                <a:cs typeface="+mn-ea"/>
              </a:rPr>
              <a:t>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cs typeface="+mn-ea"/>
              </a:rPr>
              <a:t>Terms and Architectural Assumptions and Requirements for </a:t>
            </a:r>
            <a:r>
              <a:rPr lang="en-US" altLang="zh-CN" sz="1200" dirty="0" err="1">
                <a:cs typeface="+mn-ea"/>
              </a:rPr>
              <a:t>DualSteer</a:t>
            </a:r>
            <a:r>
              <a:rPr lang="en-US" altLang="zh-CN" sz="1200" dirty="0">
                <a:cs typeface="+mn-ea"/>
              </a:rPr>
              <a:t> were noted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0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Key Issue #1.x and #2.2 have SA3 dependencies to handle security aspects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No RAN dependency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0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400" b="1" kern="0" dirty="0"/>
              <a:t>Contentious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ko-KR" sz="1200" kern="0" dirty="0" err="1"/>
              <a:t>Dual</a:t>
            </a:r>
            <a:r>
              <a:rPr lang="en-GB" altLang="ko-KR" sz="1200" dirty="0" err="1"/>
              <a:t>Steer</a:t>
            </a:r>
            <a:r>
              <a:rPr lang="en-GB" altLang="ko-KR" sz="1200" dirty="0"/>
              <a:t> Device definition by SA1 has been challenged by some companies. Disagreement whether it requires any Stage-2 alignments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ko-KR" sz="1200" kern="0" dirty="0"/>
              <a:t>Whether both traffic steering and switching requires anchoring in 5GC or only traffic switching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ko-KR" sz="1200" dirty="0"/>
              <a:t>W</a:t>
            </a:r>
            <a:r>
              <a:rPr lang="en-GB" altLang="ko-KR" sz="1200" kern="0" dirty="0"/>
              <a:t>hether two registered accesses are required to initiate traffic steering or switching in </a:t>
            </a:r>
            <a:r>
              <a:rPr lang="en-GB" altLang="ko-KR" sz="1200" kern="0" dirty="0" err="1"/>
              <a:t>DualSteer</a:t>
            </a:r>
            <a:r>
              <a:rPr lang="en-GB" altLang="ko-KR" sz="1200" kern="0" dirty="0"/>
              <a:t>, or whether traffic steering or switching could trigger second RAT/PLMN registration</a:t>
            </a:r>
            <a:endParaRPr lang="en-GB" altLang="ko-KR" sz="1050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ko-KR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kern="0" dirty="0"/>
              <a:t>Next </a:t>
            </a:r>
            <a:r>
              <a:rPr lang="de-DE" altLang="ko-KR" sz="1400" b="1" kern="0" dirty="0" err="1"/>
              <a:t>steps</a:t>
            </a:r>
            <a:endParaRPr lang="de-DE" altLang="ko-KR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kern="0" dirty="0"/>
              <a:t>In the next meeting: Agree n</a:t>
            </a:r>
            <a:r>
              <a:rPr lang="en-US" sz="1200" baseline="0" dirty="0"/>
              <a:t>ew solutions for </a:t>
            </a:r>
            <a:r>
              <a:rPr lang="en-US" sz="1200" baseline="0" dirty="0" err="1"/>
              <a:t>DualSteer</a:t>
            </a:r>
            <a:r>
              <a:rPr lang="en-US" sz="1200" baseline="0" dirty="0"/>
              <a:t> Key Issues, </a:t>
            </a:r>
            <a:r>
              <a:rPr lang="en-US" altLang="en-US" sz="1200" dirty="0"/>
              <a:t>Architectural</a:t>
            </a:r>
            <a:r>
              <a:rPr lang="en-US" altLang="en-US" sz="1200" baseline="0" dirty="0"/>
              <a:t> assumptions/requirements and ter</a:t>
            </a:r>
            <a:r>
              <a:rPr lang="en-US" altLang="en-US" sz="1200" dirty="0"/>
              <a:t>ms and definitions</a:t>
            </a:r>
            <a:r>
              <a:rPr lang="en-US" altLang="en-US" sz="1200" baseline="0" dirty="0"/>
              <a:t> for </a:t>
            </a:r>
            <a:r>
              <a:rPr lang="en-US" altLang="en-US" sz="1200" baseline="0" dirty="0" err="1"/>
              <a:t>DualSteer</a:t>
            </a:r>
            <a:r>
              <a:rPr lang="en-US" altLang="en-US" sz="1200" baseline="0" dirty="0"/>
              <a:t>, Evaluation and conclusion of ATSSS_Ph4, Solution updates &amp; new solutions for ATSSS_Ph4 Key Issues.</a:t>
            </a:r>
            <a:endParaRPr lang="en-US" altLang="de-DE" sz="160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368444" y="1224824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FS_MASSS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Multi-Access (</a:t>
                      </a:r>
                      <a:r>
                        <a:rPr lang="en-US" sz="1200" b="1" dirty="0" err="1"/>
                        <a:t>DualSteer</a:t>
                      </a:r>
                      <a:r>
                        <a:rPr lang="en-US" sz="1200" b="1" dirty="0"/>
                        <a:t> and ATSSS_Ph4)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9% -&gt; 30%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1020070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65878348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4474" y="321154"/>
            <a:ext cx="7291602" cy="632637"/>
          </a:xfrm>
        </p:spPr>
        <p:txBody>
          <a:bodyPr/>
          <a:lstStyle/>
          <a:p>
            <a:pPr algn="l"/>
            <a:r>
              <a:rPr lang="en-US" altLang="de-DE" sz="2400" b="1" dirty="0"/>
              <a:t>FS_MASSS / MASSS status after </a:t>
            </a:r>
            <a:r>
              <a:rPr lang="en-US" altLang="de-DE" sz="2400" b="1" dirty="0" smtClean="0"/>
              <a:t>SA2#169</a:t>
            </a:r>
            <a:endParaRPr lang="en-US" sz="2400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385475" y="2243597"/>
            <a:ext cx="8373049" cy="432461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</a:t>
            </a:r>
            <a:r>
              <a:rPr lang="en-US" altLang="ko-KR" sz="1600" b="1" dirty="0" smtClean="0">
                <a:solidFill>
                  <a:prstClr val="black"/>
                </a:solidFill>
              </a:rPr>
              <a:t>SA#106:</a:t>
            </a:r>
            <a:endParaRPr lang="en-US" altLang="ko-KR" sz="1600" b="1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 smtClean="0"/>
              <a:t>CRs regarding LS from CT4 </a:t>
            </a:r>
            <a:r>
              <a:rPr lang="en-US" altLang="de-DE" sz="1400" dirty="0"/>
              <a:t>on </a:t>
            </a:r>
            <a:r>
              <a:rPr lang="en-US" altLang="de-DE" sz="1400" dirty="0" smtClean="0"/>
              <a:t>whether and how to support MPQUIC-E </a:t>
            </a:r>
            <a:r>
              <a:rPr lang="en-US" altLang="de-DE" sz="1400" dirty="0"/>
              <a:t>in interworking and HR scenario were </a:t>
            </a:r>
            <a:r>
              <a:rPr lang="en-US" altLang="de-DE" sz="1400" dirty="0" smtClean="0"/>
              <a:t>discussed.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 smtClean="0"/>
              <a:t>2 </a:t>
            </a:r>
            <a:r>
              <a:rPr lang="en-US" altLang="de-DE" sz="1400" dirty="0"/>
              <a:t>maintenance CRs </a:t>
            </a:r>
            <a:r>
              <a:rPr lang="en-US" altLang="de-DE" sz="1400" dirty="0" smtClean="0"/>
              <a:t>and 1 reply LS were approved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endParaRPr lang="en-US" altLang="ko-KR" sz="10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WGs: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N</a:t>
            </a:r>
            <a:r>
              <a:rPr lang="en-US" sz="1400" dirty="0" smtClean="0"/>
              <a:t>one</a:t>
            </a:r>
            <a:endParaRPr lang="en-US" altLang="ko-KR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 smtClean="0"/>
              <a:t>Maintenance</a:t>
            </a:r>
            <a:endParaRPr lang="en-US" altLang="ko-KR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ko-KR" sz="18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95E0192-801A-E68E-0039-69959FAA3E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1363409"/>
              </p:ext>
            </p:extLst>
          </p:nvPr>
        </p:nvGraphicFramePr>
        <p:xfrm>
          <a:off x="385475" y="1074976"/>
          <a:ext cx="8344428" cy="101606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8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38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30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31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5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30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5598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5567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37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</a:t>
                      </a:r>
                      <a:r>
                        <a:rPr lang="en-GB" sz="800" dirty="0"/>
                        <a:t>(dd/mm/</a:t>
                      </a:r>
                      <a:r>
                        <a:rPr lang="en-GB" sz="800" dirty="0" err="1"/>
                        <a:t>yyyy</a:t>
                      </a:r>
                      <a:r>
                        <a:rPr lang="en-GB" sz="800" dirty="0"/>
                        <a:t>)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052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1020070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Study on Multi-Access (</a:t>
                      </a:r>
                      <a:r>
                        <a:rPr lang="en-US" sz="1000" b="1" dirty="0" err="1"/>
                        <a:t>DualSteer</a:t>
                      </a:r>
                      <a:r>
                        <a:rPr lang="en-US" sz="1000" b="1" dirty="0"/>
                        <a:t> and ATSSS_Ph4)	</a:t>
                      </a: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FS_MASSS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09/09/2024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SP-231802</a:t>
                      </a:r>
                      <a:endParaRPr lang="en-GB" sz="10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1887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1040034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Multi-Access (ATSSS_Ph4)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12/12/2024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 smtClean="0"/>
                        <a:t>100%</a:t>
                      </a:r>
                      <a:endParaRPr lang="en-GB" sz="9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SP-240994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2381863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321685"/>
      </p:ext>
    </p:extLst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FS_MASSS Status after SA2#160AH-e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-99874" y="2106000"/>
            <a:ext cx="9341528" cy="4285922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Progress since SA#102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Study started in SA2#160AH-e, </a:t>
            </a:r>
            <a:r>
              <a:rPr lang="en-US" altLang="de-DE" sz="1200" kern="0" dirty="0"/>
              <a:t>TR 23.700-54 v0.1.0 is available.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71 </a:t>
            </a:r>
            <a:r>
              <a:rPr lang="en-US" altLang="de-DE" sz="1200" dirty="0" err="1"/>
              <a:t>TDocs</a:t>
            </a:r>
            <a:r>
              <a:rPr lang="en-US" altLang="de-DE" sz="1200" dirty="0"/>
              <a:t> were submitted and 24 </a:t>
            </a:r>
            <a:r>
              <a:rPr lang="en-US" altLang="de-DE" sz="1200" dirty="0" err="1"/>
              <a:t>tdocs</a:t>
            </a:r>
            <a:r>
              <a:rPr lang="en-US" altLang="de-DE" sz="1200" dirty="0"/>
              <a:t> could not be handled due to TU budget. The handled documents included: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TR skeleton, Scope (2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 Terms, and Architectural Assumptions/Requirements (5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40 Key Issue Proposals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TR skeleton, Scope, Architectural Assumptions/Requirements for ATSSS_Ph4, and 4 key issues were approved</a:t>
            </a:r>
            <a:r>
              <a:rPr lang="en-US" altLang="zh-CN" sz="1200" dirty="0">
                <a:cs typeface="+mn-ea"/>
              </a:rPr>
              <a:t> (1 KI for WT#1.1, 1 KI for WT#1.2, 1 KI for WT#2 and 1 KI for WT#3)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cs typeface="+mn-ea"/>
              </a:rPr>
              <a:t>Terms, Architectural Assumptions and Requirements for </a:t>
            </a:r>
            <a:r>
              <a:rPr lang="en-US" altLang="zh-CN" sz="1200" dirty="0" err="1">
                <a:cs typeface="+mn-ea"/>
              </a:rPr>
              <a:t>DualSteer</a:t>
            </a:r>
            <a:r>
              <a:rPr lang="en-US" altLang="zh-CN" sz="1200" dirty="0">
                <a:cs typeface="+mn-ea"/>
              </a:rPr>
              <a:t> and 2 key issues were postponed (2 KIs for WT#1.3)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0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Key Issue #1.x and #2.2 have SA3 dependencies to handle security aspects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No RAN dependency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0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kern="0" dirty="0" err="1"/>
              <a:t>Contentious</a:t>
            </a:r>
            <a:r>
              <a:rPr lang="de-DE" altLang="ko-KR" sz="1400" b="1" kern="0" dirty="0"/>
              <a:t> </a:t>
            </a:r>
            <a:r>
              <a:rPr lang="de-DE" altLang="ko-KR" sz="1400" b="1" kern="0" dirty="0" err="1"/>
              <a:t>issues</a:t>
            </a:r>
            <a:endParaRPr lang="de-DE" altLang="ko-KR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ko-KR" sz="1200" kern="0" dirty="0" err="1"/>
              <a:t>Dual</a:t>
            </a:r>
            <a:r>
              <a:rPr lang="en-GB" altLang="ko-KR" sz="1200" dirty="0" err="1"/>
              <a:t>Steer</a:t>
            </a:r>
            <a:r>
              <a:rPr lang="en-GB" altLang="ko-KR" sz="1200" dirty="0"/>
              <a:t> Device definition by SA1 has been challenged by some companies. Disagreement whether it requires any Stage-2 alignments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ko-KR" sz="1200" kern="0" dirty="0"/>
              <a:t>Whether both traffic steering and switching requires anchoring in 5GC or only traffic switching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ko-KR" sz="1200" dirty="0"/>
              <a:t>W</a:t>
            </a:r>
            <a:r>
              <a:rPr lang="en-GB" altLang="ko-KR" sz="1200" kern="0" dirty="0"/>
              <a:t>hether two registered accesses are required to initiate traffic steering or switching in </a:t>
            </a:r>
            <a:r>
              <a:rPr lang="en-GB" altLang="ko-KR" sz="1200" kern="0" dirty="0" err="1"/>
              <a:t>DualSteer</a:t>
            </a:r>
            <a:r>
              <a:rPr lang="en-GB" altLang="ko-KR" sz="1200" kern="0" dirty="0"/>
              <a:t>, or whether traffic steering or switching could trigger second RAT/PLMN registration</a:t>
            </a:r>
            <a:endParaRPr lang="en-GB" altLang="ko-KR" sz="105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ko-KR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kern="0" dirty="0"/>
              <a:t>Next </a:t>
            </a:r>
            <a:r>
              <a:rPr lang="de-DE" altLang="ko-KR" sz="1400" b="1" kern="0" dirty="0" err="1"/>
              <a:t>steps</a:t>
            </a:r>
            <a:endParaRPr lang="de-DE" altLang="ko-KR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kern="0" dirty="0"/>
              <a:t>In the next meeting: Agree t</a:t>
            </a:r>
            <a:r>
              <a:rPr lang="en-US" altLang="en-US" sz="1200" dirty="0"/>
              <a:t>erms, Architectural</a:t>
            </a:r>
            <a:r>
              <a:rPr lang="en-US" altLang="en-US" sz="1200" baseline="0" dirty="0"/>
              <a:t> assumptions/requirements for </a:t>
            </a:r>
            <a:r>
              <a:rPr lang="en-US" altLang="en-US" sz="1200" baseline="0" dirty="0" err="1"/>
              <a:t>DualSteer</a:t>
            </a:r>
            <a:r>
              <a:rPr lang="en-US" altLang="en-US" sz="1200" baseline="0" dirty="0"/>
              <a:t>, Postponed Key Issues for WT#1.3</a:t>
            </a:r>
            <a:r>
              <a:rPr lang="en-US" sz="1200" baseline="0" dirty="0"/>
              <a:t>, New solutions for approved Key Issues.</a:t>
            </a:r>
            <a:endParaRPr lang="en-US" altLang="de-DE" sz="160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368444" y="1224824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FS_MASSS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/>
                        <a:t>Study on Multi-Access (</a:t>
                      </a:r>
                      <a:r>
                        <a:rPr lang="en-US" sz="1200" b="1" err="1"/>
                        <a:t>DualSteer</a:t>
                      </a:r>
                      <a:r>
                        <a:rPr lang="en-US" sz="1200" b="1"/>
                        <a:t> and ATSSS_Ph4)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9%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1020070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12256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30FDBE0D-AFC7-CC64-98A1-5D320AFCB2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7030" y="99391"/>
            <a:ext cx="6827838" cy="1143000"/>
          </a:xfrm>
        </p:spPr>
        <p:txBody>
          <a:bodyPr/>
          <a:lstStyle/>
          <a:p>
            <a:r>
              <a:rPr lang="en-GB" altLang="en-US" sz="2800" b="1" dirty="0"/>
              <a:t>FS_MASSS / MASSS status at </a:t>
            </a:r>
            <a:r>
              <a:rPr lang="en-GB" altLang="en-US" sz="2800" b="1" dirty="0" smtClean="0"/>
              <a:t>SA#108</a:t>
            </a:r>
            <a:endParaRPr lang="en-GB" altLang="en-US" sz="2800" b="1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56BEF47B-7EA2-9018-1649-C6EC73C79206}"/>
              </a:ext>
            </a:extLst>
          </p:cNvPr>
          <p:cNvSpPr txBox="1">
            <a:spLocks/>
          </p:cNvSpPr>
          <p:nvPr/>
        </p:nvSpPr>
        <p:spPr>
          <a:xfrm>
            <a:off x="244074" y="2205510"/>
            <a:ext cx="8344428" cy="442389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</a:t>
            </a:r>
            <a:r>
              <a:rPr lang="en-US" altLang="ko-KR" sz="1600" b="1" dirty="0" smtClean="0">
                <a:solidFill>
                  <a:prstClr val="black"/>
                </a:solidFill>
              </a:rPr>
              <a:t>SA#107</a:t>
            </a:r>
            <a:endParaRPr lang="en-US" altLang="ko-KR" sz="1600" b="1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1 </a:t>
            </a:r>
            <a:r>
              <a:rPr lang="en-US" altLang="de-DE" sz="1600" dirty="0" smtClean="0"/>
              <a:t>LS from </a:t>
            </a:r>
            <a:r>
              <a:rPr lang="en-US" altLang="de-DE" sz="1600" dirty="0"/>
              <a:t>CT4 </a:t>
            </a:r>
            <a:r>
              <a:rPr lang="en-US" altLang="de-DE" sz="1600" dirty="0" smtClean="0"/>
              <a:t>on the support of MPQUIC-E in interworking and HR scenario was discussed, and the reply </a:t>
            </a:r>
            <a:r>
              <a:rPr lang="en-US" altLang="de-DE" sz="1600" dirty="0"/>
              <a:t>LS </a:t>
            </a:r>
            <a:r>
              <a:rPr lang="en-US" altLang="de-DE" sz="1600" dirty="0" smtClean="0"/>
              <a:t>was approved.</a:t>
            </a:r>
            <a:endParaRPr lang="en-US" altLang="de-DE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 smtClean="0"/>
              <a:t>9 </a:t>
            </a:r>
            <a:r>
              <a:rPr lang="en-US" altLang="de-DE" sz="1600" dirty="0"/>
              <a:t>maintenance CRs were approved (TS 23.501/23.502/23.503</a:t>
            </a:r>
            <a:r>
              <a:rPr lang="en-US" altLang="de-DE" sz="1600" dirty="0" smtClean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6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600" b="1" dirty="0" smtClean="0">
                <a:solidFill>
                  <a:prstClr val="black"/>
                </a:solidFill>
              </a:rPr>
              <a:t>RAN </a:t>
            </a:r>
            <a:r>
              <a:rPr lang="en-US" altLang="ko-KR" sz="1600" b="1" dirty="0">
                <a:solidFill>
                  <a:prstClr val="black"/>
                </a:solidFill>
              </a:rPr>
              <a:t>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Contentious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ko-KR" sz="16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600" dirty="0"/>
              <a:t>Maintenance</a:t>
            </a:r>
            <a:endParaRPr lang="en-US" altLang="ko-KR" sz="1600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ko-KR" sz="1600" b="1" kern="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95E0192-801A-E68E-0039-69959FAA3ED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85475" y="1074976"/>
          <a:ext cx="8344428" cy="101606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8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38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30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31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5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30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5598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5567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37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</a:t>
                      </a:r>
                      <a:r>
                        <a:rPr lang="en-GB" sz="800" dirty="0"/>
                        <a:t>(dd/mm/</a:t>
                      </a:r>
                      <a:r>
                        <a:rPr lang="en-GB" sz="800" dirty="0" err="1"/>
                        <a:t>yyyy</a:t>
                      </a:r>
                      <a:r>
                        <a:rPr lang="en-GB" sz="800" dirty="0"/>
                        <a:t>)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052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1020070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Study on Multi-Access (</a:t>
                      </a:r>
                      <a:r>
                        <a:rPr lang="en-US" sz="1000" b="1" dirty="0" err="1"/>
                        <a:t>DualSteer</a:t>
                      </a:r>
                      <a:r>
                        <a:rPr lang="en-US" sz="1000" b="1" dirty="0"/>
                        <a:t> and ATSSS_Ph4)	</a:t>
                      </a: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FS_MASSS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09/09/2024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SP-231802</a:t>
                      </a:r>
                      <a:endParaRPr lang="en-GB" sz="10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1887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1040034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Multi-Access (ATSSS_Ph4)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12/12/2024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50%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SP-240994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2381863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90611109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 txBox="1"/>
          <p:nvPr/>
        </p:nvSpPr>
        <p:spPr>
          <a:xfrm>
            <a:off x="0" y="5927480"/>
            <a:ext cx="8554720" cy="68326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600" kern="0" dirty="0"/>
              <a:t>Total 11.5 TUs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7.5 TUs for Study Phase and 4 TUs for Normative Work</a:t>
            </a:r>
          </a:p>
        </p:txBody>
      </p:sp>
      <p:sp>
        <p:nvSpPr>
          <p:cNvPr id="9" name="Title 1"/>
          <p:cNvSpPr txBox="1"/>
          <p:nvPr/>
        </p:nvSpPr>
        <p:spPr bwMode="auto">
          <a:xfrm>
            <a:off x="258181" y="157132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altLang="de-DE" sz="2400" b="1" kern="0" dirty="0"/>
              <a:t>FS_MASSS / MASSS Work plan</a:t>
            </a:r>
            <a:endParaRPr lang="en-US" sz="2800" kern="0" dirty="0"/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517293558"/>
              </p:ext>
            </p:extLst>
          </p:nvPr>
        </p:nvGraphicFramePr>
        <p:xfrm>
          <a:off x="118952" y="714031"/>
          <a:ext cx="8906095" cy="521344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834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27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760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27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0098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99133">
                <a:tc>
                  <a:txBody>
                    <a:bodyPr/>
                    <a:lstStyle/>
                    <a:p>
                      <a:r>
                        <a:rPr lang="en-US" sz="105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1" dirty="0"/>
                        <a:t>Planned</a:t>
                      </a:r>
                      <a:r>
                        <a:rPr lang="en-US" sz="1050" b="1" baseline="0" dirty="0"/>
                        <a:t> TUs</a:t>
                      </a:r>
                      <a:endParaRPr lang="en-US" sz="105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1" dirty="0"/>
                        <a:t>Actual 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3481">
                <a:tc>
                  <a:txBody>
                    <a:bodyPr/>
                    <a:lstStyle/>
                    <a:p>
                      <a:r>
                        <a:rPr lang="en-US" sz="1200" b="0" dirty="0"/>
                        <a:t>SA2</a:t>
                      </a:r>
                      <a:r>
                        <a:rPr lang="en-US" sz="1200" b="0" baseline="0" dirty="0"/>
                        <a:t> #160AH-e</a:t>
                      </a:r>
                      <a:endParaRPr lang="en-US" sz="1200" b="0" dirty="0"/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Jan. 2024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1200" dirty="0"/>
                        <a:t>1.5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1200" dirty="0"/>
                        <a:t>1.5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US" sz="1200" dirty="0"/>
                        <a:t>TR skeleton, TR scope, Terms, Architectural</a:t>
                      </a:r>
                      <a:r>
                        <a:rPr lang="en-US" altLang="en-US" sz="1200" baseline="0" dirty="0"/>
                        <a:t> assumptions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US" sz="1200" baseline="0" dirty="0"/>
                        <a:t>Key Issues for all WTs.</a:t>
                      </a:r>
                      <a:endParaRPr lang="en-US" altLang="en-US" sz="1200" dirty="0"/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3481">
                <a:tc>
                  <a:txBody>
                    <a:bodyPr/>
                    <a:lstStyle/>
                    <a:p>
                      <a:r>
                        <a:rPr lang="en-US" sz="1200" b="0" dirty="0"/>
                        <a:t>SA2#161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Feb 2024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US" sz="1200" dirty="0"/>
                        <a:t>Terms, Architectural</a:t>
                      </a:r>
                      <a:r>
                        <a:rPr lang="en-US" altLang="en-US" sz="1200" baseline="0" dirty="0"/>
                        <a:t> assumptions/requirements for </a:t>
                      </a:r>
                      <a:r>
                        <a:rPr lang="en-US" altLang="en-US" sz="1200" baseline="0" dirty="0" err="1"/>
                        <a:t>DualSteer</a:t>
                      </a:r>
                      <a:r>
                        <a:rPr lang="en-US" altLang="en-US" sz="1200" baseline="0" dirty="0"/>
                        <a:t>, Postponed Key Issues for WT#1.3, </a:t>
                      </a:r>
                      <a:r>
                        <a:rPr lang="en-US" sz="1200" baseline="0" dirty="0"/>
                        <a:t>Key Issue updates (if necessary), New solutions for approved Key Issues. </a:t>
                      </a:r>
                      <a:endParaRPr lang="en-US" sz="1200" dirty="0"/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75657">
                <a:tc>
                  <a:txBody>
                    <a:bodyPr/>
                    <a:lstStyle/>
                    <a:p>
                      <a:r>
                        <a:rPr lang="en-US" sz="1200" b="0" dirty="0"/>
                        <a:t>SA2#162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Apr 2024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/>
                        <a:t>In priority order: New solutions for </a:t>
                      </a:r>
                      <a:r>
                        <a:rPr lang="en-US" altLang="zh-CN" sz="1200" dirty="0" err="1"/>
                        <a:t>DualSteer</a:t>
                      </a:r>
                      <a:r>
                        <a:rPr lang="en-US" altLang="zh-CN" sz="1200" dirty="0"/>
                        <a:t>, </a:t>
                      </a:r>
                      <a:r>
                        <a:rPr lang="en-US" altLang="en-US" sz="1200" dirty="0"/>
                        <a:t>Architectural</a:t>
                      </a:r>
                      <a:r>
                        <a:rPr lang="en-US" altLang="en-US" sz="1200" baseline="0" dirty="0"/>
                        <a:t> assumptions/requirements &amp; Ter</a:t>
                      </a:r>
                      <a:r>
                        <a:rPr lang="en-US" altLang="en-US" sz="1200" dirty="0"/>
                        <a:t>ms and definitions</a:t>
                      </a:r>
                      <a:r>
                        <a:rPr lang="en-US" altLang="en-US" sz="1200" baseline="0" dirty="0"/>
                        <a:t> for </a:t>
                      </a:r>
                      <a:r>
                        <a:rPr lang="en-US" altLang="en-US" sz="1200" baseline="0" dirty="0" err="1"/>
                        <a:t>DualSteer</a:t>
                      </a:r>
                      <a:r>
                        <a:rPr lang="en-US" altLang="en-US" sz="1200" baseline="0" dirty="0"/>
                        <a:t>, </a:t>
                      </a:r>
                      <a:r>
                        <a:rPr lang="en-US" altLang="zh-CN" sz="1200" dirty="0"/>
                        <a:t>Evaluation </a:t>
                      </a:r>
                      <a:r>
                        <a:rPr lang="en-US" altLang="ko-KR" sz="1200" dirty="0"/>
                        <a:t>and conclusion </a:t>
                      </a:r>
                      <a:r>
                        <a:rPr lang="en-US" altLang="zh-CN" sz="1200" dirty="0"/>
                        <a:t>for ATSSS_Ph4 (conclusion on SA3 dependencies need to wait for SA3 feedback), Solution updates for ATSSS_Ph4, </a:t>
                      </a:r>
                      <a:r>
                        <a:rPr lang="en-US" altLang="zh-CN" sz="1200" baseline="0" dirty="0"/>
                        <a:t>New s</a:t>
                      </a:r>
                      <a:r>
                        <a:rPr lang="en-US" altLang="zh-CN" sz="1200" dirty="0"/>
                        <a:t>olutions for ATSSS_Ph4.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aseline="0" dirty="0"/>
                        <a:t>No new KI is allowed</a:t>
                      </a:r>
                      <a:r>
                        <a:rPr lang="en-US" altLang="zh-CN" sz="1200" dirty="0"/>
                        <a:t>.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4024963"/>
                  </a:ext>
                </a:extLst>
              </a:tr>
              <a:tr h="1153049">
                <a:tc>
                  <a:txBody>
                    <a:bodyPr/>
                    <a:lstStyle/>
                    <a:p>
                      <a:r>
                        <a:rPr lang="en-US" sz="1200" b="0" dirty="0"/>
                        <a:t>SA2#163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May 2024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dirty="0"/>
                        <a:t>In priority order: C</a:t>
                      </a:r>
                      <a:r>
                        <a:rPr lang="en-US" altLang="ko-KR" sz="1200" dirty="0"/>
                        <a:t>onclusions</a:t>
                      </a:r>
                      <a:r>
                        <a:rPr lang="en-US" altLang="zh-CN" sz="1200" dirty="0"/>
                        <a:t>, </a:t>
                      </a:r>
                      <a:r>
                        <a:rPr lang="en-US" altLang="zh-CN" sz="1200" baseline="0" dirty="0"/>
                        <a:t>S</a:t>
                      </a:r>
                      <a:r>
                        <a:rPr lang="en-US" altLang="zh-CN" sz="1200" dirty="0"/>
                        <a:t>olution updates (see NOTE), </a:t>
                      </a:r>
                      <a:r>
                        <a:rPr lang="en-US" altLang="en-US" sz="1200" dirty="0"/>
                        <a:t>Architectural</a:t>
                      </a:r>
                      <a:r>
                        <a:rPr lang="en-US" altLang="en-US" sz="1200" baseline="0" dirty="0"/>
                        <a:t> assumptions/requirements and ter</a:t>
                      </a:r>
                      <a:r>
                        <a:rPr lang="en-US" altLang="en-US" sz="1200" dirty="0"/>
                        <a:t>ms and definitions</a:t>
                      </a:r>
                      <a:r>
                        <a:rPr lang="en-US" altLang="en-US" sz="1200" baseline="0" dirty="0"/>
                        <a:t> for </a:t>
                      </a:r>
                      <a:r>
                        <a:rPr lang="en-US" altLang="en-US" sz="1200" baseline="0" dirty="0" err="1"/>
                        <a:t>DualSteer</a:t>
                      </a:r>
                      <a:r>
                        <a:rPr lang="en-US" altLang="zh-CN" sz="1200" dirty="0"/>
                        <a:t>. </a:t>
                      </a:r>
                      <a:r>
                        <a:rPr lang="en-US" altLang="ko-KR" sz="1200" baseline="0" dirty="0"/>
                        <a:t>Send TR for Information. </a:t>
                      </a:r>
                      <a:r>
                        <a:rPr lang="en-US" sz="12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WID approval.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NOTE: For </a:t>
                      </a:r>
                      <a:r>
                        <a:rPr lang="en-US" sz="1200" kern="100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DualSteer</a:t>
                      </a:r>
                      <a:r>
                        <a:rPr lang="en-US" sz="1200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contributors should target one of the existing 19 solutions with updates. New solutions for </a:t>
                      </a:r>
                      <a:r>
                        <a:rPr lang="en-US" sz="1200" kern="100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DualSteer</a:t>
                      </a:r>
                      <a:r>
                        <a:rPr lang="en-US" sz="1200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may be treated only if no existing solutions could serve as "framework" for the contribution.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43481">
                <a:tc>
                  <a:txBody>
                    <a:bodyPr/>
                    <a:lstStyle/>
                    <a:p>
                      <a:r>
                        <a:rPr lang="en-US" sz="1200" b="0" dirty="0"/>
                        <a:t>SA2#164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Aug 2024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ea typeface="+mn-ea"/>
                        </a:rPr>
                        <a:t>Allocate 2 TUs during SA2#164 for FS_MASS &amp; MASSS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err="1">
                          <a:ea typeface="+mn-ea"/>
                        </a:rPr>
                        <a:t>DualSteer</a:t>
                      </a:r>
                      <a:r>
                        <a:rPr lang="en-US" altLang="zh-CN" sz="1200" dirty="0">
                          <a:ea typeface="+mn-ea"/>
                        </a:rPr>
                        <a:t> conclusions, Normative work on KI#2.1, c</a:t>
                      </a:r>
                      <a:r>
                        <a:rPr lang="en-US" altLang="ko-KR" sz="1200" dirty="0"/>
                        <a:t>onfirm final conclusion for KI#2.2 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0762444"/>
                  </a:ext>
                </a:extLst>
              </a:tr>
              <a:tr h="44348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SA2#165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Oct 2024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Allocate 1 TU during SA2#165 for MASSS KI#2.1 work</a:t>
                      </a:r>
                      <a:endParaRPr lang="en-US" altLang="ko-KR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0337053"/>
                  </a:ext>
                </a:extLst>
              </a:tr>
              <a:tr h="443481">
                <a:tc>
                  <a:txBody>
                    <a:bodyPr/>
                    <a:lstStyle/>
                    <a:p>
                      <a:r>
                        <a:rPr lang="en-US" sz="1200" b="0" dirty="0"/>
                        <a:t>SA2#166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Nov</a:t>
                      </a:r>
                    </a:p>
                    <a:p>
                      <a:r>
                        <a:rPr lang="en-US" sz="1200" b="0" dirty="0"/>
                        <a:t>2024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0.5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Allocate 1 TU during SA2#166</a:t>
                      </a:r>
                      <a:r>
                        <a:rPr lang="en-US" altLang="zh-CN" sz="12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to c</a:t>
                      </a:r>
                      <a:r>
                        <a:rPr lang="en-US" altLang="ko-KR" sz="1200" dirty="0"/>
                        <a:t>omplete the</a:t>
                      </a:r>
                      <a:r>
                        <a:rPr lang="en-US" altLang="ko-KR" sz="1200" baseline="0" dirty="0"/>
                        <a:t> </a:t>
                      </a:r>
                      <a:r>
                        <a:rPr lang="en-US" altLang="ko-KR" sz="1200" dirty="0"/>
                        <a:t>normative</a:t>
                      </a:r>
                      <a:r>
                        <a:rPr lang="en-US" altLang="ko-KR" sz="1200" baseline="0" dirty="0"/>
                        <a:t> work for KI#2.1. </a:t>
                      </a:r>
                      <a:endParaRPr lang="en-US" altLang="ko-KR" sz="1200" dirty="0"/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0644737"/>
                  </a:ext>
                </a:extLst>
              </a:tr>
              <a:tr h="321409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11.5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kern="0" dirty="0"/>
              <a:t>Backup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58852479"/>
      </p:ext>
    </p:extLst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4474" y="321154"/>
            <a:ext cx="7291602" cy="632637"/>
          </a:xfrm>
        </p:spPr>
        <p:txBody>
          <a:bodyPr/>
          <a:lstStyle/>
          <a:p>
            <a:pPr algn="l"/>
            <a:r>
              <a:rPr lang="en-US" altLang="de-DE" sz="2400" b="1" dirty="0"/>
              <a:t>FS_MASSS / MASSS status after </a:t>
            </a:r>
            <a:r>
              <a:rPr lang="en-US" altLang="de-DE" sz="2400" b="1" dirty="0" smtClean="0"/>
              <a:t>SA2#168</a:t>
            </a:r>
            <a:endParaRPr lang="en-US" sz="2400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385475" y="2243597"/>
            <a:ext cx="8373049" cy="432461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</a:t>
            </a:r>
            <a:r>
              <a:rPr lang="en-US" altLang="ko-KR" sz="1600" b="1" dirty="0" smtClean="0">
                <a:solidFill>
                  <a:prstClr val="black"/>
                </a:solidFill>
              </a:rPr>
              <a:t>SA#106:</a:t>
            </a:r>
            <a:endParaRPr lang="en-US" altLang="ko-KR" sz="1600" b="1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 smtClean="0"/>
              <a:t>7 </a:t>
            </a:r>
            <a:r>
              <a:rPr lang="en-US" altLang="de-DE" sz="1400" dirty="0"/>
              <a:t>maintenance CRs were approved (TS 23.501/23.502/23.503</a:t>
            </a:r>
            <a:r>
              <a:rPr lang="en-US" altLang="de-DE" sz="1400" dirty="0" smtClean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 smtClean="0"/>
              <a:t>1 LS from CT4 was open and discussed, reply LS was </a:t>
            </a:r>
            <a:r>
              <a:rPr lang="en-US" altLang="de-DE" sz="1400" dirty="0" err="1" smtClean="0"/>
              <a:t>postponded</a:t>
            </a:r>
            <a:r>
              <a:rPr lang="en-US" altLang="de-DE" sz="1400" dirty="0" smtClean="0"/>
              <a:t>.</a:t>
            </a:r>
            <a:endParaRPr lang="en-US" altLang="de-DE" sz="140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endParaRPr lang="en-US" altLang="ko-KR" sz="10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WGs: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The support of MA PDU Session of type Ethernet with MPQUIC-E steering functionality in Roaming and EPS interworking needs further discussion to reply CT4’s LS</a:t>
            </a:r>
            <a:endParaRPr lang="en-US" altLang="ko-KR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 smtClean="0"/>
              <a:t>Reply CT4 LS and Maintenance</a:t>
            </a:r>
            <a:endParaRPr lang="en-US" altLang="ko-KR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ko-KR" sz="18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95E0192-801A-E68E-0039-69959FAA3ED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85475" y="1074976"/>
          <a:ext cx="8344428" cy="101606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8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38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30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31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5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30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5598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5567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37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</a:t>
                      </a:r>
                      <a:r>
                        <a:rPr lang="en-GB" sz="800" dirty="0"/>
                        <a:t>(dd/mm/</a:t>
                      </a:r>
                      <a:r>
                        <a:rPr lang="en-GB" sz="800" dirty="0" err="1"/>
                        <a:t>yyyy</a:t>
                      </a:r>
                      <a:r>
                        <a:rPr lang="en-GB" sz="800" dirty="0"/>
                        <a:t>)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052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1020070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Study on Multi-Access (</a:t>
                      </a:r>
                      <a:r>
                        <a:rPr lang="en-US" sz="1000" b="1" dirty="0" err="1"/>
                        <a:t>DualSteer</a:t>
                      </a:r>
                      <a:r>
                        <a:rPr lang="en-US" sz="1000" b="1" dirty="0"/>
                        <a:t> and ATSSS_Ph4)	</a:t>
                      </a: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FS_MASSS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09/09/2024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SP-231802</a:t>
                      </a:r>
                      <a:endParaRPr lang="en-GB" sz="10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1887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1040034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Multi-Access (ATSSS_Ph4)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12/12/2024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 smtClean="0"/>
                        <a:t>100%</a:t>
                      </a:r>
                      <a:endParaRPr lang="en-GB" sz="9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SP-240994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2381863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34662480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4474" y="321154"/>
            <a:ext cx="7291602" cy="632637"/>
          </a:xfrm>
        </p:spPr>
        <p:txBody>
          <a:bodyPr/>
          <a:lstStyle/>
          <a:p>
            <a:pPr algn="l"/>
            <a:r>
              <a:rPr lang="en-US" altLang="de-DE" sz="2400" b="1" dirty="0"/>
              <a:t>FS_MASSS / MASSS status after </a:t>
            </a:r>
            <a:r>
              <a:rPr lang="en-US" altLang="de-DE" sz="2400" b="1" dirty="0" smtClean="0"/>
              <a:t>SA2#167</a:t>
            </a:r>
            <a:endParaRPr lang="en-US" sz="2400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385475" y="2243597"/>
            <a:ext cx="8373049" cy="432461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</a:t>
            </a:r>
            <a:r>
              <a:rPr lang="en-US" altLang="ko-KR" sz="1600" b="1" dirty="0" smtClean="0">
                <a:solidFill>
                  <a:prstClr val="black"/>
                </a:solidFill>
              </a:rPr>
              <a:t>SA#106:</a:t>
            </a:r>
            <a:endParaRPr lang="en-US" altLang="ko-KR" sz="1600" b="1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MASSS: </a:t>
            </a:r>
            <a:r>
              <a:rPr lang="en-US" altLang="de-DE" sz="1400" dirty="0" smtClean="0"/>
              <a:t>16 maintenance CRs and 1 discussion paper were submitted. 11 CRs were approved </a:t>
            </a:r>
            <a:r>
              <a:rPr lang="en-US" altLang="de-DE" sz="1400" dirty="0"/>
              <a:t>(TS 23.501/23.502/23.503)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endParaRPr lang="en-US" altLang="ko-KR" sz="10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WGs: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None</a:t>
            </a:r>
            <a:endParaRPr lang="en-US" altLang="ko-KR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/>
              <a:t>Maintenance</a:t>
            </a:r>
            <a:endParaRPr lang="en-US" altLang="ko-KR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ko-KR" sz="18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95E0192-801A-E68E-0039-69959FAA3ED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85475" y="1074976"/>
          <a:ext cx="8344428" cy="101606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8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38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30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31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5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30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5598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5567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37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</a:t>
                      </a:r>
                      <a:r>
                        <a:rPr lang="en-GB" sz="800" dirty="0"/>
                        <a:t>(dd/mm/</a:t>
                      </a:r>
                      <a:r>
                        <a:rPr lang="en-GB" sz="800" dirty="0" err="1"/>
                        <a:t>yyyy</a:t>
                      </a:r>
                      <a:r>
                        <a:rPr lang="en-GB" sz="800" dirty="0"/>
                        <a:t>)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052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1020070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Study on Multi-Access (</a:t>
                      </a:r>
                      <a:r>
                        <a:rPr lang="en-US" sz="1000" b="1" dirty="0" err="1"/>
                        <a:t>DualSteer</a:t>
                      </a:r>
                      <a:r>
                        <a:rPr lang="en-US" sz="1000" b="1" dirty="0"/>
                        <a:t> and ATSSS_Ph4)	</a:t>
                      </a: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FS_MASSS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09/09/2024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SP-231802</a:t>
                      </a:r>
                      <a:endParaRPr lang="en-GB" sz="10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1887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1040034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Multi-Access (ATSSS_Ph4)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12/12/2024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 smtClean="0"/>
                        <a:t>100%</a:t>
                      </a:r>
                      <a:endParaRPr lang="en-GB" sz="9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SP-240994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2381863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06555447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30FDBE0D-AFC7-CC64-98A1-5D320AFCB2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7030" y="99391"/>
            <a:ext cx="6827838" cy="1143000"/>
          </a:xfrm>
        </p:spPr>
        <p:txBody>
          <a:bodyPr/>
          <a:lstStyle/>
          <a:p>
            <a:r>
              <a:rPr lang="en-GB" altLang="en-US" sz="2800" b="1" dirty="0"/>
              <a:t>FS_MASSS / MASSS status at SA#106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56BEF47B-7EA2-9018-1649-C6EC73C79206}"/>
              </a:ext>
            </a:extLst>
          </p:cNvPr>
          <p:cNvSpPr txBox="1">
            <a:spLocks/>
          </p:cNvSpPr>
          <p:nvPr/>
        </p:nvSpPr>
        <p:spPr>
          <a:xfrm>
            <a:off x="244074" y="2205510"/>
            <a:ext cx="8344428" cy="442389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SA#105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FS_MASSS: Based on the guidance that SA Plenary endorsed in SP-241401, 1 </a:t>
            </a:r>
            <a:r>
              <a:rPr lang="en-US" altLang="de-DE" sz="1600" dirty="0" err="1"/>
              <a:t>pCR</a:t>
            </a:r>
            <a:r>
              <a:rPr lang="en-US" altLang="de-DE" sz="1600" dirty="0"/>
              <a:t> was approved which updates “interim conclusion” to final “conclusion” for KI#2.2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MASSS: Focus was on normative work for KI#2.1</a:t>
            </a:r>
            <a:r>
              <a:rPr lang="en-US" altLang="de-DE" sz="1600" kern="0" dirty="0"/>
              <a:t>. </a:t>
            </a:r>
            <a:r>
              <a:rPr lang="en-US" altLang="de-DE" sz="1600" dirty="0"/>
              <a:t>40 </a:t>
            </a:r>
            <a:r>
              <a:rPr lang="en-US" altLang="de-DE" sz="1600" dirty="0" err="1"/>
              <a:t>Tdocs</a:t>
            </a:r>
            <a:r>
              <a:rPr lang="en-US" altLang="de-DE" sz="1600" dirty="0"/>
              <a:t> were submitted and 7 CRs were approved for TS 23.501/502/503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6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Contentious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ko-KR" sz="16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600" dirty="0"/>
              <a:t>Maintenance</a:t>
            </a:r>
            <a:endParaRPr lang="en-US" altLang="ko-KR" sz="1600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ko-KR" sz="1600" b="1" kern="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95E0192-801A-E68E-0039-69959FAA3ED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85475" y="1074976"/>
          <a:ext cx="8344428" cy="101606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8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38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30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31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5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30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5598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5567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37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</a:t>
                      </a:r>
                      <a:r>
                        <a:rPr lang="en-GB" sz="800" dirty="0"/>
                        <a:t>(dd/mm/</a:t>
                      </a:r>
                      <a:r>
                        <a:rPr lang="en-GB" sz="800" dirty="0" err="1"/>
                        <a:t>yyyy</a:t>
                      </a:r>
                      <a:r>
                        <a:rPr lang="en-GB" sz="800" dirty="0"/>
                        <a:t>)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052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1020070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Study on Multi-Access (</a:t>
                      </a:r>
                      <a:r>
                        <a:rPr lang="en-US" sz="1000" b="1" dirty="0" err="1"/>
                        <a:t>DualSteer</a:t>
                      </a:r>
                      <a:r>
                        <a:rPr lang="en-US" sz="1000" b="1" dirty="0"/>
                        <a:t> and ATSSS_Ph4)	</a:t>
                      </a: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FS_MASSS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09/09/2024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SP-231802</a:t>
                      </a:r>
                      <a:endParaRPr lang="en-GB" sz="10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1887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1040034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Multi-Access (ATSSS_Ph4)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12/12/2024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50%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SP-240994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2381863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98293668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4474" y="321154"/>
            <a:ext cx="7291602" cy="632637"/>
          </a:xfrm>
        </p:spPr>
        <p:txBody>
          <a:bodyPr/>
          <a:lstStyle/>
          <a:p>
            <a:pPr algn="l"/>
            <a:r>
              <a:rPr lang="en-US" altLang="de-DE" sz="2400" b="1" dirty="0"/>
              <a:t>FS_MASSS / MASSS status after SA2#166</a:t>
            </a:r>
            <a:endParaRPr lang="en-US" sz="2400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385475" y="2243597"/>
            <a:ext cx="8373049" cy="432461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SA#105: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MASSS: Focus was on normative CRs for KI#2.1</a:t>
            </a:r>
            <a:endParaRPr lang="en-US" altLang="de-DE" sz="1400" kern="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19 </a:t>
            </a:r>
            <a:r>
              <a:rPr lang="en-US" altLang="de-DE" sz="1400" dirty="0" err="1"/>
              <a:t>Tdocs</a:t>
            </a:r>
            <a:r>
              <a:rPr lang="en-US" altLang="de-DE" sz="1400" dirty="0"/>
              <a:t> (18 CRs and 1 discussion paper) were submitted and 6 CRs were approved (TS 23.501/23.502/23.503)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endParaRPr lang="en-US" altLang="ko-KR" sz="10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WGs: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None</a:t>
            </a:r>
            <a:endParaRPr lang="en-US" altLang="ko-KR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/>
              <a:t>Maintenance</a:t>
            </a:r>
            <a:endParaRPr lang="en-US" altLang="ko-KR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ko-KR" sz="18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95E0192-801A-E68E-0039-69959FAA3ED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85475" y="1074976"/>
          <a:ext cx="8344428" cy="101606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8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38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30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31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5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30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5598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5567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37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</a:t>
                      </a:r>
                      <a:r>
                        <a:rPr lang="en-GB" sz="800" dirty="0"/>
                        <a:t>(dd/mm/</a:t>
                      </a:r>
                      <a:r>
                        <a:rPr lang="en-GB" sz="800" dirty="0" err="1"/>
                        <a:t>yyyy</a:t>
                      </a:r>
                      <a:r>
                        <a:rPr lang="en-GB" sz="800" dirty="0"/>
                        <a:t>)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052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1020070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Study on Multi-Access (</a:t>
                      </a:r>
                      <a:r>
                        <a:rPr lang="en-US" sz="1000" b="1" dirty="0" err="1"/>
                        <a:t>DualSteer</a:t>
                      </a:r>
                      <a:r>
                        <a:rPr lang="en-US" sz="1000" b="1" dirty="0"/>
                        <a:t> and ATSSS_Ph4)	</a:t>
                      </a: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FS_MASSS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09/09/2024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SP-231802</a:t>
                      </a:r>
                      <a:endParaRPr lang="en-GB" sz="10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1887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1040034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Multi-Access (ATSSS_Ph4)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12/12/2024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80%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SP-240994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2381863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4363937"/>
      </p:ext>
    </p:extLst>
  </p:cSld>
  <p:clrMapOvr>
    <a:masterClrMapping/>
  </p:clrMapOvr>
  <p:transition spd="slow"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656*239"/>
  <p:tag name="TABLE_ENDDRAG_RECT" val="34*101*656*239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http://www.w3.org/XML/1998/namespace"/>
    <ds:schemaRef ds:uri="09cef1fd-e61b-4dbf-b745-21988b13f978"/>
    <ds:schemaRef ds:uri="dcc30912-d230-4cc2-b11f-bb5ca2a6b6f5"/>
    <ds:schemaRef ds:uri="http://purl.org/dc/elements/1.1/"/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9171</TotalTime>
  <Words>2865</Words>
  <Application>Microsoft Office PowerPoint</Application>
  <PresentationFormat>全屏显示(4:3)</PresentationFormat>
  <Paragraphs>597</Paragraphs>
  <Slides>20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8" baseType="lpstr">
      <vt:lpstr>맑은 고딕</vt:lpstr>
      <vt:lpstr>ＭＳ Ｐゴシック</vt:lpstr>
      <vt:lpstr>ＭＳ Ｐゴシック</vt:lpstr>
      <vt:lpstr>宋体</vt:lpstr>
      <vt:lpstr>Arial</vt:lpstr>
      <vt:lpstr>Calibri</vt:lpstr>
      <vt:lpstr>Times New Roman</vt:lpstr>
      <vt:lpstr>Office Theme</vt:lpstr>
      <vt:lpstr>FS_MASSS &amp; MASSS Status Report</vt:lpstr>
      <vt:lpstr>FS_MASSS / MASSS status after SA2#169</vt:lpstr>
      <vt:lpstr>FS_MASSS / MASSS status at SA#108</vt:lpstr>
      <vt:lpstr>PowerPoint 演示文稿</vt:lpstr>
      <vt:lpstr>Backup</vt:lpstr>
      <vt:lpstr>FS_MASSS / MASSS status after SA2#168</vt:lpstr>
      <vt:lpstr>FS_MASSS / MASSS status after SA2#167</vt:lpstr>
      <vt:lpstr>FS_MASSS / MASSS status at SA#106</vt:lpstr>
      <vt:lpstr>FS_MASSS / MASSS status after SA2#166</vt:lpstr>
      <vt:lpstr>FS_MASSS / MASSS status after SA2#165</vt:lpstr>
      <vt:lpstr>FS_MASSS status at SA#105</vt:lpstr>
      <vt:lpstr>MASSS status at SA#105</vt:lpstr>
      <vt:lpstr>FS_MASSS Status after SA2#164</vt:lpstr>
      <vt:lpstr>MASSS Status after SA2#164</vt:lpstr>
      <vt:lpstr>FS_MASSS status at SA#104</vt:lpstr>
      <vt:lpstr>FS_MASSS Status after SA2#163</vt:lpstr>
      <vt:lpstr>FS_MASSS Status after SA2#162</vt:lpstr>
      <vt:lpstr>FS_MASSS status at SA#103</vt:lpstr>
      <vt:lpstr>FS_MASSS Status after SA2#161</vt:lpstr>
      <vt:lpstr>FS_MASSS Status after SA2#160AH-e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Rapporteur</cp:lastModifiedBy>
  <cp:revision>2047</cp:revision>
  <dcterms:created xsi:type="dcterms:W3CDTF">2008-08-30T09:32:10Z</dcterms:created>
  <dcterms:modified xsi:type="dcterms:W3CDTF">2025-05-27T03:18:45Z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</Properties>
</file>