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4"/>
    <p:sldMasterId id="2147483771" r:id="rId5"/>
    <p:sldMasterId id="2147483775" r:id="rId6"/>
    <p:sldMasterId id="2147483779" r:id="rId7"/>
  </p:sldMasterIdLst>
  <p:notesMasterIdLst>
    <p:notesMasterId r:id="rId34"/>
  </p:notesMasterIdLst>
  <p:handoutMasterIdLst>
    <p:handoutMasterId r:id="rId35"/>
  </p:handoutMasterIdLst>
  <p:sldIdLst>
    <p:sldId id="978" r:id="rId8"/>
    <p:sldId id="996" r:id="rId9"/>
    <p:sldId id="980" r:id="rId10"/>
    <p:sldId id="991" r:id="rId11"/>
    <p:sldId id="993" r:id="rId12"/>
    <p:sldId id="810" r:id="rId13"/>
    <p:sldId id="911" r:id="rId14"/>
    <p:sldId id="912" r:id="rId15"/>
    <p:sldId id="910" r:id="rId16"/>
    <p:sldId id="913" r:id="rId17"/>
    <p:sldId id="915" r:id="rId18"/>
    <p:sldId id="916" r:id="rId19"/>
    <p:sldId id="971" r:id="rId20"/>
    <p:sldId id="976" r:id="rId21"/>
    <p:sldId id="977" r:id="rId22"/>
    <p:sldId id="989" r:id="rId23"/>
    <p:sldId id="987" r:id="rId24"/>
    <p:sldId id="988" r:id="rId25"/>
    <p:sldId id="983" r:id="rId26"/>
    <p:sldId id="992" r:id="rId27"/>
    <p:sldId id="981" r:id="rId28"/>
    <p:sldId id="985" r:id="rId29"/>
    <p:sldId id="986" r:id="rId30"/>
    <p:sldId id="994" r:id="rId31"/>
    <p:sldId id="995" r:id="rId32"/>
    <p:sldId id="909" r:id="rId33"/>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extLst>
      <p:ext uri="{19B8F6BF-5375-455C-9EA6-DF929625EA0E}">
        <p15:presenceInfo xmlns:p15="http://schemas.microsoft.com/office/powerpoint/2012/main" userId="rapporteur" providerId="None"/>
      </p:ext>
    </p:extLst>
  </p:cmAuthor>
  <p:cmAuthor id="2" name="LaeYoung April19 (LG Electronics)" initials="LY" lastIdx="1" clrIdx="1">
    <p:extLst>
      <p:ext uri="{19B8F6BF-5375-455C-9EA6-DF929625EA0E}">
        <p15:presenceInfo xmlns:p15="http://schemas.microsoft.com/office/powerpoint/2012/main" userId="LaeYoung April19 (LG Electronic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D9D9D9"/>
    <a:srgbClr val="CCFFCC"/>
    <a:srgbClr val="CC00FF"/>
    <a:srgbClr val="FF99CC"/>
    <a:srgbClr val="FF3300"/>
    <a:srgbClr val="FF99FF"/>
    <a:srgbClr val="FFCCFF"/>
    <a:srgbClr val="FF33CC"/>
    <a:srgbClr val="FF6699"/>
    <a:srgbClr val="62A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40" autoAdjust="0"/>
    <p:restoredTop sz="97097" autoAdjust="0"/>
  </p:normalViewPr>
  <p:slideViewPr>
    <p:cSldViewPr snapToGrid="0">
      <p:cViewPr varScale="1">
        <p:scale>
          <a:sx n="89" d="100"/>
          <a:sy n="89" d="100"/>
        </p:scale>
        <p:origin x="468" y="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p:scale>
          <a:sx n="300" d="100"/>
          <a:sy n="300" d="100"/>
        </p:scale>
        <p:origin x="-1862" y="-7445"/>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theme" Target="theme/theme1.xml"/><Relationship Id="rId21" Type="http://schemas.openxmlformats.org/officeDocument/2006/relationships/slide" Target="slides/slide14.xml"/><Relationship Id="rId34" Type="http://schemas.openxmlformats.org/officeDocument/2006/relationships/notesMaster" Target="notesMasters/notesMaster1.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commentAuthors" Target="commentAuthor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handoutMaster" Target="handoutMasters/handoutMaster1.xml"/><Relationship Id="rId8" Type="http://schemas.openxmlformats.org/officeDocument/2006/relationships/slide" Target="slides/slide1.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5/26/2025</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dirty="0"/>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5/26/2025</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dirty="0"/>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E31A0830-7958-478F-A687-980EFBB47EC2}"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1</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171" name="Rectangle 2"/>
          <p:cNvSpPr>
            <a:spLocks noGrp="1" noRot="1" noChangeAspect="1" noChangeArrowheads="1" noTextEdit="1"/>
          </p:cNvSpPr>
          <p:nvPr>
            <p:ph type="sldImg"/>
          </p:nvPr>
        </p:nvSpPr>
        <p:spPr>
          <a:xfrm>
            <a:off x="915988" y="742950"/>
            <a:ext cx="4967287"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34392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6</a:t>
            </a:fld>
            <a:endParaRPr lang="en-GB" altLang="en-US" sz="1200"/>
          </a:p>
        </p:txBody>
      </p:sp>
      <p:sp>
        <p:nvSpPr>
          <p:cNvPr id="7171" name="Rectangle 2"/>
          <p:cNvSpPr>
            <a:spLocks noGrp="1" noRot="1" noChangeAspect="1" noChangeArrowheads="1" noTextEdit="1"/>
          </p:cNvSpPr>
          <p:nvPr>
            <p:ph type="sldImg"/>
          </p:nvPr>
        </p:nvSpPr>
        <p:spPr>
          <a:xfrm>
            <a:off x="915988" y="742950"/>
            <a:ext cx="4967287"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522087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E0B2C6-996E-45E1-BA1D-CBDA9768A258}" type="slidenum">
              <a:rPr lang="en-GB" altLang="en-US" smtClean="0"/>
              <a:pPr>
                <a:defRPr/>
              </a:pPr>
              <a:t>14</a:t>
            </a:fld>
            <a:endParaRPr lang="en-GB" altLang="en-US" dirty="0"/>
          </a:p>
        </p:txBody>
      </p:sp>
    </p:spTree>
    <p:extLst>
      <p:ext uri="{BB962C8B-B14F-4D97-AF65-F5344CB8AC3E}">
        <p14:creationId xmlns:p14="http://schemas.microsoft.com/office/powerpoint/2010/main" val="10903895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Text Box 13"/>
          <p:cNvSpPr txBox="1">
            <a:spLocks noChangeArrowheads="1"/>
          </p:cNvSpPr>
          <p:nvPr userDrawn="1"/>
        </p:nvSpPr>
        <p:spPr bwMode="auto">
          <a:xfrm>
            <a:off x="5085842" y="294367"/>
            <a:ext cx="194048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S2-2412xxx</a:t>
            </a:r>
          </a:p>
        </p:txBody>
      </p:sp>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
        <p:nvSpPr>
          <p:cNvPr id="7" name="Text Box 14"/>
          <p:cNvSpPr txBox="1">
            <a:spLocks noChangeArrowheads="1"/>
          </p:cNvSpPr>
          <p:nvPr userDrawn="1"/>
        </p:nvSpPr>
        <p:spPr bwMode="auto">
          <a:xfrm>
            <a:off x="331701" y="85317"/>
            <a:ext cx="581025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mj-lt"/>
            </a:endParaRPr>
          </a:p>
          <a:p>
            <a:r>
              <a:rPr lang="de-DE" sz="1400" b="1" kern="1200" dirty="0">
                <a:solidFill>
                  <a:schemeClr val="tx1"/>
                </a:solidFill>
                <a:latin typeface="Arial" panose="020B0604020202020204" pitchFamily="34" charset="0"/>
                <a:ea typeface="+mn-ea"/>
                <a:cs typeface="Arial" panose="020B0604020202020204" pitchFamily="34" charset="0"/>
              </a:rPr>
              <a:t>3GPP TSG SA WG2 Meeting #166</a:t>
            </a:r>
          </a:p>
          <a:p>
            <a:r>
              <a:rPr lang="en-US" altLang="zh-CN" sz="1400" b="1" kern="1200" dirty="0">
                <a:solidFill>
                  <a:schemeClr val="tx1"/>
                </a:solidFill>
                <a:effectLst/>
                <a:latin typeface="Arial" panose="020B0604020202020204" pitchFamily="34" charset="0"/>
                <a:ea typeface="+mn-ea"/>
                <a:cs typeface="Arial" panose="020B0604020202020204" pitchFamily="34" charset="0"/>
              </a:rPr>
              <a:t>Orlando, USA, November 18 – 22, 2024</a:t>
            </a:r>
            <a:endParaRPr lang="zh-CN" altLang="zh-CN" sz="1400" kern="1200" dirty="0">
              <a:solidFill>
                <a:schemeClr val="tx1"/>
              </a:solidFill>
              <a:effectLst/>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19417900"/>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Text Box 13"/>
          <p:cNvSpPr txBox="1">
            <a:spLocks noChangeArrowheads="1"/>
          </p:cNvSpPr>
          <p:nvPr userDrawn="1"/>
        </p:nvSpPr>
        <p:spPr bwMode="auto">
          <a:xfrm>
            <a:off x="5085842" y="294367"/>
            <a:ext cx="194048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S2-2412957</a:t>
            </a:r>
          </a:p>
        </p:txBody>
      </p:sp>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
        <p:nvSpPr>
          <p:cNvPr id="7" name="Text Box 14"/>
          <p:cNvSpPr txBox="1">
            <a:spLocks noChangeArrowheads="1"/>
          </p:cNvSpPr>
          <p:nvPr userDrawn="1"/>
        </p:nvSpPr>
        <p:spPr bwMode="auto">
          <a:xfrm>
            <a:off x="331701" y="85317"/>
            <a:ext cx="581025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mj-lt"/>
            </a:endParaRPr>
          </a:p>
          <a:p>
            <a:r>
              <a:rPr lang="de-DE" sz="1400" b="1" kern="1200" dirty="0">
                <a:solidFill>
                  <a:schemeClr val="tx1"/>
                </a:solidFill>
                <a:latin typeface="Arial" panose="020B0604020202020204" pitchFamily="34" charset="0"/>
                <a:ea typeface="+mn-ea"/>
                <a:cs typeface="Arial" panose="020B0604020202020204" pitchFamily="34" charset="0"/>
              </a:rPr>
              <a:t>3GPP TSG SA WG2 Meeting #166</a:t>
            </a:r>
          </a:p>
          <a:p>
            <a:r>
              <a:rPr lang="en-US" altLang="zh-CN" sz="1400" b="1" kern="1200" dirty="0">
                <a:solidFill>
                  <a:schemeClr val="tx1"/>
                </a:solidFill>
                <a:effectLst/>
                <a:latin typeface="Arial" panose="020B0604020202020204" pitchFamily="34" charset="0"/>
                <a:ea typeface="+mn-ea"/>
                <a:cs typeface="Arial" panose="020B0604020202020204" pitchFamily="34" charset="0"/>
              </a:rPr>
              <a:t>Orlando, USA, November 18 – 22, 2024</a:t>
            </a:r>
            <a:endParaRPr lang="zh-CN" altLang="zh-CN" sz="1400" kern="1200" dirty="0">
              <a:solidFill>
                <a:schemeClr val="tx1"/>
              </a:solidFill>
              <a:effectLst/>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41660818"/>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127849497"/>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46077323"/>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65795462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547252697"/>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Text Box 13"/>
          <p:cNvSpPr txBox="1">
            <a:spLocks noChangeArrowheads="1"/>
          </p:cNvSpPr>
          <p:nvPr userDrawn="1"/>
        </p:nvSpPr>
        <p:spPr bwMode="auto">
          <a:xfrm>
            <a:off x="5085842" y="294367"/>
            <a:ext cx="194048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highlight>
                  <a:srgbClr val="FFFF00"/>
                </a:highlight>
              </a:rPr>
              <a:t>S2-240xxxx</a:t>
            </a:r>
          </a:p>
        </p:txBody>
      </p:sp>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
        <p:nvSpPr>
          <p:cNvPr id="7" name="Text Box 14"/>
          <p:cNvSpPr txBox="1">
            <a:spLocks noChangeArrowheads="1"/>
          </p:cNvSpPr>
          <p:nvPr userDrawn="1"/>
        </p:nvSpPr>
        <p:spPr bwMode="auto">
          <a:xfrm>
            <a:off x="331701" y="85317"/>
            <a:ext cx="581025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mj-lt"/>
            </a:endParaRPr>
          </a:p>
          <a:p>
            <a:r>
              <a:rPr lang="de-DE" sz="1400" b="1" kern="1200" dirty="0">
                <a:solidFill>
                  <a:schemeClr val="tx1"/>
                </a:solidFill>
                <a:latin typeface="Arial" panose="020B0604020202020204" pitchFamily="34" charset="0"/>
                <a:ea typeface="+mn-ea"/>
                <a:cs typeface="Arial" panose="020B0604020202020204" pitchFamily="34" charset="0"/>
              </a:rPr>
              <a:t>3GPP TSG SA WG2 Meeting #163</a:t>
            </a:r>
          </a:p>
          <a:p>
            <a:r>
              <a:rPr lang="en-GB" altLang="zh-CN" sz="1400" b="1" kern="1200" dirty="0">
                <a:solidFill>
                  <a:schemeClr val="tx1"/>
                </a:solidFill>
                <a:effectLst/>
                <a:latin typeface="Arial" panose="020B0604020202020204" pitchFamily="34" charset="0"/>
                <a:ea typeface="+mn-ea"/>
                <a:cs typeface="Arial" panose="020B0604020202020204" pitchFamily="34" charset="0"/>
              </a:rPr>
              <a:t>27 – 31 </a:t>
            </a:r>
            <a:r>
              <a:rPr lang="en-US" altLang="zh-CN" sz="1400" b="1" kern="1200" dirty="0">
                <a:solidFill>
                  <a:schemeClr val="tx1"/>
                </a:solidFill>
                <a:effectLst/>
                <a:latin typeface="Arial" panose="020B0604020202020204" pitchFamily="34" charset="0"/>
                <a:ea typeface="+mn-ea"/>
                <a:cs typeface="Arial" panose="020B0604020202020204" pitchFamily="34" charset="0"/>
              </a:rPr>
              <a:t>May, </a:t>
            </a:r>
            <a:r>
              <a:rPr lang="en-GB" altLang="zh-CN" sz="1400" b="1" kern="1200" dirty="0">
                <a:solidFill>
                  <a:schemeClr val="tx1"/>
                </a:solidFill>
                <a:effectLst/>
                <a:latin typeface="Arial" panose="020B0604020202020204" pitchFamily="34" charset="0"/>
                <a:ea typeface="+mn-ea"/>
                <a:cs typeface="Arial" panose="020B0604020202020204" pitchFamily="34" charset="0"/>
              </a:rPr>
              <a:t>2024, </a:t>
            </a:r>
            <a:r>
              <a:rPr lang="en-GB" altLang="zh-CN" sz="1400" b="1" kern="1200" dirty="0" err="1">
                <a:solidFill>
                  <a:schemeClr val="tx1"/>
                </a:solidFill>
                <a:effectLst/>
                <a:latin typeface="Arial" panose="020B0604020202020204" pitchFamily="34" charset="0"/>
                <a:ea typeface="+mn-ea"/>
                <a:cs typeface="Arial" panose="020B0604020202020204" pitchFamily="34" charset="0"/>
              </a:rPr>
              <a:t>Jeju</a:t>
            </a:r>
            <a:r>
              <a:rPr lang="en-GB" altLang="zh-CN" sz="1400" b="1" kern="1200" dirty="0">
                <a:solidFill>
                  <a:schemeClr val="tx1"/>
                </a:solidFill>
                <a:effectLst/>
                <a:latin typeface="Arial" panose="020B0604020202020204" pitchFamily="34" charset="0"/>
                <a:ea typeface="+mn-ea"/>
                <a:cs typeface="Arial" panose="020B0604020202020204" pitchFamily="34" charset="0"/>
              </a:rPr>
              <a:t> Island, Korea</a:t>
            </a:r>
            <a:endParaRPr lang="zh-CN" altLang="zh-CN" sz="1400" kern="1200" dirty="0">
              <a:solidFill>
                <a:schemeClr val="tx1"/>
              </a:solidFill>
              <a:effectLst/>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38011457"/>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846828720"/>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169486802"/>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Text Box 13"/>
          <p:cNvSpPr txBox="1">
            <a:spLocks noChangeArrowheads="1"/>
          </p:cNvSpPr>
          <p:nvPr userDrawn="1"/>
        </p:nvSpPr>
        <p:spPr bwMode="auto">
          <a:xfrm>
            <a:off x="5727469" y="249383"/>
            <a:ext cx="129885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defRPr/>
            </a:pPr>
            <a:r>
              <a:rPr lang="de-DE" sz="1400" b="1" dirty="0">
                <a:effectLst/>
                <a:highlight>
                  <a:srgbClr val="FFFF00"/>
                </a:highlight>
              </a:rPr>
              <a:t>S2-250xxxx</a:t>
            </a:r>
          </a:p>
        </p:txBody>
      </p:sp>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
        <p:nvSpPr>
          <p:cNvPr id="7" name="Text Box 14"/>
          <p:cNvSpPr txBox="1">
            <a:spLocks noChangeArrowheads="1"/>
          </p:cNvSpPr>
          <p:nvPr userDrawn="1"/>
        </p:nvSpPr>
        <p:spPr bwMode="auto">
          <a:xfrm>
            <a:off x="331701" y="85317"/>
            <a:ext cx="581025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mj-lt"/>
            </a:endParaRPr>
          </a:p>
          <a:p>
            <a:r>
              <a:rPr lang="de-DE" sz="1400" b="1" kern="1200" dirty="0">
                <a:solidFill>
                  <a:schemeClr val="tx1"/>
                </a:solidFill>
                <a:latin typeface="Arial" panose="020B0604020202020204" pitchFamily="34" charset="0"/>
                <a:ea typeface="+mn-ea"/>
                <a:cs typeface="Arial" panose="020B0604020202020204" pitchFamily="34" charset="0"/>
              </a:rPr>
              <a:t>3GPP TSG SA WG2 Meeting #169</a:t>
            </a:r>
            <a:endParaRPr lang="de-DE" sz="1400" b="1" kern="1200" dirty="0">
              <a:solidFill>
                <a:schemeClr val="tx1"/>
              </a:solidFill>
              <a:effectLst/>
              <a:latin typeface="Arial" panose="020B0604020202020204" pitchFamily="34" charset="0"/>
              <a:ea typeface="+mn-ea"/>
              <a:cs typeface="Arial" panose="020B0604020202020204" pitchFamily="34" charset="0"/>
            </a:endParaRPr>
          </a:p>
          <a:p>
            <a:r>
              <a:rPr lang="en-US" altLang="zh-CN" sz="1400" b="1" kern="1200" dirty="0">
                <a:solidFill>
                  <a:schemeClr val="tx1"/>
                </a:solidFill>
                <a:effectLst/>
                <a:latin typeface="Arial" panose="020B0604020202020204" pitchFamily="34" charset="0"/>
                <a:ea typeface="+mn-ea"/>
                <a:cs typeface="Arial" panose="020B0604020202020204" pitchFamily="34" charset="0"/>
              </a:rPr>
              <a:t>Fukuoka, Japan, May 19 – May 23, 2025</a:t>
            </a:r>
            <a:endParaRPr lang="zh-CN" altLang="zh-CN" sz="1400" kern="1200" dirty="0">
              <a:solidFill>
                <a:schemeClr val="tx1"/>
              </a:solidFill>
              <a:effectLst/>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38202884"/>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73514982"/>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792185795"/>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8950" y="1577847"/>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538163" y="6462713"/>
            <a:ext cx="5473170" cy="242887"/>
          </a:xfrm>
          <a:prstGeom prst="rect">
            <a:avLst/>
          </a:prstGeom>
          <a:noFill/>
        </p:spPr>
        <p:txBody>
          <a:bodyPr anchor="ctr">
            <a:normAutofit fontScale="92500" lnSpcReduction="10000"/>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de-DE" sz="1200" dirty="0">
                <a:solidFill>
                  <a:schemeClr val="bg1"/>
                </a:solidFill>
              </a:rPr>
              <a:t>TSG SA WG2#165</a:t>
            </a:r>
            <a:r>
              <a:rPr lang="en-GB" altLang="de-DE" sz="1200" baseline="0" dirty="0">
                <a:solidFill>
                  <a:schemeClr val="bg1"/>
                </a:solidFill>
              </a:rPr>
              <a:t>  October 14 – 18, 2024</a:t>
            </a:r>
            <a:endParaRPr lang="en-GB" altLang="de-DE" sz="1200" dirty="0">
              <a:solidFill>
                <a:schemeClr val="bg1"/>
              </a:solidFill>
            </a:endParaRPr>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dirty="0"/>
          </a:p>
          <a:p>
            <a:pPr>
              <a:defRPr/>
            </a:pPr>
            <a:endParaRPr lang="en-GB" altLang="en-US" dirty="0"/>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2024</a:t>
            </a:r>
          </a:p>
        </p:txBody>
      </p:sp>
      <p:pic>
        <p:nvPicPr>
          <p:cNvPr id="1033"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526338" y="2660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8950" y="1577847"/>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538163" y="6462713"/>
            <a:ext cx="5473170" cy="242887"/>
          </a:xfrm>
          <a:prstGeom prst="rect">
            <a:avLst/>
          </a:prstGeom>
          <a:noFill/>
        </p:spPr>
        <p:txBody>
          <a:bodyPr anchor="ctr">
            <a:normAutofit fontScale="92500" lnSpcReduction="10000"/>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de-DE" sz="1200" dirty="0">
                <a:solidFill>
                  <a:schemeClr val="bg1"/>
                </a:solidFill>
              </a:rPr>
              <a:t>TSG SA WG2#165</a:t>
            </a:r>
            <a:r>
              <a:rPr lang="en-GB" altLang="de-DE" sz="1200" baseline="0" dirty="0">
                <a:solidFill>
                  <a:schemeClr val="bg1"/>
                </a:solidFill>
              </a:rPr>
              <a:t>  Oct 14  –  Oct 18, 2024</a:t>
            </a:r>
            <a:endParaRPr lang="en-GB" altLang="de-DE" sz="1200" dirty="0">
              <a:solidFill>
                <a:schemeClr val="bg1"/>
              </a:solidFill>
            </a:endParaRPr>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dirty="0"/>
          </a:p>
          <a:p>
            <a:pPr>
              <a:defRPr/>
            </a:pPr>
            <a:endParaRPr lang="en-GB" altLang="en-US" dirty="0"/>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2024</a:t>
            </a:r>
          </a:p>
        </p:txBody>
      </p:sp>
      <p:pic>
        <p:nvPicPr>
          <p:cNvPr id="1033"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1420448"/>
      </p:ext>
    </p:extLst>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8950" y="1577847"/>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538163" y="6462713"/>
            <a:ext cx="5473170" cy="242887"/>
          </a:xfrm>
          <a:prstGeom prst="rect">
            <a:avLst/>
          </a:prstGeom>
          <a:noFill/>
        </p:spPr>
        <p:txBody>
          <a:bodyPr anchor="ctr">
            <a:normAutofit fontScale="92500" lnSpcReduction="10000"/>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de-DE" sz="1200" dirty="0">
                <a:solidFill>
                  <a:schemeClr val="bg1"/>
                </a:solidFill>
              </a:rPr>
              <a:t>TSG SA WG2#169</a:t>
            </a:r>
            <a:r>
              <a:rPr lang="en-GB" altLang="de-DE" sz="1200" baseline="0" dirty="0">
                <a:solidFill>
                  <a:schemeClr val="bg1"/>
                </a:solidFill>
              </a:rPr>
              <a:t>  May 19 – May 23, 2025</a:t>
            </a:r>
            <a:endParaRPr lang="en-GB" altLang="de-DE" sz="1200" dirty="0">
              <a:solidFill>
                <a:schemeClr val="bg1"/>
              </a:solidFill>
            </a:endParaRPr>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dirty="0"/>
          </a:p>
          <a:p>
            <a:pPr>
              <a:defRPr/>
            </a:pPr>
            <a:endParaRPr lang="en-GB" altLang="en-US" dirty="0"/>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2024</a:t>
            </a:r>
          </a:p>
        </p:txBody>
      </p:sp>
      <p:pic>
        <p:nvPicPr>
          <p:cNvPr id="1033"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526338" y="2660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37142662"/>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8950" y="1577847"/>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538163" y="6462713"/>
            <a:ext cx="5473170" cy="242887"/>
          </a:xfrm>
          <a:prstGeom prst="rect">
            <a:avLst/>
          </a:prstGeom>
          <a:noFill/>
        </p:spPr>
        <p:txBody>
          <a:bodyPr anchor="ctr">
            <a:normAutofit fontScale="92500" lnSpcReduction="10000"/>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de-DE" sz="1200" dirty="0">
                <a:solidFill>
                  <a:schemeClr val="bg1"/>
                </a:solidFill>
              </a:rPr>
              <a:t>TSG SA WG2#166</a:t>
            </a:r>
            <a:r>
              <a:rPr lang="en-GB" altLang="de-DE" sz="1200" baseline="0" dirty="0">
                <a:solidFill>
                  <a:schemeClr val="bg1"/>
                </a:solidFill>
              </a:rPr>
              <a:t>  Nov 18 – 22, 2024</a:t>
            </a:r>
            <a:endParaRPr lang="en-GB" altLang="de-DE" sz="1200" dirty="0">
              <a:solidFill>
                <a:schemeClr val="bg1"/>
              </a:solidFill>
            </a:endParaRPr>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dirty="0"/>
          </a:p>
          <a:p>
            <a:pPr>
              <a:defRPr/>
            </a:pPr>
            <a:endParaRPr lang="en-GB" altLang="en-US" dirty="0"/>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2024</a:t>
            </a:r>
          </a:p>
        </p:txBody>
      </p:sp>
      <p:pic>
        <p:nvPicPr>
          <p:cNvPr id="1033"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526338" y="2660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72827809"/>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376518" y="2332505"/>
            <a:ext cx="8452437" cy="1101329"/>
          </a:xfrm>
        </p:spPr>
        <p:txBody>
          <a:bodyPr>
            <a:noAutofit/>
          </a:bodyPr>
          <a:lstStyle/>
          <a:p>
            <a:pPr>
              <a:defRPr/>
            </a:pPr>
            <a:r>
              <a:rPr lang="en-GB" altLang="zh-CN" b="1" i="1" dirty="0">
                <a:effectLst>
                  <a:outerShdw blurRad="38100" dist="38100" dir="2700000" algn="tl">
                    <a:srgbClr val="C0C0C0"/>
                  </a:outerShdw>
                </a:effectLst>
              </a:rPr>
              <a:t> </a:t>
            </a:r>
            <a:r>
              <a:rPr lang="en-US" altLang="zh-CN" b="1" dirty="0">
                <a:effectLst/>
                <a:latin typeface="Segoe UI Symbol" panose="020B0502040204020203" pitchFamily="34" charset="0"/>
                <a:ea typeface="맑은 고딕" panose="020B0503020000020004" pitchFamily="50" charset="-127"/>
                <a:cs typeface="Segoe UI Symbol" panose="020B0502040204020203" pitchFamily="34" charset="0"/>
              </a:rPr>
              <a:t>Rel-19 </a:t>
            </a:r>
            <a:r>
              <a:rPr lang="en-US" altLang="zh-CN" b="1" dirty="0" err="1">
                <a:effectLst/>
                <a:latin typeface="Segoe UI Symbol" panose="020B0502040204020203" pitchFamily="34" charset="0"/>
                <a:ea typeface="맑은 고딕" panose="020B0503020000020004" pitchFamily="50" charset="-127"/>
                <a:cs typeface="Segoe UI Symbol" panose="020B0502040204020203" pitchFamily="34" charset="0"/>
              </a:rPr>
              <a:t>AmbientIoT</a:t>
            </a:r>
            <a:r>
              <a:rPr lang="en-US" altLang="zh-CN" b="1" dirty="0">
                <a:effectLst/>
                <a:latin typeface="Segoe UI Symbol" panose="020B0502040204020203" pitchFamily="34" charset="0"/>
                <a:ea typeface="맑은 고딕" panose="020B0503020000020004" pitchFamily="50" charset="-127"/>
                <a:cs typeface="Segoe UI Symbol" panose="020B0502040204020203" pitchFamily="34" charset="0"/>
              </a:rPr>
              <a:t>-ARC</a:t>
            </a:r>
            <a:br>
              <a:rPr lang="en-US" altLang="de-DE" sz="2800" b="1" kern="0" dirty="0"/>
            </a:br>
            <a:r>
              <a:rPr lang="en-US" altLang="de-DE" sz="2800" b="1" kern="0" dirty="0"/>
              <a:t>Status Report</a:t>
            </a:r>
            <a:endParaRPr lang="en-GB" b="1" dirty="0"/>
          </a:p>
        </p:txBody>
      </p:sp>
      <p:sp>
        <p:nvSpPr>
          <p:cNvPr id="6147" name="Subtitle 6"/>
          <p:cNvSpPr>
            <a:spLocks noGrp="1"/>
          </p:cNvSpPr>
          <p:nvPr>
            <p:ph type="subTitle" idx="1"/>
          </p:nvPr>
        </p:nvSpPr>
        <p:spPr>
          <a:xfrm>
            <a:off x="1388788" y="4006360"/>
            <a:ext cx="6553255" cy="1314450"/>
          </a:xfrm>
        </p:spPr>
        <p:txBody>
          <a:bodyPr/>
          <a:lstStyle/>
          <a:p>
            <a:pPr>
              <a:lnSpc>
                <a:spcPct val="80000"/>
              </a:lnSpc>
            </a:pPr>
            <a:r>
              <a:rPr lang="en-US" altLang="en-US" sz="1800" b="1" dirty="0" err="1"/>
              <a:t>Runze</a:t>
            </a:r>
            <a:r>
              <a:rPr lang="en-US" altLang="en-US" sz="1800" b="1" dirty="0"/>
              <a:t> Zhou </a:t>
            </a:r>
            <a:r>
              <a:rPr lang="en-US" altLang="en-US" sz="1800" b="1" dirty="0">
                <a:latin typeface="Calibri" panose="020F0502020204030204" pitchFamily="34" charset="0"/>
                <a:cs typeface="Calibri" panose="020F0502020204030204" pitchFamily="34" charset="0"/>
              </a:rPr>
              <a:t>(Huawei</a:t>
            </a:r>
            <a:r>
              <a:rPr lang="en-GB" altLang="zh-CN" sz="1800" b="1" dirty="0">
                <a:latin typeface="Calibri" panose="020F0502020204030204" pitchFamily="34" charset="0"/>
                <a:cs typeface="Calibri" panose="020F0502020204030204" pitchFamily="34" charset="0"/>
              </a:rPr>
              <a:t>), Fei Lu </a:t>
            </a:r>
            <a:r>
              <a:rPr lang="en-US" altLang="zh-CN" sz="1800" b="1" dirty="0">
                <a:latin typeface="Calibri" panose="020F0502020204030204" pitchFamily="34" charset="0"/>
                <a:cs typeface="Calibri" panose="020F0502020204030204" pitchFamily="34" charset="0"/>
              </a:rPr>
              <a:t>(OPPO)</a:t>
            </a:r>
          </a:p>
          <a:p>
            <a:pPr>
              <a:lnSpc>
                <a:spcPct val="80000"/>
              </a:lnSpc>
            </a:pPr>
            <a:r>
              <a:rPr lang="en-US" altLang="en-US" sz="1800" b="1" dirty="0"/>
              <a:t>(Rapporteurs)</a:t>
            </a:r>
            <a:endParaRPr lang="en-GB" altLang="en-US" sz="1800" b="1" dirty="0">
              <a:latin typeface="Calibri" panose="020F0502020204030204" pitchFamily="34" charset="0"/>
              <a:cs typeface="Calibri" panose="020F050202020403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after SA2#162</a:t>
            </a:r>
            <a:endParaRPr lang="en-US" dirty="0"/>
          </a:p>
        </p:txBody>
      </p:sp>
      <p:sp>
        <p:nvSpPr>
          <p:cNvPr id="6" name="Content Placeholder 7"/>
          <p:cNvSpPr>
            <a:spLocks noGrp="1"/>
          </p:cNvSpPr>
          <p:nvPr>
            <p:ph sz="half" idx="4294967295"/>
          </p:nvPr>
        </p:nvSpPr>
        <p:spPr>
          <a:xfrm>
            <a:off x="231690" y="2189619"/>
            <a:ext cx="8552314" cy="3788272"/>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Overall progress in SA2#162</a:t>
            </a:r>
            <a:endParaRPr lang="de-DE" altLang="ko-KR" sz="1600" dirty="0">
              <a:solidFill>
                <a:prstClr val="black"/>
              </a:solidFill>
            </a:endParaRPr>
          </a:p>
          <a:p>
            <a:pPr lvl="1">
              <a:spcBef>
                <a:spcPts val="0"/>
              </a:spcBef>
              <a:spcAft>
                <a:spcPts val="0"/>
              </a:spcAft>
            </a:pPr>
            <a:r>
              <a:rPr lang="en-US" altLang="zh-CN" sz="1400" dirty="0"/>
              <a:t>In total 16 papers are agreed, including:</a:t>
            </a:r>
          </a:p>
          <a:p>
            <a:pPr lvl="2">
              <a:spcBef>
                <a:spcPts val="0"/>
              </a:spcBef>
              <a:spcAft>
                <a:spcPts val="0"/>
              </a:spcAft>
            </a:pPr>
            <a:r>
              <a:rPr lang="en-US" altLang="zh-CN" sz="1200" dirty="0"/>
              <a:t>12 new solutions</a:t>
            </a:r>
          </a:p>
          <a:p>
            <a:pPr lvl="2">
              <a:spcBef>
                <a:spcPts val="0"/>
              </a:spcBef>
              <a:spcAft>
                <a:spcPts val="0"/>
              </a:spcAft>
            </a:pPr>
            <a:r>
              <a:rPr lang="en-US" altLang="zh-CN" sz="1200" dirty="0"/>
              <a:t>3 solution update </a:t>
            </a:r>
          </a:p>
          <a:p>
            <a:pPr lvl="2">
              <a:spcBef>
                <a:spcPts val="0"/>
              </a:spcBef>
              <a:spcAft>
                <a:spcPts val="0"/>
              </a:spcAft>
            </a:pPr>
            <a:r>
              <a:rPr lang="en-US" altLang="zh-CN" sz="1200" dirty="0"/>
              <a:t>1 new abbreviation “RFID”</a:t>
            </a:r>
          </a:p>
          <a:p>
            <a:pPr lvl="1">
              <a:spcBef>
                <a:spcPts val="0"/>
              </a:spcBef>
              <a:spcAft>
                <a:spcPts val="0"/>
              </a:spcAft>
            </a:pPr>
            <a:r>
              <a:rPr lang="en-US" altLang="de-DE" sz="1400" dirty="0"/>
              <a:t>TR 23.700-13 v0.3.0 is available, including 24 solutions</a:t>
            </a:r>
          </a:p>
          <a:p>
            <a:pPr lvl="1">
              <a:spcBef>
                <a:spcPts val="0"/>
              </a:spcBef>
              <a:spcAft>
                <a:spcPts val="0"/>
              </a:spcAft>
            </a:pPr>
            <a:endParaRPr lang="en-US" altLang="de-DE" sz="1400" dirty="0">
              <a:highlight>
                <a:srgbClr val="FFFF00"/>
              </a:highlight>
            </a:endParaRPr>
          </a:p>
          <a:p>
            <a:pPr marL="457200" lvl="1" indent="-457200">
              <a:spcBef>
                <a:spcPts val="0"/>
              </a:spcBef>
              <a:spcAft>
                <a:spcPts val="0"/>
              </a:spcAft>
              <a:buBlip>
                <a:blip r:embed="rId2"/>
              </a:buBlip>
            </a:pPr>
            <a:r>
              <a:rPr lang="en-US" altLang="ko-KR" sz="1600" b="1" dirty="0">
                <a:solidFill>
                  <a:prstClr val="black"/>
                </a:solidFill>
              </a:rPr>
              <a:t>Impacts and dependencies on other WGs</a:t>
            </a:r>
            <a:endParaRPr lang="de-DE" altLang="ko-KR" sz="1600" dirty="0">
              <a:solidFill>
                <a:prstClr val="black"/>
              </a:solidFill>
            </a:endParaRPr>
          </a:p>
          <a:p>
            <a:pPr lvl="1">
              <a:spcBef>
                <a:spcPts val="0"/>
              </a:spcBef>
              <a:spcAft>
                <a:spcPts val="0"/>
              </a:spcAft>
            </a:pPr>
            <a:endParaRPr lang="en-US" altLang="de-DE" sz="1400" dirty="0">
              <a:solidFill>
                <a:prstClr val="black"/>
              </a:solidFill>
              <a:sym typeface="+mn-ea"/>
            </a:endParaRPr>
          </a:p>
          <a:p>
            <a:pPr lvl="1">
              <a:spcBef>
                <a:spcPts val="0"/>
              </a:spcBef>
              <a:spcAft>
                <a:spcPts val="0"/>
              </a:spcAft>
            </a:pPr>
            <a:r>
              <a:rPr lang="en-US" altLang="de-DE" sz="1400" dirty="0">
                <a:solidFill>
                  <a:prstClr val="black"/>
                </a:solidFill>
                <a:sym typeface="+mn-ea"/>
              </a:rPr>
              <a:t>Several solutions have EN/note, need coordination with RAN,</a:t>
            </a:r>
            <a:r>
              <a:rPr lang="zh-CN" altLang="en-US" sz="1400" dirty="0">
                <a:solidFill>
                  <a:prstClr val="black"/>
                </a:solidFill>
                <a:sym typeface="+mn-ea"/>
              </a:rPr>
              <a:t> </a:t>
            </a:r>
            <a:r>
              <a:rPr lang="en-US" altLang="de-DE" sz="1400" dirty="0">
                <a:solidFill>
                  <a:prstClr val="black"/>
                </a:solidFill>
                <a:sym typeface="+mn-ea"/>
              </a:rPr>
              <a:t>SA3 and SA5</a:t>
            </a:r>
          </a:p>
          <a:p>
            <a:pPr lvl="1">
              <a:spcBef>
                <a:spcPts val="0"/>
              </a:spcBef>
              <a:spcAft>
                <a:spcPts val="0"/>
              </a:spcAft>
            </a:pPr>
            <a:r>
              <a:rPr lang="en-US" altLang="de-DE" sz="1400" dirty="0">
                <a:solidFill>
                  <a:prstClr val="black"/>
                </a:solidFill>
                <a:sym typeface="+mn-ea"/>
              </a:rPr>
              <a:t> </a:t>
            </a:r>
          </a:p>
          <a:p>
            <a:pPr lvl="1">
              <a:spcBef>
                <a:spcPts val="0"/>
              </a:spcBef>
              <a:spcAft>
                <a:spcPts val="0"/>
              </a:spcAft>
            </a:pPr>
            <a:endParaRPr lang="de-DE" altLang="ko-KR" sz="1100" kern="0" dirty="0"/>
          </a:p>
          <a:p>
            <a:pPr>
              <a:spcBef>
                <a:spcPts val="0"/>
              </a:spcBef>
              <a:spcAft>
                <a:spcPts val="0"/>
              </a:spcAft>
            </a:pPr>
            <a:r>
              <a:rPr lang="de-DE" altLang="ko-KR" sz="1600" b="1" kern="0" dirty="0"/>
              <a:t>Next steps</a:t>
            </a:r>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25% -&gt; 45%</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SP-231803</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927776279"/>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at SA#104</a:t>
            </a:r>
            <a:endParaRPr lang="en-US" dirty="0"/>
          </a:p>
        </p:txBody>
      </p:sp>
      <p:sp>
        <p:nvSpPr>
          <p:cNvPr id="6" name="Content Placeholder 7"/>
          <p:cNvSpPr>
            <a:spLocks noGrp="1"/>
          </p:cNvSpPr>
          <p:nvPr>
            <p:ph sz="half" idx="4294967295"/>
          </p:nvPr>
        </p:nvSpPr>
        <p:spPr>
          <a:xfrm>
            <a:off x="231690" y="2189618"/>
            <a:ext cx="8552314" cy="3654336"/>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Progress since SA#102</a:t>
            </a:r>
            <a:endParaRPr lang="de-DE" altLang="ko-KR" sz="1600" dirty="0">
              <a:solidFill>
                <a:prstClr val="black"/>
              </a:solidFill>
            </a:endParaRPr>
          </a:p>
          <a:p>
            <a:pPr lvl="1">
              <a:spcBef>
                <a:spcPts val="0"/>
              </a:spcBef>
              <a:spcAft>
                <a:spcPts val="0"/>
              </a:spcAft>
            </a:pPr>
            <a:r>
              <a:rPr lang="en-US" altLang="zh-CN" sz="1400" dirty="0"/>
              <a:t>TR 23.700-13 v0.4.0 is available.</a:t>
            </a:r>
          </a:p>
          <a:p>
            <a:pPr lvl="1">
              <a:spcBef>
                <a:spcPts val="0"/>
              </a:spcBef>
              <a:spcAft>
                <a:spcPts val="0"/>
              </a:spcAft>
            </a:pPr>
            <a:r>
              <a:rPr lang="en-US" altLang="zh-CN" sz="1400" dirty="0"/>
              <a:t>22 new solutions agreed, for 3 key issues</a:t>
            </a:r>
          </a:p>
          <a:p>
            <a:pPr lvl="1">
              <a:spcBef>
                <a:spcPts val="0"/>
              </a:spcBef>
              <a:spcAft>
                <a:spcPts val="0"/>
              </a:spcAft>
            </a:pPr>
            <a:r>
              <a:rPr lang="en-US" altLang="zh-CN" sz="1400" dirty="0"/>
              <a:t>1 LS (</a:t>
            </a:r>
            <a:r>
              <a:rPr lang="en-US" altLang="de-DE" sz="1400" kern="0" dirty="0"/>
              <a:t>S2-2407231</a:t>
            </a:r>
            <a:r>
              <a:rPr lang="en-US" altLang="zh-CN" sz="1400" dirty="0"/>
              <a:t>) to SA1, SA3 and RAN1 (CC RAN2, RAN3)</a:t>
            </a:r>
            <a:endParaRPr lang="en-US" altLang="de-DE" sz="1400" dirty="0">
              <a:highlight>
                <a:srgbClr val="FFFF00"/>
              </a:highlight>
            </a:endParaRPr>
          </a:p>
          <a:p>
            <a:pPr marL="457200" lvl="1" indent="-457200">
              <a:spcBef>
                <a:spcPts val="0"/>
              </a:spcBef>
              <a:spcAft>
                <a:spcPts val="0"/>
              </a:spcAft>
              <a:buBlip>
                <a:blip r:embed="rId2"/>
              </a:buBlip>
            </a:pPr>
            <a:r>
              <a:rPr lang="en-US" altLang="ko-KR" sz="1600" b="1" dirty="0">
                <a:solidFill>
                  <a:prstClr val="black"/>
                </a:solidFill>
              </a:rPr>
              <a:t>RAN impacts and dependencies</a:t>
            </a:r>
            <a:endParaRPr lang="de-DE" altLang="ko-KR" sz="1600" dirty="0">
              <a:solidFill>
                <a:prstClr val="black"/>
              </a:solidFill>
            </a:endParaRPr>
          </a:p>
          <a:p>
            <a:pPr lvl="1">
              <a:spcBef>
                <a:spcPts val="0"/>
              </a:spcBef>
              <a:spcAft>
                <a:spcPts val="0"/>
              </a:spcAft>
            </a:pPr>
            <a:r>
              <a:rPr lang="en-US" altLang="zh-CN" sz="1400" dirty="0"/>
              <a:t>1 LS (</a:t>
            </a:r>
            <a:r>
              <a:rPr lang="en-US" altLang="de-DE" sz="1400" kern="0" dirty="0"/>
              <a:t>S2-2407231</a:t>
            </a:r>
            <a:r>
              <a:rPr lang="en-US" altLang="zh-CN" sz="1400" dirty="0"/>
              <a:t>) to SA1, SA3 and RAN1 (CC RAN2, RAN3)</a:t>
            </a:r>
            <a:endParaRPr lang="en-US" altLang="de-DE" sz="1400" dirty="0">
              <a:solidFill>
                <a:prstClr val="black"/>
              </a:solidFill>
              <a:sym typeface="+mn-ea"/>
            </a:endParaRPr>
          </a:p>
          <a:p>
            <a:pPr lvl="1">
              <a:spcBef>
                <a:spcPts val="0"/>
              </a:spcBef>
              <a:spcAft>
                <a:spcPts val="0"/>
              </a:spcAft>
            </a:pPr>
            <a:r>
              <a:rPr lang="en-US" altLang="de-DE" sz="1400" dirty="0">
                <a:solidFill>
                  <a:prstClr val="black"/>
                </a:solidFill>
                <a:sym typeface="+mn-ea"/>
              </a:rPr>
              <a:t>Several solutions have EN/note, need coordination with RAN,</a:t>
            </a:r>
            <a:r>
              <a:rPr lang="zh-CN" altLang="en-US" sz="1400" dirty="0">
                <a:solidFill>
                  <a:prstClr val="black"/>
                </a:solidFill>
                <a:sym typeface="+mn-ea"/>
              </a:rPr>
              <a:t> </a:t>
            </a:r>
            <a:r>
              <a:rPr lang="en-US" altLang="de-DE" sz="1400" dirty="0">
                <a:solidFill>
                  <a:prstClr val="black"/>
                </a:solidFill>
                <a:sym typeface="+mn-ea"/>
              </a:rPr>
              <a:t>SA3 and SA5</a:t>
            </a:r>
          </a:p>
          <a:p>
            <a:pPr>
              <a:spcBef>
                <a:spcPts val="0"/>
              </a:spcBef>
              <a:spcAft>
                <a:spcPts val="0"/>
              </a:spcAft>
            </a:pPr>
            <a:r>
              <a:rPr lang="de-DE" altLang="ko-KR" sz="1600" b="1" kern="0" dirty="0"/>
              <a:t>Contentious issues</a:t>
            </a:r>
          </a:p>
          <a:p>
            <a:pPr lvl="1">
              <a:spcBef>
                <a:spcPts val="0"/>
              </a:spcBef>
              <a:spcAft>
                <a:spcPts val="0"/>
              </a:spcAft>
            </a:pPr>
            <a:r>
              <a:rPr lang="de-DE" altLang="ko-KR" sz="1400" kern="0" dirty="0"/>
              <a:t>None</a:t>
            </a:r>
            <a:endParaRPr lang="de-DE" altLang="ko-KR" sz="1100" kern="0" dirty="0"/>
          </a:p>
          <a:p>
            <a:pPr>
              <a:spcBef>
                <a:spcPts val="0"/>
              </a:spcBef>
              <a:spcAft>
                <a:spcPts val="0"/>
              </a:spcAft>
            </a:pPr>
            <a:r>
              <a:rPr lang="de-DE" altLang="ko-KR" sz="1600" b="1" kern="0" dirty="0"/>
              <a:t>Next steps</a:t>
            </a:r>
          </a:p>
          <a:p>
            <a:pPr lvl="1">
              <a:spcBef>
                <a:spcPts val="0"/>
              </a:spcBef>
              <a:spcAft>
                <a:spcPts val="0"/>
              </a:spcAft>
              <a:defRPr/>
            </a:pPr>
            <a:r>
              <a:rPr lang="en-US" altLang="ko-KR" sz="1400" kern="0" dirty="0"/>
              <a:t>Continue and complete solution discussions (multi-sourced papers will be </a:t>
            </a:r>
            <a:r>
              <a:rPr lang="en-US" altLang="ko-KR" sz="1400" dirty="0"/>
              <a:t>handled with priority, any new solution should be in principle different from the existing solutions in the TR and ready for </a:t>
            </a:r>
            <a:r>
              <a:rPr lang="en-US" altLang="ko-KR" sz="1400" kern="0" dirty="0"/>
              <a:t>evaluation).</a:t>
            </a:r>
          </a:p>
          <a:p>
            <a:pPr lvl="1">
              <a:spcBef>
                <a:spcPts val="0"/>
              </a:spcBef>
              <a:spcAft>
                <a:spcPts val="0"/>
              </a:spcAft>
              <a:defRPr/>
            </a:pPr>
            <a:r>
              <a:rPr lang="en-US" altLang="ko-KR" sz="1400" kern="0" dirty="0"/>
              <a:t>Start evaluation/conclusion: group/categorize the solutions, identify the non-controversial aspects and key controversial aspects, identify the dependency with other WHs and have earlier coordination.</a:t>
            </a:r>
          </a:p>
          <a:p>
            <a:pPr lvl="1">
              <a:spcBef>
                <a:spcPts val="0"/>
              </a:spcBef>
              <a:spcAft>
                <a:spcPts val="0"/>
              </a:spcAft>
              <a:defRPr/>
            </a:pPr>
            <a:r>
              <a:rPr lang="en-US" altLang="ko-KR" sz="1400" kern="0" dirty="0"/>
              <a:t>AIoT conference call and NWM discussion </a:t>
            </a:r>
            <a:r>
              <a:rPr lang="en-US" altLang="ko-KR" sz="1400" dirty="0"/>
              <a:t>will be arranged between SA2#163 and SA2#164 for e.g. deployment scenarios including roaming, etc.</a:t>
            </a:r>
            <a:endParaRPr lang="en-US" altLang="ko-KR" sz="1400" kern="0" dirty="0"/>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25% -&gt; 65%</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SP-231803</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245655782"/>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after SA2#163</a:t>
            </a:r>
            <a:endParaRPr lang="en-US" dirty="0"/>
          </a:p>
        </p:txBody>
      </p:sp>
      <p:sp>
        <p:nvSpPr>
          <p:cNvPr id="6" name="Content Placeholder 7"/>
          <p:cNvSpPr>
            <a:spLocks noGrp="1"/>
          </p:cNvSpPr>
          <p:nvPr>
            <p:ph sz="half" idx="4294967295"/>
          </p:nvPr>
        </p:nvSpPr>
        <p:spPr>
          <a:xfrm>
            <a:off x="231690" y="2189618"/>
            <a:ext cx="8552314" cy="3782557"/>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Overall progress in SA2#163</a:t>
            </a:r>
            <a:endParaRPr lang="de-DE" altLang="ko-KR" sz="1600" dirty="0">
              <a:solidFill>
                <a:prstClr val="black"/>
              </a:solidFill>
            </a:endParaRPr>
          </a:p>
          <a:p>
            <a:pPr lvl="1">
              <a:spcBef>
                <a:spcPts val="0"/>
              </a:spcBef>
              <a:spcAft>
                <a:spcPts val="0"/>
              </a:spcAft>
            </a:pPr>
            <a:r>
              <a:rPr lang="en-US" altLang="zh-CN" sz="1400" dirty="0"/>
              <a:t>TR 23.700-13 v0.4.0 is available, including 34 solutions</a:t>
            </a:r>
          </a:p>
          <a:p>
            <a:pPr lvl="1">
              <a:spcBef>
                <a:spcPts val="0"/>
              </a:spcBef>
              <a:spcAft>
                <a:spcPts val="0"/>
              </a:spcAft>
            </a:pPr>
            <a:r>
              <a:rPr lang="en-US" altLang="zh-CN" sz="1400" dirty="0"/>
              <a:t>15 papers has been agreed (62 submitted), including:</a:t>
            </a:r>
          </a:p>
          <a:p>
            <a:pPr lvl="2">
              <a:spcBef>
                <a:spcPts val="0"/>
              </a:spcBef>
              <a:spcAft>
                <a:spcPts val="0"/>
              </a:spcAft>
            </a:pPr>
            <a:r>
              <a:rPr lang="en-US" altLang="zh-CN" sz="1200" dirty="0"/>
              <a:t>1 LS out to SA1, SA3 and RAN1 (CC RAN2, RAN3)</a:t>
            </a:r>
          </a:p>
          <a:p>
            <a:pPr lvl="2">
              <a:spcBef>
                <a:spcPts val="0"/>
              </a:spcBef>
              <a:spcAft>
                <a:spcPts val="0"/>
              </a:spcAft>
            </a:pPr>
            <a:r>
              <a:rPr lang="en-US" altLang="de-DE" sz="1200" dirty="0"/>
              <a:t>4 solution updates</a:t>
            </a:r>
          </a:p>
          <a:p>
            <a:pPr lvl="2">
              <a:spcBef>
                <a:spcPts val="0"/>
              </a:spcBef>
              <a:spcAft>
                <a:spcPts val="0"/>
              </a:spcAft>
            </a:pPr>
            <a:r>
              <a:rPr lang="en-US" altLang="de-DE" sz="1200" dirty="0"/>
              <a:t>10 new solutions</a:t>
            </a:r>
          </a:p>
          <a:p>
            <a:pPr marL="457200" lvl="1" indent="-457200">
              <a:spcBef>
                <a:spcPts val="0"/>
              </a:spcBef>
              <a:spcAft>
                <a:spcPts val="0"/>
              </a:spcAft>
              <a:buBlip>
                <a:blip r:embed="rId2"/>
              </a:buBlip>
            </a:pPr>
            <a:r>
              <a:rPr lang="en-US" altLang="ko-KR" sz="1600" b="1" dirty="0">
                <a:solidFill>
                  <a:prstClr val="black"/>
                </a:solidFill>
              </a:rPr>
              <a:t>Impacts and dependencies on other WGs</a:t>
            </a:r>
            <a:endParaRPr lang="de-DE" altLang="ko-KR" sz="1600" dirty="0">
              <a:solidFill>
                <a:prstClr val="black"/>
              </a:solidFill>
            </a:endParaRPr>
          </a:p>
          <a:p>
            <a:pPr lvl="1">
              <a:spcBef>
                <a:spcPts val="0"/>
              </a:spcBef>
              <a:spcAft>
                <a:spcPts val="0"/>
              </a:spcAft>
            </a:pPr>
            <a:r>
              <a:rPr lang="en-US" altLang="zh-CN" sz="1400" dirty="0"/>
              <a:t>1 LS (</a:t>
            </a:r>
            <a:r>
              <a:rPr lang="en-US" altLang="de-DE" sz="1400" kern="0" dirty="0"/>
              <a:t>S2-2407231</a:t>
            </a:r>
            <a:r>
              <a:rPr lang="en-US" altLang="zh-CN" sz="1400" dirty="0"/>
              <a:t>) to SA1, SA3 and RAN1 (CC RAN2, RAN3)</a:t>
            </a:r>
          </a:p>
          <a:p>
            <a:pPr lvl="1">
              <a:spcBef>
                <a:spcPts val="0"/>
              </a:spcBef>
              <a:spcAft>
                <a:spcPts val="0"/>
              </a:spcAft>
            </a:pPr>
            <a:r>
              <a:rPr lang="en-US" altLang="de-DE" sz="1400" dirty="0">
                <a:solidFill>
                  <a:prstClr val="black"/>
                </a:solidFill>
                <a:sym typeface="+mn-ea"/>
              </a:rPr>
              <a:t>Several solutions have EN/note, need coordination with RAN,</a:t>
            </a:r>
            <a:r>
              <a:rPr lang="zh-CN" altLang="en-US" sz="1400" dirty="0">
                <a:solidFill>
                  <a:prstClr val="black"/>
                </a:solidFill>
                <a:sym typeface="+mn-ea"/>
              </a:rPr>
              <a:t> </a:t>
            </a:r>
            <a:r>
              <a:rPr lang="en-US" altLang="de-DE" sz="1400" dirty="0">
                <a:solidFill>
                  <a:prstClr val="black"/>
                </a:solidFill>
                <a:sym typeface="+mn-ea"/>
              </a:rPr>
              <a:t>SA3 and SA5</a:t>
            </a:r>
            <a:endParaRPr lang="de-DE" altLang="ko-KR" sz="1100" kern="0" dirty="0"/>
          </a:p>
          <a:p>
            <a:pPr>
              <a:spcBef>
                <a:spcPts val="0"/>
              </a:spcBef>
              <a:spcAft>
                <a:spcPts val="0"/>
              </a:spcAft>
            </a:pPr>
            <a:r>
              <a:rPr lang="de-DE" altLang="ko-KR" sz="1600" b="1" kern="0" dirty="0"/>
              <a:t>Next steps</a:t>
            </a:r>
          </a:p>
          <a:p>
            <a:pPr lvl="1">
              <a:spcBef>
                <a:spcPts val="0"/>
              </a:spcBef>
              <a:spcAft>
                <a:spcPts val="0"/>
              </a:spcAft>
              <a:defRPr/>
            </a:pPr>
            <a:r>
              <a:rPr lang="en-US" altLang="ko-KR" sz="1400" kern="0" dirty="0"/>
              <a:t>Continue and complete solution discussions (multi-sourced papers will be </a:t>
            </a:r>
            <a:r>
              <a:rPr lang="en-US" altLang="ko-KR" sz="1400" dirty="0"/>
              <a:t>handled with priority, any new solution should be in principle different from the existing solutions in the TR and ready for </a:t>
            </a:r>
            <a:r>
              <a:rPr lang="en-US" altLang="ko-KR" sz="1400" kern="0" dirty="0"/>
              <a:t>evaluation).</a:t>
            </a:r>
          </a:p>
          <a:p>
            <a:pPr lvl="1">
              <a:spcBef>
                <a:spcPts val="0"/>
              </a:spcBef>
              <a:spcAft>
                <a:spcPts val="0"/>
              </a:spcAft>
              <a:defRPr/>
            </a:pPr>
            <a:r>
              <a:rPr lang="en-US" altLang="ko-KR" sz="1400" kern="0" dirty="0"/>
              <a:t>Start evaluation/conclusion: group/categorize the solutions, identify the non-controversial aspects and key controversial aspects, identify the dependency with other WHs and have earlier coordination.</a:t>
            </a:r>
          </a:p>
          <a:p>
            <a:pPr lvl="1">
              <a:spcBef>
                <a:spcPts val="0"/>
              </a:spcBef>
              <a:spcAft>
                <a:spcPts val="0"/>
              </a:spcAft>
              <a:defRPr/>
            </a:pPr>
            <a:r>
              <a:rPr lang="en-US" altLang="ko-KR" sz="1400" kern="0" dirty="0"/>
              <a:t>AIoT conference call and NWM discussion </a:t>
            </a:r>
            <a:r>
              <a:rPr lang="en-US" altLang="ko-KR" sz="1400" dirty="0"/>
              <a:t>will be arranged between SA2#163 and SA2#164 for e.g. deployment scenarios including roaming, etc.</a:t>
            </a:r>
            <a:endParaRPr lang="en-US" altLang="ko-KR" sz="1400" kern="0" dirty="0"/>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45% -&gt; 65%</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SP-231803</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850138059"/>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29128" y="0"/>
            <a:ext cx="7548057" cy="974558"/>
          </a:xfrm>
        </p:spPr>
        <p:txBody>
          <a:bodyPr/>
          <a:lstStyle/>
          <a:p>
            <a:pPr algn="l" eaLnBrk="1" hangingPunct="1"/>
            <a:r>
              <a:rPr lang="en-US" altLang="de-DE" b="1" dirty="0"/>
              <a:t>FS_ </a:t>
            </a:r>
            <a:r>
              <a:rPr lang="en-US" altLang="de-DE" b="1" dirty="0" err="1"/>
              <a:t>AmbientIoT</a:t>
            </a:r>
            <a:r>
              <a:rPr lang="en-US" altLang="de-DE" b="1" dirty="0"/>
              <a:t> Status at SA#105</a:t>
            </a:r>
            <a:endParaRPr lang="de-DE" altLang="de-DE" b="1" dirty="0"/>
          </a:p>
        </p:txBody>
      </p:sp>
      <p:sp>
        <p:nvSpPr>
          <p:cNvPr id="5" name="Content Placeholder 7">
            <a:extLst>
              <a:ext uri="{FF2B5EF4-FFF2-40B4-BE49-F238E27FC236}">
                <a16:creationId xmlns:a16="http://schemas.microsoft.com/office/drawing/2014/main" id="{DF1840B9-5A65-4E28-9D05-6670B7583CB2}"/>
              </a:ext>
            </a:extLst>
          </p:cNvPr>
          <p:cNvSpPr txBox="1">
            <a:spLocks/>
          </p:cNvSpPr>
          <p:nvPr/>
        </p:nvSpPr>
        <p:spPr>
          <a:xfrm>
            <a:off x="288181" y="2034719"/>
            <a:ext cx="8666038" cy="3956566"/>
          </a:xfrm>
          <a:prstGeom prst="rect">
            <a:avLst/>
          </a:prstGeom>
        </p:spPr>
        <p:txBody>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de-DE" sz="1400" b="1" i="0" u="none" strike="noStrike" kern="0" cap="none" spc="0" normalizeH="0" baseline="0" noProof="0" dirty="0">
                <a:ln>
                  <a:noFill/>
                </a:ln>
                <a:solidFill>
                  <a:prstClr val="black"/>
                </a:solidFill>
                <a:effectLst/>
                <a:uLnTx/>
                <a:uFillTx/>
                <a:latin typeface="Calibri"/>
                <a:ea typeface="+mn-ea"/>
                <a:cs typeface="+mn-cs"/>
              </a:rPr>
              <a:t>Progress since SA#104</a:t>
            </a:r>
            <a:endParaRPr kumimoji="0" lang="de-DE" altLang="de-DE" sz="1400" b="1" i="0" u="none" strike="noStrike" kern="0" cap="none" spc="0" normalizeH="0" baseline="0" noProof="0" dirty="0">
              <a:ln>
                <a:noFill/>
              </a:ln>
              <a:solidFill>
                <a:srgbClr val="FF0000"/>
              </a:solidFill>
              <a:effectLst/>
              <a:uLnTx/>
              <a:uFillTx/>
              <a:latin typeface="Calibri"/>
              <a:ea typeface="+mn-ea"/>
              <a:cs typeface="+mn-cs"/>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TR 23.700-13 v0.5.0 sent to TSG SA for </a:t>
            </a:r>
            <a:r>
              <a:rPr lang="en-US" altLang="de-DE" sz="1200" kern="0" dirty="0">
                <a:solidFill>
                  <a:prstClr val="black"/>
                </a:solidFill>
                <a:latin typeface="Calibri"/>
              </a:rPr>
              <a:t>information</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Revised SID was agreed in SA#104 (SP-240696)</a:t>
            </a:r>
          </a:p>
          <a:p>
            <a:pPr lvl="1">
              <a:spcBef>
                <a:spcPts val="0"/>
              </a:spcBef>
              <a:spcAft>
                <a:spcPts val="200"/>
              </a:spcAft>
              <a:defRPr/>
            </a:pPr>
            <a:r>
              <a:rPr lang="en-US" altLang="de-DE" sz="1200" kern="0" dirty="0">
                <a:solidFill>
                  <a:prstClr val="black"/>
                </a:solidFill>
                <a:latin typeface="Calibri"/>
              </a:rPr>
              <a:t>19 </a:t>
            </a:r>
            <a:r>
              <a:rPr lang="en-US" altLang="de-DE" sz="1200" kern="0" dirty="0" err="1">
                <a:solidFill>
                  <a:prstClr val="black"/>
                </a:solidFill>
                <a:latin typeface="Calibri"/>
              </a:rPr>
              <a:t>pCRs</a:t>
            </a:r>
            <a:r>
              <a:rPr lang="en-US" altLang="de-DE" sz="1200" kern="0" dirty="0">
                <a:solidFill>
                  <a:prstClr val="black"/>
                </a:solidFill>
                <a:latin typeface="Calibri"/>
              </a:rPr>
              <a:t> are approved in SA2#164, including: 8 new solutions, 8 solution updates, 1 new architecture assumption, and 2 interim conclusion. </a:t>
            </a:r>
            <a:endParaRPr kumimoji="0" lang="en-US" altLang="de-DE" sz="1200" b="0" i="0" u="none" strike="noStrike" kern="1200" cap="none" spc="0" normalizeH="0" baseline="0" noProof="0" dirty="0">
              <a:ln>
                <a:noFill/>
              </a:ln>
              <a:solidFill>
                <a:prstClr val="black"/>
              </a:solidFill>
              <a:effectLst/>
              <a:highlight>
                <a:srgbClr val="FFFF00"/>
              </a:highlight>
              <a:uLnTx/>
              <a:uFillTx/>
              <a:latin typeface="Calibri"/>
              <a:ea typeface="+mn-ea"/>
              <a:cs typeface="Arial" panose="020B0604020202020204" pitchFamily="34" charset="0"/>
            </a:endParaRPr>
          </a:p>
          <a:p>
            <a:pPr marL="457200" marR="0" lvl="1" indent="-45720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Blip>
                <a:blip r:embed="rId2"/>
              </a:buBlip>
              <a:tabLst/>
              <a:defRPr/>
            </a:pPr>
            <a:r>
              <a:rPr lang="en-US" sz="1400" b="1" dirty="0">
                <a:solidFill>
                  <a:prstClr val="black"/>
                </a:solidFill>
                <a:latin typeface="Calibri"/>
              </a:rPr>
              <a:t>Other WG</a:t>
            </a:r>
            <a:r>
              <a:rPr kumimoji="0" lang="en-US" sz="14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 impacts and dependencies</a:t>
            </a:r>
            <a:endParaRPr kumimoji="0" lang="de-DE" sz="14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600"/>
              </a:spcAft>
            </a:pPr>
            <a:r>
              <a:rPr lang="en-US" altLang="zh-CN" sz="1200" dirty="0">
                <a:solidFill>
                  <a:prstClr val="black"/>
                </a:solidFill>
                <a:sym typeface="+mn-ea"/>
              </a:rPr>
              <a:t>Incomplete feedback from SA1 due to lack of consensus in SA1 (no feedback on need for an unalterable/permanent equipment identification and related usage, no feedback on business model and need for subscription).</a:t>
            </a:r>
          </a:p>
          <a:p>
            <a:pPr lvl="1">
              <a:spcBef>
                <a:spcPts val="0"/>
              </a:spcBef>
              <a:spcAft>
                <a:spcPts val="600"/>
              </a:spcAft>
            </a:pPr>
            <a:r>
              <a:rPr lang="en-US" altLang="zh-CN" sz="1200" dirty="0">
                <a:solidFill>
                  <a:prstClr val="black"/>
                </a:solidFill>
                <a:sym typeface="+mn-ea"/>
              </a:rPr>
              <a:t>Several editor’s notes in the TR solution, need coordination with RAN, SA3 and SA5</a:t>
            </a:r>
            <a:endPar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400" b="1" i="0" u="none" strike="noStrike" kern="0" cap="none" spc="0" normalizeH="0" baseline="0" noProof="0" dirty="0">
                <a:ln>
                  <a:noFill/>
                </a:ln>
                <a:solidFill>
                  <a:prstClr val="black"/>
                </a:solidFill>
                <a:effectLst/>
                <a:uLnTx/>
                <a:uFillTx/>
                <a:latin typeface="Calibri"/>
                <a:ea typeface="+mn-ea"/>
                <a:cs typeface="+mn-cs"/>
              </a:rPr>
              <a:t>Outstanding issues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Diverging views on the need for subscription, network layer security, temporary CN ID, roaming support and related to that, the implications for the overall architecture. Lack of clear SA1 feedback/requirements on these aspects poses a potential risk for SA2 conclusion.</a:t>
            </a:r>
            <a:endParaRPr kumimoji="0" lang="de-DE" altLang="ko-KR" sz="12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400" b="1" i="0" u="none" strike="noStrike" kern="0" cap="none" spc="0" normalizeH="0" baseline="0" noProof="0" dirty="0">
                <a:ln>
                  <a:noFill/>
                </a:ln>
                <a:solidFill>
                  <a:prstClr val="black"/>
                </a:solidFill>
                <a:effectLst/>
                <a:uLnTx/>
                <a:uFillTx/>
                <a:latin typeface="Calibri"/>
                <a:ea typeface="+mn-ea"/>
                <a:cs typeface="+mn-cs"/>
              </a:rPr>
              <a:t>Next steps</a:t>
            </a:r>
          </a:p>
          <a:p>
            <a:pPr lvl="1">
              <a:spcBef>
                <a:spcPts val="0"/>
              </a:spcBef>
              <a:spcAft>
                <a:spcPts val="600"/>
              </a:spcAft>
              <a:defRPr/>
            </a:pPr>
            <a:r>
              <a:rPr lang="en-US" altLang="ko-KR" sz="1200" kern="100" dirty="0">
                <a:latin typeface="Calibri" panose="020F0502020204030204" pitchFamily="34" charset="0"/>
                <a:ea typeface="Calibri" panose="020F0502020204030204" pitchFamily="34" charset="0"/>
                <a:cs typeface="Calibri" panose="020F0502020204030204" pitchFamily="34" charset="0"/>
              </a:rPr>
              <a:t>Discuss way forward on o</a:t>
            </a: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pen issues, taking into account LS reply from RAN1 and SA1, and 11 postponed papers from SA2#164 </a:t>
            </a: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meeting.</a:t>
            </a:r>
            <a:endParaRPr lang="en-US" altLang="ko-KR" sz="1200" kern="100" dirty="0">
              <a:effectLst/>
              <a:latin typeface="Calibri" panose="020F0502020204030204" pitchFamily="34" charset="0"/>
              <a:ea typeface="Calibri" panose="020F0502020204030204" pitchFamily="34" charset="0"/>
              <a:cs typeface="Calibri" panose="020F0502020204030204" pitchFamily="34" charset="0"/>
            </a:endParaRPr>
          </a:p>
          <a:p>
            <a:pPr lvl="1">
              <a:spcBef>
                <a:spcPts val="0"/>
              </a:spcBef>
              <a:spcAft>
                <a:spcPts val="600"/>
              </a:spcAft>
              <a:defRPr/>
            </a:pP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Continue wit</a:t>
            </a:r>
            <a:r>
              <a:rPr lang="en-US" altLang="ko-KR" sz="1200" kern="100" dirty="0">
                <a:latin typeface="Calibri" panose="020F0502020204030204" pitchFamily="34" charset="0"/>
                <a:ea typeface="Calibri" panose="020F0502020204030204" pitchFamily="34" charset="0"/>
                <a:cs typeface="Calibri" panose="020F0502020204030204" pitchFamily="34" charset="0"/>
              </a:rPr>
              <a:t>h evaluation and conclusion</a:t>
            </a:r>
          </a:p>
        </p:txBody>
      </p:sp>
      <p:graphicFrame>
        <p:nvGraphicFramePr>
          <p:cNvPr id="2" name="Content Placeholder 8">
            <a:extLst>
              <a:ext uri="{FF2B5EF4-FFF2-40B4-BE49-F238E27FC236}">
                <a16:creationId xmlns:a16="http://schemas.microsoft.com/office/drawing/2014/main" id="{E2E599F1-C3F3-A57E-9CD9-ACA5DDC4CB41}"/>
              </a:ext>
            </a:extLst>
          </p:cNvPr>
          <p:cNvGraphicFramePr>
            <a:graphicFrameLocks/>
          </p:cNvGraphicFramePr>
          <p:nvPr/>
        </p:nvGraphicFramePr>
        <p:xfrm>
          <a:off x="288181" y="1078075"/>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126438">
                  <a:extLst>
                    <a:ext uri="{9D8B030D-6E8A-4147-A177-3AD203B41FA5}">
                      <a16:colId xmlns:a16="http://schemas.microsoft.com/office/drawing/2014/main" val="20001"/>
                    </a:ext>
                  </a:extLst>
                </a:gridCol>
                <a:gridCol w="1237534">
                  <a:extLst>
                    <a:ext uri="{9D8B030D-6E8A-4147-A177-3AD203B41FA5}">
                      <a16:colId xmlns:a16="http://schemas.microsoft.com/office/drawing/2014/main" val="20002"/>
                    </a:ext>
                  </a:extLst>
                </a:gridCol>
                <a:gridCol w="1306285">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65% -&gt; 80%</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December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altLang="ko-KR" sz="1200" b="1" dirty="0"/>
                        <a:t>SP-240969</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182352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291602" cy="632637"/>
          </a:xfrm>
        </p:spPr>
        <p:txBody>
          <a:bodyPr/>
          <a:lstStyle/>
          <a:p>
            <a:pPr algn="l"/>
            <a:r>
              <a:rPr lang="en-US" altLang="de-DE" b="1" dirty="0"/>
              <a:t>FS_ </a:t>
            </a:r>
            <a:r>
              <a:rPr lang="en-US" altLang="de-DE" b="1" dirty="0" err="1"/>
              <a:t>AmbientIoT</a:t>
            </a:r>
            <a:r>
              <a:rPr lang="en-US" altLang="de-DE" b="1" dirty="0"/>
              <a:t> Status after SA2#164</a:t>
            </a:r>
            <a:endParaRPr lang="en-US" dirty="0"/>
          </a:p>
        </p:txBody>
      </p:sp>
      <p:sp>
        <p:nvSpPr>
          <p:cNvPr id="6" name="Content Placeholder 7"/>
          <p:cNvSpPr>
            <a:spLocks noGrp="1"/>
          </p:cNvSpPr>
          <p:nvPr>
            <p:ph sz="half" idx="4294967295"/>
          </p:nvPr>
        </p:nvSpPr>
        <p:spPr>
          <a:xfrm>
            <a:off x="295300" y="2072537"/>
            <a:ext cx="8475759" cy="4148750"/>
          </a:xfrm>
          <a:prstGeom prst="rect">
            <a:avLst/>
          </a:prstGeom>
        </p:spPr>
        <p:txBody>
          <a:bodyPr>
            <a:noAutofit/>
          </a:bodyPr>
          <a:lstStyle/>
          <a:p>
            <a:pPr marL="457200" lvl="1" indent="-457200">
              <a:spcBef>
                <a:spcPts val="0"/>
              </a:spcBef>
              <a:spcAft>
                <a:spcPts val="600"/>
              </a:spcAft>
              <a:buBlip>
                <a:blip r:embed="rId3"/>
              </a:buBlip>
            </a:pPr>
            <a:r>
              <a:rPr lang="en-US" altLang="ko-KR" sz="1400" b="1" dirty="0">
                <a:solidFill>
                  <a:prstClr val="black"/>
                </a:solidFill>
              </a:rPr>
              <a:t>Progress in SA2#164</a:t>
            </a:r>
            <a:endParaRPr lang="de-DE" altLang="ko-KR" sz="1400" dirty="0">
              <a:solidFill>
                <a:prstClr val="black"/>
              </a:solidFill>
            </a:endParaRPr>
          </a:p>
          <a:p>
            <a:pPr lvl="1">
              <a:spcBef>
                <a:spcPts val="0"/>
              </a:spcBef>
              <a:spcAft>
                <a:spcPts val="600"/>
              </a:spcAft>
            </a:pPr>
            <a:r>
              <a:rPr lang="en-US" altLang="de-DE" sz="1200" dirty="0"/>
              <a:t>19 </a:t>
            </a:r>
            <a:r>
              <a:rPr lang="en-US" altLang="de-DE" sz="1200" dirty="0" err="1"/>
              <a:t>pCRs</a:t>
            </a:r>
            <a:r>
              <a:rPr lang="en-US" altLang="de-DE" sz="1200" dirty="0"/>
              <a:t> are approved in the meeting, including: 8 new solutions, 8 solution updates, 1 new architecture assumption, and 2 interim conclusions</a:t>
            </a:r>
            <a:endParaRPr lang="en-US" altLang="de-DE" sz="1200" kern="0" dirty="0"/>
          </a:p>
          <a:p>
            <a:pPr lvl="1">
              <a:spcBef>
                <a:spcPts val="0"/>
              </a:spcBef>
              <a:spcAft>
                <a:spcPts val="600"/>
              </a:spcAft>
            </a:pPr>
            <a:r>
              <a:rPr lang="en-US" altLang="de-DE" sz="1200" kern="0" dirty="0"/>
              <a:t>TR 23.700-13 v0.5.0 is available</a:t>
            </a:r>
          </a:p>
          <a:p>
            <a:pPr lvl="1">
              <a:spcBef>
                <a:spcPts val="0"/>
              </a:spcBef>
              <a:spcAft>
                <a:spcPts val="600"/>
              </a:spcAft>
            </a:pPr>
            <a:r>
              <a:rPr lang="en-US" altLang="de-DE" sz="1200" kern="0" dirty="0"/>
              <a:t>LS in from RAN2 (S2-2407447) was discussed but the reply LS was postponed, due to no consensus </a:t>
            </a:r>
          </a:p>
          <a:p>
            <a:pPr marL="457200" lvl="1" indent="-457200">
              <a:spcBef>
                <a:spcPts val="0"/>
              </a:spcBef>
              <a:spcAft>
                <a:spcPts val="600"/>
              </a:spcAft>
              <a:buBlip>
                <a:blip r:embed="rId3"/>
              </a:buBlip>
            </a:pPr>
            <a:r>
              <a:rPr lang="en-US" altLang="ko-KR" sz="1400" b="1" dirty="0">
                <a:solidFill>
                  <a:prstClr val="black"/>
                </a:solidFill>
              </a:rPr>
              <a:t>Other WG dependencies</a:t>
            </a:r>
            <a:endParaRPr lang="de-DE" altLang="ko-KR" sz="1400" dirty="0">
              <a:solidFill>
                <a:prstClr val="black"/>
              </a:solidFill>
            </a:endParaRPr>
          </a:p>
          <a:p>
            <a:pPr lvl="1">
              <a:spcBef>
                <a:spcPts val="0"/>
              </a:spcBef>
              <a:spcAft>
                <a:spcPts val="600"/>
              </a:spcAft>
            </a:pPr>
            <a:r>
              <a:rPr lang="en-US" altLang="zh-CN" sz="1200" dirty="0">
                <a:solidFill>
                  <a:prstClr val="black"/>
                </a:solidFill>
                <a:sym typeface="+mn-ea"/>
              </a:rPr>
              <a:t>Incomplete feedback from SA1 due to lack of consensus in SA1 (no feedback on need for an unalterable/permanent equipment identification and related usage, no feedback on business model and need for subscription).</a:t>
            </a:r>
          </a:p>
          <a:p>
            <a:pPr lvl="1">
              <a:spcBef>
                <a:spcPts val="0"/>
              </a:spcBef>
              <a:spcAft>
                <a:spcPts val="600"/>
              </a:spcAft>
            </a:pPr>
            <a:r>
              <a:rPr lang="en-US" altLang="zh-CN" sz="1200" dirty="0">
                <a:solidFill>
                  <a:prstClr val="black"/>
                </a:solidFill>
                <a:sym typeface="+mn-ea"/>
              </a:rPr>
              <a:t>Several editor’s notes in the TR solution, need coordination with RAN, SA3 and SA5 </a:t>
            </a:r>
            <a:endParaRPr lang="en-US" altLang="de-DE" sz="1200" dirty="0">
              <a:solidFill>
                <a:prstClr val="black"/>
              </a:solidFill>
              <a:sym typeface="+mn-ea"/>
            </a:endParaRPr>
          </a:p>
          <a:p>
            <a:pPr>
              <a:spcBef>
                <a:spcPts val="0"/>
              </a:spcBef>
              <a:spcAft>
                <a:spcPts val="600"/>
              </a:spcAft>
            </a:pPr>
            <a:r>
              <a:rPr lang="de-DE" altLang="ko-KR" sz="1400" b="1" kern="0" dirty="0"/>
              <a:t>Outstanding issues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Diverging views on the need for subscription, network layer security, temporary CN ID, roaming support and related to that, the implications for the overall architecture. Lack of clear SA1 feedback/requirements on these aspects poses a potential risk for SA2 conclusion.</a:t>
            </a:r>
            <a:endParaRPr kumimoji="0" lang="de-DE" altLang="ko-KR" sz="12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a:spcBef>
                <a:spcPts val="0"/>
              </a:spcBef>
              <a:spcAft>
                <a:spcPts val="600"/>
              </a:spcAft>
            </a:pPr>
            <a:r>
              <a:rPr lang="de-DE" altLang="ko-KR" sz="1400" b="1" kern="0" dirty="0"/>
              <a:t>Next steps</a:t>
            </a:r>
          </a:p>
          <a:p>
            <a:pPr lvl="1">
              <a:spcBef>
                <a:spcPts val="0"/>
              </a:spcBef>
              <a:spcAft>
                <a:spcPts val="600"/>
              </a:spcAft>
              <a:defRPr/>
            </a:pPr>
            <a:r>
              <a:rPr lang="en-US" altLang="ko-KR" sz="1200" kern="100" dirty="0">
                <a:latin typeface="Calibri" panose="020F0502020204030204" pitchFamily="34" charset="0"/>
                <a:ea typeface="Calibri" panose="020F0502020204030204" pitchFamily="34" charset="0"/>
                <a:cs typeface="Calibri" panose="020F0502020204030204" pitchFamily="34" charset="0"/>
              </a:rPr>
              <a:t>Discuss way forward on o</a:t>
            </a: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pen issues, taking into account LS reply from RAN1 and SA1, and 11 postponed papers from SA2#164 </a:t>
            </a: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meeting </a:t>
            </a:r>
          </a:p>
          <a:p>
            <a:pPr lvl="1">
              <a:spcBef>
                <a:spcPts val="0"/>
              </a:spcBef>
              <a:spcAft>
                <a:spcPts val="600"/>
              </a:spcAft>
              <a:defRPr/>
            </a:pP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Continue wit</a:t>
            </a:r>
            <a:r>
              <a:rPr lang="en-US" altLang="ko-KR" sz="1200" kern="100" dirty="0">
                <a:latin typeface="Calibri" panose="020F0502020204030204" pitchFamily="34" charset="0"/>
                <a:ea typeface="Calibri" panose="020F0502020204030204" pitchFamily="34" charset="0"/>
                <a:cs typeface="Calibri" panose="020F0502020204030204" pitchFamily="34" charset="0"/>
              </a:rPr>
              <a:t>h evaluation and conclusion</a:t>
            </a:r>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295300" y="1163314"/>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172829">
                  <a:extLst>
                    <a:ext uri="{9D8B030D-6E8A-4147-A177-3AD203B41FA5}">
                      <a16:colId xmlns:a16="http://schemas.microsoft.com/office/drawing/2014/main" val="20001"/>
                    </a:ext>
                  </a:extLst>
                </a:gridCol>
                <a:gridCol w="1189407">
                  <a:extLst>
                    <a:ext uri="{9D8B030D-6E8A-4147-A177-3AD203B41FA5}">
                      <a16:colId xmlns:a16="http://schemas.microsoft.com/office/drawing/2014/main" val="20002"/>
                    </a:ext>
                  </a:extLst>
                </a:gridCol>
                <a:gridCol w="1308021">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65% -&gt; 80%</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200" b="1" dirty="0"/>
                        <a:t>December</a:t>
                      </a:r>
                      <a:r>
                        <a:rPr lang="en-GB" sz="1200" b="1" dirty="0"/>
                        <a:t>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altLang="ko-KR" sz="1200" b="1" dirty="0"/>
                        <a:t>SP-240969</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390055163"/>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291602" cy="632637"/>
          </a:xfrm>
        </p:spPr>
        <p:txBody>
          <a:bodyPr/>
          <a:lstStyle/>
          <a:p>
            <a:pPr algn="l"/>
            <a:r>
              <a:rPr lang="en-US" altLang="de-DE" b="1" dirty="0" err="1"/>
              <a:t>FS_AmbientIoT</a:t>
            </a:r>
            <a:r>
              <a:rPr lang="en-US" altLang="de-DE" b="1" dirty="0"/>
              <a:t> Status after SA2#165</a:t>
            </a:r>
            <a:endParaRPr lang="en-US" dirty="0"/>
          </a:p>
        </p:txBody>
      </p:sp>
      <p:sp>
        <p:nvSpPr>
          <p:cNvPr id="6" name="Content Placeholder 7"/>
          <p:cNvSpPr>
            <a:spLocks noGrp="1"/>
          </p:cNvSpPr>
          <p:nvPr>
            <p:ph sz="half" idx="4294967295"/>
          </p:nvPr>
        </p:nvSpPr>
        <p:spPr>
          <a:xfrm>
            <a:off x="335064" y="1837237"/>
            <a:ext cx="8584211" cy="4292344"/>
          </a:xfrm>
          <a:prstGeom prst="rect">
            <a:avLst/>
          </a:prstGeom>
        </p:spPr>
        <p:txBody>
          <a:bodyPr>
            <a:noAutofit/>
          </a:bodyPr>
          <a:lstStyle/>
          <a:p>
            <a:pPr marL="457200" lvl="1" indent="-457200">
              <a:spcBef>
                <a:spcPts val="0"/>
              </a:spcBef>
              <a:spcAft>
                <a:spcPts val="200"/>
              </a:spcAft>
              <a:buBlip>
                <a:blip r:embed="rId2"/>
              </a:buBlip>
            </a:pPr>
            <a:r>
              <a:rPr lang="en-US" altLang="ko-KR" sz="1400" b="1" dirty="0">
                <a:solidFill>
                  <a:prstClr val="black"/>
                </a:solidFill>
              </a:rPr>
              <a:t>Progress since SA2#165</a:t>
            </a:r>
            <a:endParaRPr lang="de-DE" altLang="ko-KR" sz="1400" dirty="0">
              <a:solidFill>
                <a:prstClr val="black"/>
              </a:solidFill>
            </a:endParaRPr>
          </a:p>
          <a:p>
            <a:pPr lvl="1">
              <a:spcBef>
                <a:spcPts val="0"/>
              </a:spcBef>
              <a:spcAft>
                <a:spcPts val="200"/>
              </a:spcAft>
            </a:pPr>
            <a:r>
              <a:rPr lang="en-US" altLang="de-DE" sz="1200" dirty="0"/>
              <a:t>7</a:t>
            </a:r>
            <a:r>
              <a:rPr lang="en-US" altLang="de-DE" sz="1200" kern="0" dirty="0"/>
              <a:t> </a:t>
            </a:r>
            <a:r>
              <a:rPr lang="en-US" altLang="de-DE" sz="1200" kern="0" dirty="0" err="1"/>
              <a:t>pCR</a:t>
            </a:r>
            <a:r>
              <a:rPr lang="en-US" altLang="de-DE" sz="1200" kern="0" dirty="0"/>
              <a:t> and 1 </a:t>
            </a:r>
            <a:r>
              <a:rPr lang="en-US" altLang="zh-CN" sz="1200" kern="0" dirty="0"/>
              <a:t>LS out</a:t>
            </a:r>
            <a:r>
              <a:rPr lang="en-US" altLang="de-DE" sz="1200" kern="0" dirty="0"/>
              <a:t> were agreed.</a:t>
            </a:r>
          </a:p>
          <a:p>
            <a:pPr lvl="1">
              <a:spcBef>
                <a:spcPts val="0"/>
              </a:spcBef>
              <a:spcAft>
                <a:spcPts val="200"/>
              </a:spcAft>
            </a:pPr>
            <a:r>
              <a:rPr lang="en-US" altLang="de-DE" sz="1200" dirty="0"/>
              <a:t>Interim conclusions are captured in TR 23.700-13 v1.1.0, including:</a:t>
            </a:r>
          </a:p>
          <a:p>
            <a:pPr marL="893763" lvl="2" indent="-177800">
              <a:spcBef>
                <a:spcPts val="0"/>
              </a:spcBef>
              <a:spcAft>
                <a:spcPts val="200"/>
              </a:spcAft>
            </a:pPr>
            <a:r>
              <a:rPr lang="en-US" altLang="de-DE" sz="1200" dirty="0"/>
              <a:t>Key issue 1: </a:t>
            </a:r>
            <a:endParaRPr lang="en-US" altLang="de-DE" sz="1200" kern="0" dirty="0"/>
          </a:p>
          <a:p>
            <a:pPr marL="1166813" lvl="3" indent="-184150">
              <a:spcBef>
                <a:spcPts val="0"/>
              </a:spcBef>
              <a:spcAft>
                <a:spcPts val="200"/>
              </a:spcAft>
            </a:pPr>
            <a:r>
              <a:rPr lang="en-US" altLang="de-DE" sz="1200" kern="0" dirty="0"/>
              <a:t>Architecture options of topology 1</a:t>
            </a:r>
          </a:p>
          <a:p>
            <a:pPr marL="1166813" lvl="3" indent="-184150">
              <a:spcBef>
                <a:spcPts val="0"/>
              </a:spcBef>
              <a:spcAft>
                <a:spcPts val="200"/>
              </a:spcAft>
            </a:pPr>
            <a:r>
              <a:rPr lang="en-US" altLang="de-DE" sz="1200" dirty="0"/>
              <a:t>Architecture options of topology 2</a:t>
            </a:r>
            <a:endParaRPr lang="en-US" altLang="de-DE" sz="1200" kern="0" dirty="0"/>
          </a:p>
          <a:p>
            <a:pPr marL="1166813" lvl="3" indent="-184150">
              <a:spcBef>
                <a:spcPts val="0"/>
              </a:spcBef>
              <a:spcAft>
                <a:spcPts val="200"/>
              </a:spcAft>
            </a:pPr>
            <a:r>
              <a:rPr lang="en-US" altLang="de-DE" sz="1200" dirty="0"/>
              <a:t>Common aspects for both topologies</a:t>
            </a:r>
            <a:endParaRPr lang="en-US" altLang="de-DE" sz="1200" kern="0" dirty="0"/>
          </a:p>
          <a:p>
            <a:pPr marL="893763" lvl="2" indent="-177800">
              <a:spcBef>
                <a:spcPts val="0"/>
              </a:spcBef>
              <a:spcAft>
                <a:spcPts val="200"/>
              </a:spcAft>
            </a:pPr>
            <a:r>
              <a:rPr lang="en-US" altLang="de-DE" sz="1200" dirty="0"/>
              <a:t>Key issue 2: Permanent AIoT Device ID component</a:t>
            </a:r>
          </a:p>
          <a:p>
            <a:pPr marL="893763" lvl="2" indent="-177800">
              <a:spcBef>
                <a:spcPts val="0"/>
              </a:spcBef>
              <a:spcAft>
                <a:spcPts val="200"/>
              </a:spcAft>
            </a:pPr>
            <a:r>
              <a:rPr lang="en-US" altLang="de-DE" sz="1200" dirty="0"/>
              <a:t>Key issue 3: AIoT services supported by the 5GC</a:t>
            </a:r>
            <a:endParaRPr lang="en-US" altLang="de-DE" sz="900" kern="0" dirty="0"/>
          </a:p>
          <a:p>
            <a:pPr marL="457200" lvl="1" indent="-457200">
              <a:spcBef>
                <a:spcPts val="0"/>
              </a:spcBef>
              <a:spcAft>
                <a:spcPts val="200"/>
              </a:spcAft>
              <a:buBlip>
                <a:blip r:embed="rId2"/>
              </a:buBlip>
            </a:pPr>
            <a:r>
              <a:rPr lang="en-US" altLang="ko-KR" sz="1400" b="1" dirty="0">
                <a:solidFill>
                  <a:prstClr val="black"/>
                </a:solidFill>
              </a:rPr>
              <a:t>RAN impacts and dependencies</a:t>
            </a:r>
            <a:endParaRPr lang="de-DE" altLang="ko-KR" sz="1400" dirty="0">
              <a:solidFill>
                <a:prstClr val="black"/>
              </a:solidFill>
            </a:endParaRPr>
          </a:p>
          <a:p>
            <a:pPr lvl="1">
              <a:spcBef>
                <a:spcPts val="0"/>
              </a:spcBef>
              <a:spcAft>
                <a:spcPts val="200"/>
              </a:spcAft>
            </a:pPr>
            <a:r>
              <a:rPr lang="en-US" altLang="zh-CN" sz="1200" dirty="0">
                <a:solidFill>
                  <a:prstClr val="black"/>
                </a:solidFill>
                <a:sym typeface="+mn-ea"/>
              </a:rPr>
              <a:t>Several editor’s notes in the TR interim conclusions need coordination with RAN and SA3</a:t>
            </a:r>
            <a:endParaRPr lang="en-US" altLang="de-DE" sz="1200" dirty="0">
              <a:solidFill>
                <a:prstClr val="black"/>
              </a:solidFill>
              <a:sym typeface="+mn-ea"/>
            </a:endParaRPr>
          </a:p>
          <a:p>
            <a:pPr>
              <a:spcBef>
                <a:spcPts val="0"/>
              </a:spcBef>
              <a:spcAft>
                <a:spcPts val="200"/>
              </a:spcAft>
            </a:pPr>
            <a:r>
              <a:rPr lang="de-DE" altLang="ko-KR" sz="1400" b="1" kern="0" dirty="0"/>
              <a:t>Outstanding issues</a:t>
            </a:r>
          </a:p>
          <a:p>
            <a:pPr lvl="1">
              <a:spcBef>
                <a:spcPts val="0"/>
              </a:spcBef>
              <a:spcAft>
                <a:spcPts val="200"/>
              </a:spcAft>
            </a:pPr>
            <a:r>
              <a:rPr kumimoji="0" lang="en-US" altLang="ko-KR" sz="1200" b="0" i="0" u="none" strike="noStrike" kern="0" cap="none" spc="0" normalizeH="0" baseline="0" noProof="0" dirty="0">
                <a:ln>
                  <a:noFill/>
                </a:ln>
                <a:solidFill>
                  <a:prstClr val="black"/>
                </a:solidFill>
                <a:effectLst/>
                <a:uLnTx/>
                <a:uFillTx/>
                <a:sym typeface="+mn-ea"/>
              </a:rPr>
              <a:t>Architecture options for T1 and T2 needs further discussion in next meeting</a:t>
            </a:r>
            <a:r>
              <a:rPr kumimoji="0" lang="en-US" altLang="ko-KR" sz="1200" b="0" i="0" u="none" strike="noStrike" kern="0" cap="none" spc="0" normalizeH="0" baseline="0" noProof="0" dirty="0">
                <a:ln>
                  <a:noFill/>
                </a:ln>
                <a:solidFill>
                  <a:prstClr val="black"/>
                </a:solidFill>
                <a:effectLst/>
                <a:uLnTx/>
                <a:uFillTx/>
              </a:rPr>
              <a:t>. </a:t>
            </a:r>
          </a:p>
          <a:p>
            <a:pPr lvl="1">
              <a:spcBef>
                <a:spcPts val="0"/>
              </a:spcBef>
              <a:spcAft>
                <a:spcPts val="200"/>
              </a:spcAft>
            </a:pPr>
            <a:r>
              <a:rPr lang="en-US" altLang="zh-CN" sz="1200" dirty="0"/>
              <a:t>Whether and how temporary ID is supported for privacy protection, pending SA3 study and feedback on </a:t>
            </a:r>
            <a:r>
              <a:rPr lang="en-US" altLang="zh-CN" sz="1200" dirty="0" err="1"/>
              <a:t>LSout</a:t>
            </a:r>
            <a:r>
              <a:rPr lang="en-US" altLang="zh-CN" sz="1200" dirty="0"/>
              <a:t> S2-2411049</a:t>
            </a:r>
          </a:p>
          <a:p>
            <a:pPr lvl="1">
              <a:spcBef>
                <a:spcPts val="0"/>
              </a:spcBef>
              <a:spcAft>
                <a:spcPts val="200"/>
              </a:spcAft>
            </a:pPr>
            <a:r>
              <a:rPr lang="en-US" altLang="ko-KR" sz="1200" kern="0" dirty="0"/>
              <a:t>Various open issues, e.g., reader selection, reader area identification, for topology 2 whether NAS option can be supported, et al</a:t>
            </a:r>
            <a:endParaRPr lang="de-DE" altLang="ko-KR" sz="1200" kern="0" dirty="0"/>
          </a:p>
          <a:p>
            <a:pPr>
              <a:spcBef>
                <a:spcPts val="0"/>
              </a:spcBef>
              <a:spcAft>
                <a:spcPts val="200"/>
              </a:spcAft>
            </a:pPr>
            <a:r>
              <a:rPr lang="de-DE" altLang="ko-KR" sz="1400" b="1" kern="0" dirty="0"/>
              <a:t>Next steps</a:t>
            </a:r>
          </a:p>
          <a:p>
            <a:pPr lvl="1">
              <a:spcBef>
                <a:spcPts val="0"/>
              </a:spcBef>
              <a:spcAft>
                <a:spcPts val="200"/>
              </a:spcAft>
              <a:defRPr/>
            </a:pP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Finalize the TR conclusion in next SA2 meeting</a:t>
            </a:r>
          </a:p>
          <a:p>
            <a:pPr lvl="1">
              <a:spcBef>
                <a:spcPts val="0"/>
              </a:spcBef>
              <a:spcAft>
                <a:spcPts val="200"/>
              </a:spcAft>
              <a:defRPr/>
            </a:pPr>
            <a:r>
              <a:rPr lang="en-US" altLang="ko-KR" sz="1200" kern="100" dirty="0">
                <a:latin typeface="Calibri" panose="020F0502020204030204" pitchFamily="34" charset="0"/>
                <a:ea typeface="Calibri" panose="020F0502020204030204" pitchFamily="34" charset="0"/>
                <a:cs typeface="Calibri" panose="020F0502020204030204" pitchFamily="34" charset="0"/>
              </a:rPr>
              <a:t>Discuss and try</a:t>
            </a:r>
            <a:r>
              <a:rPr lang="zh-CN" altLang="en-US" sz="1200" kern="100" dirty="0">
                <a:latin typeface="Calibri" panose="020F0502020204030204" pitchFamily="34" charset="0"/>
                <a:ea typeface="Calibri" panose="020F0502020204030204" pitchFamily="34" charset="0"/>
                <a:cs typeface="Calibri" panose="020F0502020204030204" pitchFamily="34" charset="0"/>
              </a:rPr>
              <a:t> </a:t>
            </a:r>
            <a:r>
              <a:rPr lang="en-US" altLang="zh-CN" sz="1200" kern="100" dirty="0">
                <a:latin typeface="Calibri" panose="020F0502020204030204" pitchFamily="34" charset="0"/>
                <a:ea typeface="Calibri" panose="020F0502020204030204" pitchFamily="34" charset="0"/>
                <a:cs typeface="Calibri" panose="020F0502020204030204" pitchFamily="34" charset="0"/>
              </a:rPr>
              <a:t>to</a:t>
            </a:r>
            <a:r>
              <a:rPr lang="zh-CN" altLang="en-US" sz="1200" kern="100" dirty="0">
                <a:latin typeface="Calibri" panose="020F0502020204030204" pitchFamily="34" charset="0"/>
                <a:ea typeface="Calibri" panose="020F0502020204030204" pitchFamily="34" charset="0"/>
                <a:cs typeface="Calibri" panose="020F0502020204030204" pitchFamily="34" charset="0"/>
              </a:rPr>
              <a:t> </a:t>
            </a: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approve the work item in next SA2 meeting</a:t>
            </a:r>
          </a:p>
        </p:txBody>
      </p:sp>
      <p:graphicFrame>
        <p:nvGraphicFramePr>
          <p:cNvPr id="4" name="Table 4">
            <a:extLst>
              <a:ext uri="{FF2B5EF4-FFF2-40B4-BE49-F238E27FC236}">
                <a16:creationId xmlns:a16="http://schemas.microsoft.com/office/drawing/2014/main" id="{A74CC0A5-D8BA-12C6-D778-66C2A7B1031B}"/>
              </a:ext>
            </a:extLst>
          </p:cNvPr>
          <p:cNvGraphicFramePr>
            <a:graphicFrameLocks noGrp="1"/>
          </p:cNvGraphicFramePr>
          <p:nvPr/>
        </p:nvGraphicFramePr>
        <p:xfrm>
          <a:off x="159283" y="1070918"/>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a:solidFill>
                            <a:srgbClr val="000000"/>
                          </a:solidFill>
                          <a:effectLst/>
                          <a:latin typeface="+mn-lt"/>
                        </a:rPr>
                        <a:t>Dec, 2024</a:t>
                      </a:r>
                    </a:p>
                  </a:txBody>
                  <a:tcPr marL="9525" marR="9525" marT="9515" marB="0"/>
                </a:tc>
                <a:tc>
                  <a:txBody>
                    <a:bodyPr/>
                    <a:lstStyle/>
                    <a:p>
                      <a:pPr algn="l" fontAlgn="t"/>
                      <a:r>
                        <a:rPr lang="en-GB" sz="1100" b="0" i="0" u="none" strike="noStrike" dirty="0">
                          <a:solidFill>
                            <a:srgbClr val="000000"/>
                          </a:solidFill>
                          <a:effectLst/>
                          <a:latin typeface="+mn-lt"/>
                        </a:rPr>
                        <a:t>80%</a:t>
                      </a:r>
                    </a:p>
                  </a:txBody>
                  <a:tcPr marL="9525" marR="9525" marT="9515" marB="0"/>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85%</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1144012909"/>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F7C7CBB-AF94-4CFF-A2ED-D707B3D1548D}"/>
              </a:ext>
            </a:extLst>
          </p:cNvPr>
          <p:cNvSpPr>
            <a:spLocks noGrp="1"/>
          </p:cNvSpPr>
          <p:nvPr>
            <p:ph type="title"/>
          </p:nvPr>
        </p:nvSpPr>
        <p:spPr>
          <a:xfrm>
            <a:off x="129128" y="0"/>
            <a:ext cx="7548057" cy="974558"/>
          </a:xfrm>
        </p:spPr>
        <p:txBody>
          <a:bodyPr/>
          <a:lstStyle/>
          <a:p>
            <a:pPr algn="l" eaLnBrk="1" hangingPunct="1"/>
            <a:r>
              <a:rPr lang="en-US" altLang="de-DE" b="1" dirty="0"/>
              <a:t>FS_ </a:t>
            </a:r>
            <a:r>
              <a:rPr lang="en-US" altLang="de-DE" b="1" dirty="0" err="1"/>
              <a:t>AmbientIoT</a:t>
            </a:r>
            <a:r>
              <a:rPr lang="en-US" altLang="de-DE" b="1" dirty="0"/>
              <a:t> Status at SA#106</a:t>
            </a:r>
            <a:endParaRPr lang="de-DE" altLang="de-DE" b="1" dirty="0"/>
          </a:p>
        </p:txBody>
      </p:sp>
      <p:sp>
        <p:nvSpPr>
          <p:cNvPr id="5" name="Content Placeholder 7">
            <a:extLst>
              <a:ext uri="{FF2B5EF4-FFF2-40B4-BE49-F238E27FC236}">
                <a16:creationId xmlns:a16="http://schemas.microsoft.com/office/drawing/2014/main" id="{1208CD46-E2B6-4BC0-98F8-FC510175902B}"/>
              </a:ext>
            </a:extLst>
          </p:cNvPr>
          <p:cNvSpPr txBox="1">
            <a:spLocks/>
          </p:cNvSpPr>
          <p:nvPr/>
        </p:nvSpPr>
        <p:spPr>
          <a:xfrm>
            <a:off x="238980" y="2177843"/>
            <a:ext cx="8666038" cy="2864031"/>
          </a:xfrm>
          <a:prstGeom prst="rect">
            <a:avLst/>
          </a:prstGeom>
        </p:spPr>
        <p:txBody>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de-DE" sz="1400" b="1" i="0" u="none" strike="noStrike" kern="0" cap="none" spc="0" normalizeH="0" baseline="0" noProof="0" dirty="0">
                <a:ln>
                  <a:noFill/>
                </a:ln>
                <a:solidFill>
                  <a:prstClr val="black"/>
                </a:solidFill>
                <a:effectLst/>
                <a:uLnTx/>
                <a:uFillTx/>
                <a:latin typeface="Calibri"/>
                <a:ea typeface="+mn-ea"/>
                <a:cs typeface="+mn-cs"/>
              </a:rPr>
              <a:t>Progress since SA#105</a:t>
            </a:r>
            <a:endParaRPr kumimoji="0" lang="de-DE" altLang="de-DE" sz="1400" b="1" i="0" u="none" strike="noStrike" kern="0" cap="none" spc="0" normalizeH="0" baseline="0" noProof="0" dirty="0">
              <a:ln>
                <a:noFill/>
              </a:ln>
              <a:solidFill>
                <a:srgbClr val="FF0000"/>
              </a:solidFill>
              <a:effectLst/>
              <a:uLnTx/>
              <a:uFillTx/>
              <a:latin typeface="Calibri"/>
              <a:ea typeface="+mn-ea"/>
              <a:cs typeface="+mn-cs"/>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TR cover sheet (including TR 23.700-13 1.2.0) sent to TSG SA for information</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19 </a:t>
            </a:r>
            <a:r>
              <a:rPr kumimoji="0" lang="en-US" altLang="de-DE" sz="1200" b="0" i="0" u="none" strike="noStrike" kern="0" cap="none" spc="0" normalizeH="0" baseline="0" noProof="0" dirty="0" err="1">
                <a:ln>
                  <a:noFill/>
                </a:ln>
                <a:solidFill>
                  <a:prstClr val="black"/>
                </a:solidFill>
                <a:effectLst/>
                <a:uLnTx/>
                <a:uFillTx/>
                <a:latin typeface="Calibri"/>
                <a:ea typeface="+mn-ea"/>
                <a:cs typeface="Arial" panose="020B0604020202020204" pitchFamily="34" charset="0"/>
              </a:rPr>
              <a:t>pCRs</a:t>
            </a: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 are approved and documented in TR conclusions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Rel-19 Ambient IoT architecture are concluded that 2 options for Topology 1 (i.e. Direct interface option and Indirect interface option) and 2 options for Topology 2 (i.e. UP option and RRC indirect option)</a:t>
            </a:r>
            <a:endParaRPr kumimoji="0" lang="en-US" altLang="de-DE" sz="1200" b="0" i="0" u="none" strike="noStrike" kern="1200" cap="none" spc="0" normalizeH="0" baseline="0" noProof="0" dirty="0">
              <a:ln>
                <a:noFill/>
              </a:ln>
              <a:solidFill>
                <a:prstClr val="black"/>
              </a:solidFill>
              <a:effectLst/>
              <a:highlight>
                <a:srgbClr val="FFFF00"/>
              </a:highlight>
              <a:uLnTx/>
              <a:uFillTx/>
              <a:latin typeface="Calibri"/>
              <a:ea typeface="+mn-ea"/>
              <a:cs typeface="Arial" panose="020B0604020202020204" pitchFamily="34" charset="0"/>
            </a:endParaRPr>
          </a:p>
          <a:p>
            <a:pPr marL="457200" marR="0" lvl="1" indent="-45720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Blip>
                <a:blip r:embed="rId2"/>
              </a:buBlip>
              <a:tabLst/>
              <a:defRPr/>
            </a:pPr>
            <a:r>
              <a:rPr kumimoji="0" lang="en-US" sz="14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Other WG impacts and dependencies</a:t>
            </a:r>
            <a:endParaRPr kumimoji="0" lang="de-DE" sz="14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marL="742950" marR="0" lvl="1" indent="-285750" algn="l" defTabSz="914400" rtl="0" eaLnBrk="0" fontAlgn="base" latinLnBrk="0" hangingPunct="0">
              <a:lnSpc>
                <a:spcPct val="100000"/>
              </a:lnSpc>
              <a:spcBef>
                <a:spcPts val="0"/>
              </a:spcBef>
              <a:spcAft>
                <a:spcPts val="600"/>
              </a:spcAft>
              <a:buClr>
                <a:srgbClr val="C00000"/>
              </a:buClr>
              <a:buSzTx/>
              <a:buFont typeface="Arial" panose="020B0604020202020204" pitchFamily="34" charset="0"/>
              <a:buChar char="•"/>
              <a:tabLst/>
              <a:defRPr/>
            </a:pPr>
            <a:r>
              <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RAN and SA3 dependencies are listed in the TR cover sheet.</a:t>
            </a: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400" b="1" i="0" u="none" strike="noStrike" kern="0" cap="none" spc="0" normalizeH="0" baseline="0" noProof="0" dirty="0">
                <a:ln>
                  <a:noFill/>
                </a:ln>
                <a:solidFill>
                  <a:prstClr val="black"/>
                </a:solidFill>
                <a:effectLst/>
                <a:uLnTx/>
                <a:uFillTx/>
                <a:latin typeface="Calibri"/>
                <a:ea typeface="+mn-ea"/>
                <a:cs typeface="+mn-cs"/>
              </a:rPr>
              <a:t>Outstanding issues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E</a:t>
            </a:r>
            <a:r>
              <a:rPr kumimoji="0" lang="en-US" altLang="ko-KR" sz="12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sym typeface="+mn-ea"/>
              </a:rPr>
              <a:t>ditor’s notes are captured in TR conclusion, which need further work by SA2 or coordination with other WG, details see TR cover sheet</a:t>
            </a:r>
            <a:endParaRPr kumimoji="0" lang="de-DE" altLang="ko-KR" sz="12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400" b="1" i="0" u="none" strike="noStrike" kern="0" cap="none" spc="0" normalizeH="0" baseline="0" noProof="0" dirty="0">
                <a:ln>
                  <a:noFill/>
                </a:ln>
                <a:solidFill>
                  <a:prstClr val="black"/>
                </a:solidFill>
                <a:effectLst/>
                <a:uLnTx/>
                <a:uFillTx/>
                <a:latin typeface="Calibri"/>
                <a:ea typeface="+mn-ea"/>
                <a:cs typeface="+mn-cs"/>
              </a:rPr>
              <a:t>Next steps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ko-KR" sz="12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Decide the R19 next phase work together with RAN, in SA#106</a:t>
            </a:r>
          </a:p>
        </p:txBody>
      </p:sp>
      <p:graphicFrame>
        <p:nvGraphicFramePr>
          <p:cNvPr id="7" name="Table 4">
            <a:extLst>
              <a:ext uri="{FF2B5EF4-FFF2-40B4-BE49-F238E27FC236}">
                <a16:creationId xmlns:a16="http://schemas.microsoft.com/office/drawing/2014/main" id="{164FE115-BEC5-4C5D-8993-FCE766AE922C}"/>
              </a:ext>
            </a:extLst>
          </p:cNvPr>
          <p:cNvGraphicFramePr>
            <a:graphicFrameLocks noGrp="1"/>
          </p:cNvGraphicFramePr>
          <p:nvPr/>
        </p:nvGraphicFramePr>
        <p:xfrm>
          <a:off x="157132" y="1163317"/>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a:solidFill>
                            <a:srgbClr val="000000"/>
                          </a:solidFill>
                          <a:effectLst/>
                          <a:latin typeface="+mn-lt"/>
                        </a:rPr>
                        <a:t>Dec, 2024</a:t>
                      </a:r>
                    </a:p>
                  </a:txBody>
                  <a:tcPr marL="9525" marR="9525" marT="9515" marB="0"/>
                </a:tc>
                <a:tc>
                  <a:txBody>
                    <a:bodyPr/>
                    <a:lstStyle/>
                    <a:p>
                      <a:pPr algn="l" fontAlgn="t"/>
                      <a:r>
                        <a:rPr lang="en-GB" sz="1100" b="0" i="0" u="none" strike="noStrike" dirty="0">
                          <a:solidFill>
                            <a:srgbClr val="000000"/>
                          </a:solidFill>
                          <a:effectLst/>
                          <a:latin typeface="+mn-lt"/>
                        </a:rPr>
                        <a:t>80%</a:t>
                      </a:r>
                    </a:p>
                  </a:txBody>
                  <a:tcPr marL="9525" marR="9525" marT="9515" marB="0"/>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90%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2337209737"/>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289786"/>
            <a:ext cx="7291602" cy="632637"/>
          </a:xfrm>
        </p:spPr>
        <p:txBody>
          <a:bodyPr/>
          <a:lstStyle/>
          <a:p>
            <a:pPr algn="l"/>
            <a:r>
              <a:rPr lang="en-US" altLang="de-DE" b="1" dirty="0" err="1"/>
              <a:t>FS_AmbientIoT</a:t>
            </a:r>
            <a:r>
              <a:rPr lang="en-US" altLang="de-DE" b="1" dirty="0"/>
              <a:t> Status after SA2#166</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335064" y="1837237"/>
            <a:ext cx="8584211" cy="3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1" indent="-45720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Blip>
                <a:blip r:embed="rId2"/>
              </a:buBlip>
              <a:tabLst/>
              <a:defRPr/>
            </a:pPr>
            <a:r>
              <a:rPr kumimoji="0" lang="en-US"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rPr>
              <a:t>Progress since SA2#166</a:t>
            </a:r>
            <a:endParaRPr kumimoji="0" lang="de-DE" altLang="ko-KR" sz="14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12 </a:t>
            </a:r>
            <a:r>
              <a:rPr kumimoji="0" lang="en-US" altLang="de-DE" sz="1200" b="0" i="0" u="none" strike="noStrike" kern="0" cap="none" spc="0" normalizeH="0" baseline="0" noProof="0" dirty="0" err="1">
                <a:ln>
                  <a:noFill/>
                </a:ln>
                <a:solidFill>
                  <a:prstClr val="black"/>
                </a:solidFill>
                <a:effectLst/>
                <a:uLnTx/>
                <a:uFillTx/>
                <a:latin typeface="Calibri"/>
                <a:ea typeface="+mn-ea"/>
                <a:cs typeface="Arial" panose="020B0604020202020204" pitchFamily="34" charset="0"/>
              </a:rPr>
              <a:t>pCRs</a:t>
            </a: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 further completing the TR conclusions, are agreed in SA2#166 meeting. 1 LS out to RAN, SA3, SA5 is under email approval.</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Rel-19 Ambient IoT architecture are concluded that 2 options for Topology 1 (i.e. Direct interface option and Indirect interface option) and 2 options for Topology 2 (i.e. UP option and RRC indirect option).</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Highlights of other conclusions: </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AIoT NAS protocol is supported between AIoT Device and AIOTF</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Assistance information provided from AIOTF to RAN/UE Reader</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Reader selection by AIOTF</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Network management of AIoT Device related information</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Permanent AIoT Device identifier, e.g. information of the Device ID, allocation options, locating subscription information</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Network management of subscription-like information management of Ambient IoT Device and AF</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Procedure principles of Ambient IoT Services</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New NEF service exposure for Ambient IoT</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Information provided by AF to request Ambient IoT services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TR 23.700-13 v1.2.0, </a:t>
            </a: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rPr>
              <a:t>is available</a:t>
            </a:r>
          </a:p>
          <a:p>
            <a:pPr marL="457200" marR="0" lvl="1" indent="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None/>
              <a:tabLst/>
              <a:defRPr/>
            </a:pPr>
            <a:endPar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endParaRPr>
          </a:p>
          <a:p>
            <a:pPr marL="457200" marR="0" lvl="1" indent="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None/>
              <a:tabLst/>
              <a:defRPr/>
            </a:pPr>
            <a:r>
              <a:rPr kumimoji="0" lang="en-US" altLang="de-DE" sz="1400" b="0" i="0" u="none" strike="noStrike" kern="0" cap="none" spc="0" normalizeH="0" baseline="0" noProof="0" dirty="0">
                <a:ln>
                  <a:noFill/>
                </a:ln>
                <a:solidFill>
                  <a:srgbClr val="FF0000"/>
                </a:solidFill>
                <a:effectLst/>
                <a:uLnTx/>
                <a:uFillTx/>
                <a:latin typeface="Calibri"/>
                <a:ea typeface="+mn-ea"/>
                <a:cs typeface="Arial" panose="020B0604020202020204" pitchFamily="34" charset="0"/>
              </a:rPr>
              <a:t>(other aspects see next slide)</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9283" y="1070918"/>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a:solidFill>
                            <a:srgbClr val="000000"/>
                          </a:solidFill>
                          <a:effectLst/>
                          <a:latin typeface="+mn-lt"/>
                        </a:rPr>
                        <a:t>Dec, 2024</a:t>
                      </a:r>
                    </a:p>
                  </a:txBody>
                  <a:tcPr marL="9525" marR="9525" marT="9515" marB="0"/>
                </a:tc>
                <a:tc>
                  <a:txBody>
                    <a:bodyPr/>
                    <a:lstStyle/>
                    <a:p>
                      <a:pPr algn="l" fontAlgn="t"/>
                      <a:r>
                        <a:rPr lang="en-GB" sz="1100" b="0" i="0" u="none" strike="noStrike" dirty="0">
                          <a:solidFill>
                            <a:srgbClr val="000000"/>
                          </a:solidFill>
                          <a:effectLst/>
                          <a:latin typeface="+mn-lt"/>
                        </a:rPr>
                        <a:t>85%</a:t>
                      </a:r>
                    </a:p>
                  </a:txBody>
                  <a:tcPr marL="9525" marR="9525" marT="9515" marB="0"/>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90%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119461154"/>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996FD2E-BF4E-440E-88EB-0654F9F6D289}"/>
              </a:ext>
            </a:extLst>
          </p:cNvPr>
          <p:cNvSpPr>
            <a:spLocks noGrp="1"/>
          </p:cNvSpPr>
          <p:nvPr>
            <p:ph type="title"/>
          </p:nvPr>
        </p:nvSpPr>
        <p:spPr>
          <a:xfrm>
            <a:off x="159283" y="289786"/>
            <a:ext cx="7291602" cy="632637"/>
          </a:xfrm>
        </p:spPr>
        <p:txBody>
          <a:bodyPr/>
          <a:lstStyle/>
          <a:p>
            <a:pPr algn="l"/>
            <a:r>
              <a:rPr lang="en-US" altLang="de-DE" b="1" dirty="0" err="1"/>
              <a:t>FS_AmbientIoT</a:t>
            </a:r>
            <a:r>
              <a:rPr lang="en-US" altLang="de-DE" b="1" dirty="0"/>
              <a:t> Status after SA2#166</a:t>
            </a:r>
            <a:endParaRPr lang="en-US" dirty="0"/>
          </a:p>
        </p:txBody>
      </p:sp>
      <p:sp>
        <p:nvSpPr>
          <p:cNvPr id="5" name="Content Placeholder 7">
            <a:extLst>
              <a:ext uri="{FF2B5EF4-FFF2-40B4-BE49-F238E27FC236}">
                <a16:creationId xmlns:a16="http://schemas.microsoft.com/office/drawing/2014/main" id="{03112FA3-6377-4651-BC9C-6764D070BF0F}"/>
              </a:ext>
            </a:extLst>
          </p:cNvPr>
          <p:cNvSpPr txBox="1">
            <a:spLocks/>
          </p:cNvSpPr>
          <p:nvPr/>
        </p:nvSpPr>
        <p:spPr bwMode="auto">
          <a:xfrm>
            <a:off x="335064" y="1837237"/>
            <a:ext cx="8584211" cy="339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1" indent="-45720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Blip>
                <a:blip r:embed="rId2"/>
              </a:buBlip>
              <a:tabLst/>
              <a:defRPr/>
            </a:pPr>
            <a:r>
              <a:rPr kumimoji="0" lang="en-US"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rPr>
              <a:t>RAN impacts and dependencies</a:t>
            </a:r>
            <a:endParaRPr kumimoji="0" lang="de-DE" altLang="ko-KR" sz="14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Issues e.g. (1) radio resources allocation (what information and how to provide it) to Readers for topology 2. (2) For RRC based option of topology2, whether the </a:t>
            </a:r>
            <a:r>
              <a:rPr kumimoji="0" lang="en-US" altLang="zh-CN" sz="1200" b="0" i="0" u="none" strike="noStrike" kern="0" cap="none" spc="0" normalizeH="0" baseline="0" noProof="0" dirty="0" err="1">
                <a:ln>
                  <a:noFill/>
                </a:ln>
                <a:solidFill>
                  <a:prstClr val="black"/>
                </a:solidFill>
                <a:effectLst/>
                <a:uLnTx/>
                <a:uFillTx/>
                <a:latin typeface="Calibri"/>
                <a:ea typeface="宋体" panose="02010600030101010101" pitchFamily="2" charset="-122"/>
                <a:cs typeface="Arial" panose="020B0604020202020204" pitchFamily="34" charset="0"/>
                <a:sym typeface="+mn-ea"/>
              </a:rPr>
              <a:t>gNB</a:t>
            </a: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 performs the down selection of UE readers provided by AIOTF need coordination with RAN WG. Detailed issue list is captured in TR cover sheet</a:t>
            </a:r>
            <a:endPar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mn-cs"/>
              </a:rPr>
              <a:t>SA3 </a:t>
            </a:r>
            <a:r>
              <a:rPr kumimoji="0" lang="en-US"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mn-cs"/>
              </a:rPr>
              <a:t>impacts and dependencies</a:t>
            </a:r>
            <a:endParaRPr kumimoji="0" lang="de-DE"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mn-cs"/>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Issues e.g. (1) Architecture aspects to support security e.g. Authentication, ID Validation. (2) Whether the temporary ID in the AIoT NAS layer is required for the privacy protection is FFS and is pending SA WG3 decision. Detailed issue list is captured in TR cover sheet</a:t>
            </a:r>
            <a:endParaRPr kumimoji="0" lang="de-DE"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mn-cs"/>
              </a:rPr>
              <a:t>Outstanding issues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Issues </a:t>
            </a:r>
            <a:r>
              <a:rPr kumimoji="0" lang="en-US" altLang="zh-CN" sz="1200" b="0" i="0" u="none" strike="noStrike" kern="0" cap="none" spc="0" normalizeH="0" baseline="0" noProof="0" dirty="0" err="1">
                <a:ln>
                  <a:noFill/>
                </a:ln>
                <a:solidFill>
                  <a:prstClr val="black"/>
                </a:solidFill>
                <a:effectLst/>
                <a:uLnTx/>
                <a:uFillTx/>
                <a:latin typeface="Calibri"/>
                <a:ea typeface="宋体" panose="02010600030101010101" pitchFamily="2" charset="-122"/>
                <a:cs typeface="Arial" panose="020B0604020202020204" pitchFamily="34" charset="0"/>
                <a:sym typeface="+mn-ea"/>
              </a:rPr>
              <a:t>e.g</a:t>
            </a: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 (1) Information that can be stored in the AIoT Device subscription-like data (static information) and that can be stored in AIoT device context data (dynamic information) (2) The entity to store the static and dynamic information, need further work by SA2. Detailed issue list is captured in TR cover sheet.</a:t>
            </a:r>
            <a:endParaRPr kumimoji="0" lang="de-DE" altLang="ko-KR" sz="12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mn-cs"/>
              </a:rPr>
              <a:t>Next steps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ko-KR" sz="12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Decide the R19 next phase work together with RAN, in SA#106</a:t>
            </a:r>
          </a:p>
        </p:txBody>
      </p:sp>
      <p:graphicFrame>
        <p:nvGraphicFramePr>
          <p:cNvPr id="6" name="Table 4">
            <a:extLst>
              <a:ext uri="{FF2B5EF4-FFF2-40B4-BE49-F238E27FC236}">
                <a16:creationId xmlns:a16="http://schemas.microsoft.com/office/drawing/2014/main" id="{FD585588-7E5B-4BE8-99E4-656F8F204096}"/>
              </a:ext>
            </a:extLst>
          </p:cNvPr>
          <p:cNvGraphicFramePr>
            <a:graphicFrameLocks noGrp="1"/>
          </p:cNvGraphicFramePr>
          <p:nvPr/>
        </p:nvGraphicFramePr>
        <p:xfrm>
          <a:off x="159283" y="1070918"/>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a:solidFill>
                            <a:srgbClr val="000000"/>
                          </a:solidFill>
                          <a:effectLst/>
                          <a:latin typeface="+mn-lt"/>
                        </a:rPr>
                        <a:t>Dec, 2024</a:t>
                      </a:r>
                    </a:p>
                  </a:txBody>
                  <a:tcPr marL="9525" marR="9525" marT="9515" marB="0"/>
                </a:tc>
                <a:tc>
                  <a:txBody>
                    <a:bodyPr/>
                    <a:lstStyle/>
                    <a:p>
                      <a:pPr algn="l" fontAlgn="t"/>
                      <a:r>
                        <a:rPr lang="en-GB" sz="1100" b="0" i="0" u="none" strike="noStrike" dirty="0">
                          <a:solidFill>
                            <a:srgbClr val="000000"/>
                          </a:solidFill>
                          <a:effectLst/>
                          <a:latin typeface="+mn-lt"/>
                        </a:rPr>
                        <a:t>85%</a:t>
                      </a:r>
                    </a:p>
                  </a:txBody>
                  <a:tcPr marL="9525" marR="9525" marT="9515" marB="0"/>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90%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3085021680"/>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F7C7CBB-AF94-4CFF-A2ED-D707B3D1548D}"/>
              </a:ext>
            </a:extLst>
          </p:cNvPr>
          <p:cNvSpPr>
            <a:spLocks noGrp="1"/>
          </p:cNvSpPr>
          <p:nvPr>
            <p:ph type="title"/>
          </p:nvPr>
        </p:nvSpPr>
        <p:spPr>
          <a:xfrm>
            <a:off x="129128" y="0"/>
            <a:ext cx="7548057" cy="974558"/>
          </a:xfrm>
        </p:spPr>
        <p:txBody>
          <a:bodyPr/>
          <a:lstStyle/>
          <a:p>
            <a:pPr algn="l" eaLnBrk="1" hangingPunct="1"/>
            <a:r>
              <a:rPr lang="en-US" altLang="de-DE" sz="2800" b="1" dirty="0"/>
              <a:t>FS_ </a:t>
            </a:r>
            <a:r>
              <a:rPr lang="en-US" altLang="de-DE" sz="2800" b="1" dirty="0" err="1"/>
              <a:t>AmbientIoT</a:t>
            </a:r>
            <a:r>
              <a:rPr lang="en-US" altLang="de-DE" sz="2800" b="1" dirty="0"/>
              <a:t> and </a:t>
            </a:r>
            <a:r>
              <a:rPr lang="en-US" altLang="de-DE" sz="2800" b="1" dirty="0" err="1"/>
              <a:t>AmbientIoT</a:t>
            </a:r>
            <a:r>
              <a:rPr lang="en-US" altLang="de-DE" sz="2800" b="1" dirty="0"/>
              <a:t> Status at SA#107</a:t>
            </a:r>
            <a:endParaRPr lang="de-DE" altLang="de-DE" sz="2800" b="1" dirty="0"/>
          </a:p>
        </p:txBody>
      </p:sp>
      <p:sp>
        <p:nvSpPr>
          <p:cNvPr id="5" name="Content Placeholder 7">
            <a:extLst>
              <a:ext uri="{FF2B5EF4-FFF2-40B4-BE49-F238E27FC236}">
                <a16:creationId xmlns:a16="http://schemas.microsoft.com/office/drawing/2014/main" id="{1208CD46-E2B6-4BC0-98F8-FC510175902B}"/>
              </a:ext>
            </a:extLst>
          </p:cNvPr>
          <p:cNvSpPr txBox="1">
            <a:spLocks/>
          </p:cNvSpPr>
          <p:nvPr/>
        </p:nvSpPr>
        <p:spPr>
          <a:xfrm>
            <a:off x="238980" y="2577898"/>
            <a:ext cx="8666038" cy="3344271"/>
          </a:xfrm>
          <a:prstGeom prst="rect">
            <a:avLst/>
          </a:prstGeom>
        </p:spPr>
        <p:txBody>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de-DE" sz="1600" b="1" i="0" u="none" strike="noStrike" kern="0" cap="none" spc="0" normalizeH="0" baseline="0" noProof="0" dirty="0">
                <a:ln>
                  <a:noFill/>
                </a:ln>
                <a:solidFill>
                  <a:prstClr val="black"/>
                </a:solidFill>
                <a:effectLst/>
                <a:uLnTx/>
                <a:uFillTx/>
                <a:latin typeface="Calibri"/>
                <a:ea typeface="+mn-ea"/>
                <a:cs typeface="+mn-cs"/>
              </a:rPr>
              <a:t>Progress since SA#106</a:t>
            </a:r>
            <a:endParaRPr kumimoji="0" lang="de-DE" altLang="de-DE" sz="1600" b="1" i="0" u="none" strike="noStrike" kern="0" cap="none" spc="0" normalizeH="0" baseline="0" noProof="0" dirty="0">
              <a:ln>
                <a:noFill/>
              </a:ln>
              <a:solidFill>
                <a:srgbClr val="FF0000"/>
              </a:solidFill>
              <a:effectLst/>
              <a:uLnTx/>
              <a:uFillTx/>
              <a:latin typeface="Calibri"/>
              <a:ea typeface="+mn-ea"/>
              <a:cs typeface="+mn-cs"/>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4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TR is 100%</a:t>
            </a:r>
            <a:r>
              <a:rPr lang="en-US" altLang="de-DE" sz="1400" kern="0" dirty="0">
                <a:solidFill>
                  <a:prstClr val="black"/>
                </a:solidFill>
                <a:latin typeface="Calibri"/>
              </a:rPr>
              <a:t> complete, and will be sent to SA for approval.</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lang="en-US" altLang="de-DE" sz="1400" kern="0" dirty="0">
                <a:solidFill>
                  <a:prstClr val="black"/>
                </a:solidFill>
                <a:latin typeface="Calibri"/>
              </a:rPr>
              <a:t>Started normative work in the new TS 23.xyz. Several </a:t>
            </a:r>
            <a:r>
              <a:rPr lang="en-US" altLang="de-DE" sz="1400" kern="0" dirty="0" err="1">
                <a:solidFill>
                  <a:prstClr val="black"/>
                </a:solidFill>
                <a:latin typeface="Calibri"/>
              </a:rPr>
              <a:t>pCR</a:t>
            </a:r>
            <a:r>
              <a:rPr lang="en-US" altLang="de-DE" sz="1400" kern="0" dirty="0">
                <a:solidFill>
                  <a:prstClr val="black"/>
                </a:solidFill>
                <a:latin typeface="Calibri"/>
              </a:rPr>
              <a:t> are agreed and incorporated in the new TS.</a:t>
            </a:r>
          </a:p>
          <a:p>
            <a:pPr lvl="1">
              <a:spcBef>
                <a:spcPts val="0"/>
              </a:spcBef>
              <a:spcAft>
                <a:spcPts val="200"/>
              </a:spcAft>
              <a:defRPr/>
            </a:pPr>
            <a:r>
              <a:rPr kumimoji="0" lang="en-US" altLang="de-DE" sz="14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SA2 approved Rel-19 AmbientIoT WID.</a:t>
            </a:r>
            <a:endParaRPr kumimoji="0" lang="en-US" altLang="de-DE"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marL="457200" marR="0" lvl="1" indent="-45720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Blip>
                <a:blip r:embed="rId2"/>
              </a:buBlip>
              <a:tabLst/>
              <a:defRPr/>
            </a:pPr>
            <a:r>
              <a:rPr lang="en-US" sz="1600" b="1" dirty="0">
                <a:solidFill>
                  <a:prstClr val="black"/>
                </a:solidFill>
                <a:latin typeface="Calibri"/>
              </a:rPr>
              <a:t>Other WG</a:t>
            </a:r>
            <a:r>
              <a:rPr kumimoji="0" lang="en-US"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 impacts and dependencies</a:t>
            </a:r>
            <a:endParaRPr kumimoji="0" lang="de-DE"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600"/>
              </a:spcAft>
            </a:pPr>
            <a:r>
              <a:rPr lang="en-US" altLang="zh-CN" sz="1400" dirty="0">
                <a:solidFill>
                  <a:prstClr val="black"/>
                </a:solidFill>
                <a:sym typeface="+mn-ea"/>
              </a:rPr>
              <a:t>Several issues need coordination with RAN &amp; SA WG3 in the normative phase.</a:t>
            </a: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600" b="1" i="0" u="none" strike="noStrike" kern="0" cap="none" spc="0" normalizeH="0" baseline="0" noProof="0" dirty="0">
                <a:ln>
                  <a:noFill/>
                </a:ln>
                <a:solidFill>
                  <a:prstClr val="black"/>
                </a:solidFill>
                <a:effectLst/>
                <a:uLnTx/>
                <a:uFillTx/>
                <a:latin typeface="Calibri"/>
                <a:ea typeface="+mn-ea"/>
                <a:cs typeface="+mn-cs"/>
              </a:rPr>
              <a:t>Outstanding issues</a:t>
            </a:r>
          </a:p>
          <a:p>
            <a:pPr lvl="1">
              <a:spcBef>
                <a:spcPts val="0"/>
              </a:spcBef>
              <a:spcAft>
                <a:spcPts val="200"/>
              </a:spcAft>
            </a:pPr>
            <a:r>
              <a:rPr lang="en-US" altLang="ko-KR" sz="1400" kern="0" dirty="0">
                <a:solidFill>
                  <a:prstClr val="black"/>
                </a:solidFill>
              </a:rPr>
              <a:t>How the AIoT Device ID privacy protection and including ID authentication is done will be concluded by SA WG3. SA2 alignment with SA3 TR conclusions for AIoT Device security including AIoT Device ID privacy protection is FFS.</a:t>
            </a:r>
            <a:endParaRPr lang="de-DE" altLang="ko-KR" sz="1400" kern="0" dirty="0">
              <a:solidFill>
                <a:prstClr val="black"/>
              </a:solidFill>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600" b="1" i="0" u="none" strike="noStrike" kern="0" cap="none" spc="0" normalizeH="0" baseline="0" noProof="0" dirty="0">
                <a:ln>
                  <a:noFill/>
                </a:ln>
                <a:solidFill>
                  <a:prstClr val="black"/>
                </a:solidFill>
                <a:effectLst/>
                <a:uLnTx/>
                <a:uFillTx/>
                <a:latin typeface="Calibri"/>
                <a:ea typeface="+mn-ea"/>
                <a:cs typeface="+mn-cs"/>
              </a:rPr>
              <a:t>Next steps</a:t>
            </a:r>
          </a:p>
          <a:p>
            <a:pPr lvl="1">
              <a:spcBef>
                <a:spcPts val="0"/>
              </a:spcBef>
              <a:spcAft>
                <a:spcPts val="200"/>
              </a:spcAft>
              <a:defRPr/>
            </a:pPr>
            <a:r>
              <a:rPr lang="en-US" altLang="ko-KR" sz="1400" kern="100" dirty="0">
                <a:latin typeface="Calibri" panose="020F0502020204030204" pitchFamily="34" charset="0"/>
                <a:ea typeface="Calibri" panose="020F0502020204030204" pitchFamily="34" charset="0"/>
                <a:cs typeface="Calibri" panose="020F0502020204030204" pitchFamily="34" charset="0"/>
              </a:rPr>
              <a:t>Address the outstanding issue (as mentioned in the TR cover sheet)</a:t>
            </a:r>
          </a:p>
          <a:p>
            <a:pPr lvl="1">
              <a:spcBef>
                <a:spcPts val="0"/>
              </a:spcBef>
              <a:spcAft>
                <a:spcPts val="200"/>
              </a:spcAft>
              <a:defRPr/>
            </a:pPr>
            <a:r>
              <a:rPr lang="en-US" altLang="ko-KR" sz="1400" kern="100" dirty="0">
                <a:latin typeface="Calibri" panose="020F0502020204030204" pitchFamily="34" charset="0"/>
                <a:ea typeface="Calibri" panose="020F0502020204030204" pitchFamily="34" charset="0"/>
                <a:cs typeface="Calibri" panose="020F0502020204030204" pitchFamily="34" charset="0"/>
              </a:rPr>
              <a:t>Continue the normative work, and target for TS completion by SA#108 meeting</a:t>
            </a:r>
          </a:p>
        </p:txBody>
      </p:sp>
      <p:graphicFrame>
        <p:nvGraphicFramePr>
          <p:cNvPr id="7" name="Table 4">
            <a:extLst>
              <a:ext uri="{FF2B5EF4-FFF2-40B4-BE49-F238E27FC236}">
                <a16:creationId xmlns:a16="http://schemas.microsoft.com/office/drawing/2014/main" id="{164FE115-BEC5-4C5D-8993-FCE766AE922C}"/>
              </a:ext>
            </a:extLst>
          </p:cNvPr>
          <p:cNvGraphicFramePr>
            <a:graphicFrameLocks noGrp="1"/>
          </p:cNvGraphicFramePr>
          <p:nvPr/>
        </p:nvGraphicFramePr>
        <p:xfrm>
          <a:off x="157132" y="1163317"/>
          <a:ext cx="8829735" cy="1072368"/>
        </p:xfrm>
        <a:graphic>
          <a:graphicData uri="http://schemas.openxmlformats.org/drawingml/2006/table">
            <a:tbl>
              <a:tblPr firstRow="1" firstCol="1" bandRow="1">
                <a:tableStyleId>{F5AB1C69-6EDB-4FF4-983F-18BD219EF322}</a:tableStyleId>
              </a:tblPr>
              <a:tblGrid>
                <a:gridCol w="621537">
                  <a:extLst>
                    <a:ext uri="{9D8B030D-6E8A-4147-A177-3AD203B41FA5}">
                      <a16:colId xmlns:a16="http://schemas.microsoft.com/office/drawing/2014/main" val="20000"/>
                    </a:ext>
                  </a:extLst>
                </a:gridCol>
                <a:gridCol w="3008516">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ctr"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90%</a:t>
                      </a:r>
                    </a:p>
                  </a:txBody>
                  <a:tcPr marL="9525" marR="9525" marT="9515" marB="0" anchor="ctr"/>
                </a:tc>
                <a:tc>
                  <a:txBody>
                    <a:bodyPr/>
                    <a:lstStyle/>
                    <a:p>
                      <a:pPr algn="l"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225934">
                <a:tc>
                  <a:txBody>
                    <a:bodyPr/>
                    <a:lstStyle/>
                    <a:p>
                      <a:pPr marL="0" algn="ctr" defTabSz="914400" rtl="0" eaLnBrk="1" fontAlgn="t" latinLnBrk="0" hangingPunct="1"/>
                      <a:r>
                        <a:rPr lang="en-GB" sz="1100" b="0" i="0" u="none" strike="noStrike" kern="1200" dirty="0">
                          <a:solidFill>
                            <a:srgbClr val="000000"/>
                          </a:solidFill>
                          <a:effectLst/>
                          <a:latin typeface="+mn-lt"/>
                          <a:ea typeface="+mn-ea"/>
                          <a:cs typeface="+mn-cs"/>
                        </a:rPr>
                        <a:t>N/A</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N/A</a:t>
                      </a:r>
                    </a:p>
                  </a:txBody>
                  <a:tcPr marL="9525" marR="9525" marT="9515" marB="0" anchor="ctr"/>
                </a:tc>
                <a:tc>
                  <a:txBody>
                    <a:bodyPr/>
                    <a:lstStyle/>
                    <a:p>
                      <a:pPr algn="ctr" fontAlgn="t"/>
                      <a:r>
                        <a:rPr lang="en-GB" sz="1100" b="0" i="0" u="none" strike="noStrike" dirty="0">
                          <a:solidFill>
                            <a:srgbClr val="000000"/>
                          </a:solidFill>
                          <a:effectLst/>
                          <a:latin typeface="+mn-lt"/>
                        </a:rPr>
                        <a:t>June, 2025</a:t>
                      </a:r>
                    </a:p>
                  </a:txBody>
                  <a:tcPr marL="9525" marR="9525" marT="9515" marB="0" anchor="ctr"/>
                </a:tc>
                <a:tc>
                  <a:txBody>
                    <a:bodyPr/>
                    <a:lstStyle/>
                    <a:p>
                      <a:pPr algn="ctr" fontAlgn="t"/>
                      <a:r>
                        <a:rPr lang="en-GB" sz="1100" b="0" i="0" u="none" strike="noStrike" dirty="0">
                          <a:solidFill>
                            <a:srgbClr val="000000"/>
                          </a:solidFill>
                          <a:effectLst/>
                          <a:latin typeface="+mn-lt"/>
                        </a:rPr>
                        <a:t>/</a:t>
                      </a:r>
                    </a:p>
                  </a:txBody>
                  <a:tcPr marL="9525" marR="9525" marT="9515" marB="0" anchor="ctr"/>
                </a:tc>
                <a:tc>
                  <a:txBody>
                    <a:bodyPr/>
                    <a:lstStyle/>
                    <a:p>
                      <a:pPr algn="l" fontAlgn="t"/>
                      <a:r>
                        <a:rPr lang="en-GB" sz="1100" b="0" i="0" u="sng" strike="noStrike" dirty="0">
                          <a:solidFill>
                            <a:srgbClr val="0563C1"/>
                          </a:solidFill>
                          <a:effectLst/>
                          <a:latin typeface="+mn-lt"/>
                        </a:rPr>
                        <a:t>SP-241979</a:t>
                      </a:r>
                    </a:p>
                  </a:txBody>
                  <a:tcPr marL="9525" marR="9525" marT="9515" marB="0" anchor="ctr"/>
                </a:tc>
                <a:tc>
                  <a:txBody>
                    <a:bodyPr/>
                    <a:lstStyle/>
                    <a:p>
                      <a:pPr algn="ctr"/>
                      <a:r>
                        <a:rPr lang="en-GB" sz="1100" kern="1200" dirty="0">
                          <a:solidFill>
                            <a:srgbClr val="FF0000"/>
                          </a:solidFill>
                          <a:latin typeface="+mn-lt"/>
                          <a:ea typeface="+mn-ea"/>
                          <a:cs typeface="+mn-cs"/>
                        </a:rPr>
                        <a:t>30%</a:t>
                      </a:r>
                    </a:p>
                  </a:txBody>
                  <a:tcPr marL="36003" marR="36003" marT="0" marB="0" anchor="ctr"/>
                </a:tc>
                <a:tc>
                  <a:txBody>
                    <a:bodyPr/>
                    <a:lstStyle/>
                    <a:p>
                      <a:pPr algn="ctr">
                        <a:lnSpc>
                          <a:spcPct val="107000"/>
                        </a:lnSpc>
                        <a:spcAft>
                          <a:spcPts val="800"/>
                        </a:spcAft>
                      </a:pPr>
                      <a:endParaRPr lang="en-GB" sz="1100" kern="1200" dirty="0">
                        <a:solidFill>
                          <a:srgbClr val="FF0000"/>
                        </a:solidFill>
                        <a:highlight>
                          <a:srgbClr val="FFFF00"/>
                        </a:highlight>
                        <a:latin typeface="+mn-lt"/>
                        <a:ea typeface="+mn-ea"/>
                        <a:cs typeface="+mn-cs"/>
                      </a:endParaRPr>
                    </a:p>
                  </a:txBody>
                  <a:tcPr marL="36003" marR="36003" marT="0" marB="0" anchor="ctr"/>
                </a:tc>
                <a:extLst>
                  <a:ext uri="{0D108BD9-81ED-4DB2-BD59-A6C34878D82A}">
                    <a16:rowId xmlns:a16="http://schemas.microsoft.com/office/drawing/2014/main" val="3314048163"/>
                  </a:ext>
                </a:extLst>
              </a:tr>
            </a:tbl>
          </a:graphicData>
        </a:graphic>
      </p:graphicFrame>
      <p:sp>
        <p:nvSpPr>
          <p:cNvPr id="6" name="文本框 5">
            <a:extLst>
              <a:ext uri="{FF2B5EF4-FFF2-40B4-BE49-F238E27FC236}">
                <a16:creationId xmlns:a16="http://schemas.microsoft.com/office/drawing/2014/main" id="{B8D0AEBC-26A5-4EBF-A40D-FF2C82C47104}"/>
              </a:ext>
            </a:extLst>
          </p:cNvPr>
          <p:cNvSpPr txBox="1"/>
          <p:nvPr/>
        </p:nvSpPr>
        <p:spPr>
          <a:xfrm>
            <a:off x="238980" y="851447"/>
            <a:ext cx="4572000" cy="276999"/>
          </a:xfrm>
          <a:prstGeom prst="rect">
            <a:avLst/>
          </a:prstGeom>
          <a:noFill/>
        </p:spPr>
        <p:txBody>
          <a:bodyPr wrap="square">
            <a:spAutoFit/>
          </a:bodyPr>
          <a:lstStyle/>
          <a:p>
            <a:r>
              <a:rPr lang="en-US" altLang="zh-CN" sz="1200" dirty="0"/>
              <a:t>Rel-19 </a:t>
            </a:r>
            <a:r>
              <a:rPr lang="en-US" altLang="zh-CN" sz="1200" dirty="0" err="1"/>
              <a:t>AmbientIoT</a:t>
            </a:r>
            <a:r>
              <a:rPr lang="en-US" altLang="zh-CN" sz="1200" dirty="0"/>
              <a:t> WID was endorsed in SA#106</a:t>
            </a:r>
            <a:endParaRPr lang="zh-CN" altLang="en-US" sz="1200" dirty="0"/>
          </a:p>
        </p:txBody>
      </p:sp>
    </p:spTree>
    <p:extLst>
      <p:ext uri="{BB962C8B-B14F-4D97-AF65-F5344CB8AC3E}">
        <p14:creationId xmlns:p14="http://schemas.microsoft.com/office/powerpoint/2010/main" val="4258010564"/>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54037"/>
            <a:ext cx="7291602" cy="453170"/>
          </a:xfrm>
        </p:spPr>
        <p:txBody>
          <a:bodyPr/>
          <a:lstStyle/>
          <a:p>
            <a:pPr algn="l"/>
            <a:r>
              <a:rPr lang="en-US" altLang="de-DE" b="1" dirty="0" err="1"/>
              <a:t>AmbientIoT</a:t>
            </a:r>
            <a:r>
              <a:rPr lang="en-US" altLang="de-DE" b="1" dirty="0"/>
              <a:t>-ARC Status at SA#108</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157128" y="1672443"/>
            <a:ext cx="8829735" cy="46783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SA#107</a:t>
            </a:r>
            <a:endParaRPr lang="de-DE" altLang="ko-KR" sz="1600" kern="0" dirty="0">
              <a:solidFill>
                <a:prstClr val="black"/>
              </a:solidFill>
            </a:endParaRPr>
          </a:p>
          <a:p>
            <a:pPr lvl="1">
              <a:spcBef>
                <a:spcPts val="0"/>
              </a:spcBef>
              <a:spcAft>
                <a:spcPts val="200"/>
              </a:spcAft>
            </a:pPr>
            <a:r>
              <a:rPr lang="en-US" altLang="de-DE" sz="1400" kern="0" dirty="0"/>
              <a:t>36 p-CR were approved, including:</a:t>
            </a:r>
          </a:p>
          <a:p>
            <a:pPr lvl="2">
              <a:spcBef>
                <a:spcPts val="0"/>
              </a:spcBef>
              <a:spcAft>
                <a:spcPts val="200"/>
              </a:spcAft>
            </a:pPr>
            <a:r>
              <a:rPr lang="en-US" altLang="de-DE" sz="1200" kern="0" dirty="0"/>
              <a:t>Feature update for “NF and reader discover and selection”, “assistance information”,  “</a:t>
            </a:r>
            <a:r>
              <a:rPr lang="en-US" altLang="de-DE" sz="1200" kern="0" dirty="0" err="1"/>
              <a:t>AIoT</a:t>
            </a:r>
            <a:r>
              <a:rPr lang="en-US" altLang="de-DE" sz="1200" kern="0" dirty="0"/>
              <a:t> data structure for command service”, “</a:t>
            </a:r>
            <a:r>
              <a:rPr lang="en-US" altLang="de-DE" sz="1200" kern="0" dirty="0" err="1"/>
              <a:t>AIoT</a:t>
            </a:r>
            <a:r>
              <a:rPr lang="en-US" altLang="de-DE" sz="1200" kern="0" dirty="0"/>
              <a:t> permanent identifier”, “</a:t>
            </a:r>
            <a:r>
              <a:rPr lang="en-US" altLang="de-DE" sz="1200" kern="0" dirty="0" err="1"/>
              <a:t>AIoT</a:t>
            </a:r>
            <a:r>
              <a:rPr lang="en-US" altLang="de-DE" sz="1200" kern="0" dirty="0"/>
              <a:t> Device Profile Management” and “AF authorization”</a:t>
            </a:r>
          </a:p>
          <a:p>
            <a:pPr lvl="2">
              <a:spcBef>
                <a:spcPts val="0"/>
              </a:spcBef>
              <a:spcAft>
                <a:spcPts val="200"/>
              </a:spcAft>
            </a:pPr>
            <a:r>
              <a:rPr lang="en-US" altLang="de-DE" sz="1200" kern="0" dirty="0"/>
              <a:t>Procedure update for inventory and command</a:t>
            </a:r>
          </a:p>
          <a:p>
            <a:pPr lvl="2">
              <a:spcBef>
                <a:spcPts val="0"/>
              </a:spcBef>
              <a:spcAft>
                <a:spcPts val="200"/>
              </a:spcAft>
            </a:pPr>
            <a:r>
              <a:rPr lang="en-US" altLang="de-DE" sz="1200" kern="0" dirty="0"/>
              <a:t>NF functionality update for NG-RAN, AIOTF, AMF, ADM, NEF and NRF</a:t>
            </a:r>
          </a:p>
          <a:p>
            <a:pPr lvl="2">
              <a:spcBef>
                <a:spcPts val="0"/>
              </a:spcBef>
              <a:spcAft>
                <a:spcPts val="200"/>
              </a:spcAft>
            </a:pPr>
            <a:r>
              <a:rPr lang="en-US" altLang="de-DE" sz="1200" kern="0" dirty="0"/>
              <a:t>NF service update for AIOTF services, AIOTF services, NEF services and ADM services</a:t>
            </a:r>
          </a:p>
          <a:p>
            <a:pPr lvl="2">
              <a:spcBef>
                <a:spcPts val="0"/>
              </a:spcBef>
              <a:spcAft>
                <a:spcPts val="200"/>
              </a:spcAft>
            </a:pPr>
            <a:r>
              <a:rPr lang="en-US" altLang="de-DE" sz="1200" kern="0" dirty="0"/>
              <a:t>Architecture figure and Protocol update</a:t>
            </a:r>
          </a:p>
          <a:p>
            <a:pPr lvl="1">
              <a:spcBef>
                <a:spcPts val="0"/>
              </a:spcBef>
              <a:spcAft>
                <a:spcPts val="200"/>
              </a:spcAft>
            </a:pPr>
            <a:r>
              <a:rPr lang="en-US" altLang="de-DE" sz="1400" kern="0" dirty="0"/>
              <a:t>5 LS out were approved, including: </a:t>
            </a:r>
          </a:p>
          <a:p>
            <a:pPr lvl="2">
              <a:spcBef>
                <a:spcPts val="0"/>
              </a:spcBef>
              <a:spcAft>
                <a:spcPts val="200"/>
              </a:spcAft>
            </a:pPr>
            <a:r>
              <a:rPr lang="en-US" altLang="de-DE" sz="1200" kern="0" dirty="0"/>
              <a:t>D2R message size(RAN2 and RAN3), paging ID length(RAN2, CT4 and SA3), Follow- up questions on Reader selection (RAN3), </a:t>
            </a:r>
            <a:r>
              <a:rPr lang="en-US" altLang="zh-CN" sz="1200" kern="0" dirty="0"/>
              <a:t>Check RAN view on r</a:t>
            </a:r>
            <a:r>
              <a:rPr lang="en-US" altLang="de-DE" sz="1200" kern="0" dirty="0"/>
              <a:t>emoval of service type information (RAN2 and RAN3), </a:t>
            </a:r>
            <a:r>
              <a:rPr lang="en-US" altLang="de-DE" sz="1200" kern="0" dirty="0" err="1"/>
              <a:t>AIoT</a:t>
            </a:r>
            <a:r>
              <a:rPr lang="en-US" altLang="de-DE" sz="1200" kern="0" dirty="0"/>
              <a:t> Device ID length (CT4)</a:t>
            </a:r>
          </a:p>
          <a:p>
            <a:pPr lvl="1">
              <a:spcBef>
                <a:spcPts val="0"/>
              </a:spcBef>
              <a:spcAft>
                <a:spcPts val="200"/>
              </a:spcAft>
            </a:pPr>
            <a:r>
              <a:rPr lang="en-US" altLang="de-DE" sz="1400" kern="0" dirty="0"/>
              <a:t>TS 23.369 is 90% complete, and will be sent to SA plenary for approval </a:t>
            </a:r>
          </a:p>
          <a:p>
            <a:pPr marL="457200" marR="0" lvl="1" indent="-457200" algn="l" defTabSz="914400" rtl="0" eaLnBrk="0" fontAlgn="base" latinLnBrk="0" hangingPunct="0">
              <a:lnSpc>
                <a:spcPct val="100000"/>
              </a:lnSpc>
              <a:spcBef>
                <a:spcPts val="0"/>
              </a:spcBef>
              <a:spcAft>
                <a:spcPts val="400"/>
              </a:spcAft>
              <a:buClr>
                <a:srgbClr val="C00000"/>
              </a:buClr>
              <a:buSzTx/>
              <a:buFont typeface="Arial" panose="020B0604020202020204" pitchFamily="34" charset="0"/>
              <a:buBlip>
                <a:blip r:embed="rId2"/>
              </a:buBlip>
              <a:tabLst/>
              <a:defRPr/>
            </a:pPr>
            <a:r>
              <a:rPr kumimoji="0" lang="en-US"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Impacts and dependencies on other WGs</a:t>
            </a:r>
            <a:endParaRPr kumimoji="0" lang="de-DE"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400"/>
              </a:spcAft>
              <a:defRPr/>
            </a:pPr>
            <a:r>
              <a:rPr lang="en-US" altLang="zh-CN" sz="1200" kern="0" dirty="0"/>
              <a:t>SA3: </a:t>
            </a:r>
            <a:r>
              <a:rPr lang="en-US" altLang="zh-CN" sz="1200" kern="0" dirty="0" err="1"/>
              <a:t>AIoT</a:t>
            </a:r>
            <a:r>
              <a:rPr lang="en-US" altLang="zh-CN" sz="1200" kern="0" dirty="0"/>
              <a:t> Device security, including </a:t>
            </a:r>
            <a:r>
              <a:rPr lang="en-US" altLang="zh-CN" sz="1200" kern="0" dirty="0" err="1"/>
              <a:t>AIoT</a:t>
            </a:r>
            <a:r>
              <a:rPr lang="en-US" altLang="zh-CN" sz="1200" kern="0" dirty="0"/>
              <a:t> Device ID privacy protection</a:t>
            </a:r>
            <a:endParaRPr kumimoji="0" lang="en-US" altLang="de-DE" sz="12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a:spcBef>
                <a:spcPts val="0"/>
              </a:spcBef>
              <a:spcAft>
                <a:spcPts val="400"/>
              </a:spcAft>
            </a:pPr>
            <a:r>
              <a:rPr lang="de-DE" altLang="ko-KR" sz="1600" b="1" kern="0" dirty="0"/>
              <a:t>Outstanding issues</a:t>
            </a:r>
          </a:p>
          <a:p>
            <a:pPr lvl="1">
              <a:spcBef>
                <a:spcPts val="0"/>
              </a:spcBef>
              <a:spcAft>
                <a:spcPts val="400"/>
              </a:spcAft>
            </a:pPr>
            <a:r>
              <a:rPr lang="en-US" altLang="ko-KR" sz="1200" kern="0" dirty="0"/>
              <a:t>Alignment and dependency to SA3 on security aspects and RAN2/RAN3 on RAN aspects are required to be addressed.</a:t>
            </a:r>
          </a:p>
          <a:p>
            <a:pPr lvl="1">
              <a:spcBef>
                <a:spcPts val="0"/>
              </a:spcBef>
              <a:spcAft>
                <a:spcPts val="400"/>
              </a:spcAft>
            </a:pPr>
            <a:r>
              <a:rPr lang="en-US" altLang="ko-KR" sz="1200" kern="0" dirty="0"/>
              <a:t>Once SA3 has concluded on security aspects, SA2 needs to determine which procedures are mandatory or optional for the Ambient IoT device</a:t>
            </a:r>
            <a:endParaRPr lang="de-DE" altLang="ko-KR" sz="12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200" kern="100" dirty="0">
                <a:latin typeface="Calibri" panose="020F0502020204030204" pitchFamily="34" charset="0"/>
                <a:ea typeface="Calibri" panose="020F0502020204030204" pitchFamily="34" charset="0"/>
                <a:cs typeface="Calibri" panose="020F0502020204030204" pitchFamily="34" charset="0"/>
              </a:rPr>
              <a:t>Resolve outstanding issues based on SA3 and RAN WGs progress</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extLst>
              <p:ext uri="{D42A27DB-BD31-4B8C-83A1-F6EECF244321}">
                <p14:modId xmlns:p14="http://schemas.microsoft.com/office/powerpoint/2010/main" val="428230492"/>
              </p:ext>
            </p:extLst>
          </p:nvPr>
        </p:nvGraphicFramePr>
        <p:xfrm>
          <a:off x="157129" y="507206"/>
          <a:ext cx="8829735" cy="10723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dirty="0">
                          <a:solidFill>
                            <a:srgbClr val="000000"/>
                          </a:solidFill>
                          <a:effectLst/>
                          <a:latin typeface="+mn-lt"/>
                        </a:rPr>
                        <a:t>30%</a:t>
                      </a: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90%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1077143414"/>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289786"/>
            <a:ext cx="7291602" cy="632637"/>
          </a:xfrm>
        </p:spPr>
        <p:txBody>
          <a:bodyPr/>
          <a:lstStyle/>
          <a:p>
            <a:pPr algn="l"/>
            <a:r>
              <a:rPr lang="en-US" altLang="de-DE" b="1" dirty="0" err="1"/>
              <a:t>FS_AmbientIoT</a:t>
            </a:r>
            <a:r>
              <a:rPr lang="en-US" altLang="de-DE" b="1" dirty="0"/>
              <a:t> Status after SA2#167</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292200" y="2072985"/>
            <a:ext cx="8584211" cy="3156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SA2#166</a:t>
            </a:r>
            <a:endParaRPr lang="de-DE" altLang="ko-KR" sz="1600" kern="0" dirty="0">
              <a:solidFill>
                <a:prstClr val="black"/>
              </a:solidFill>
            </a:endParaRPr>
          </a:p>
          <a:p>
            <a:pPr lvl="1">
              <a:spcBef>
                <a:spcPts val="0"/>
              </a:spcBef>
              <a:spcAft>
                <a:spcPts val="200"/>
              </a:spcAft>
            </a:pPr>
            <a:r>
              <a:rPr lang="en-US" altLang="de-DE" sz="1400" kern="0" dirty="0"/>
              <a:t>SA#106 endorsed “Way forward proposal on Architecture support of Ambient IoT” (SP-241980), in which asked SA2 to finalize in Q1 2025, the conclusions for the Ambient IoT work with the focus on device 1 and D1T1.</a:t>
            </a:r>
          </a:p>
          <a:p>
            <a:pPr lvl="1">
              <a:spcBef>
                <a:spcPts val="0"/>
              </a:spcBef>
              <a:spcAft>
                <a:spcPts val="200"/>
              </a:spcAft>
            </a:pPr>
            <a:r>
              <a:rPr lang="en-US" altLang="de-DE" sz="1400" kern="0" dirty="0"/>
              <a:t>Based on the above guidance from SA, SA2 discussed all the editor’s notes in TR 23.700-13, and reached consensus as follows:</a:t>
            </a:r>
          </a:p>
          <a:p>
            <a:pPr lvl="2">
              <a:spcBef>
                <a:spcPts val="0"/>
              </a:spcBef>
              <a:spcAft>
                <a:spcPts val="200"/>
              </a:spcAft>
            </a:pPr>
            <a:r>
              <a:rPr lang="en-US" altLang="de-DE" sz="1400" kern="0" dirty="0"/>
              <a:t>Several editor’s notes are addressed by documenting new conclusion agreements, converting to NOTE or simply removing (as it was determined no work was needed);</a:t>
            </a:r>
          </a:p>
          <a:p>
            <a:pPr lvl="2">
              <a:spcBef>
                <a:spcPts val="0"/>
              </a:spcBef>
              <a:spcAft>
                <a:spcPts val="200"/>
              </a:spcAft>
            </a:pPr>
            <a:r>
              <a:rPr lang="en-US" altLang="de-DE" sz="1400" kern="0" dirty="0"/>
              <a:t>Topology 2 related editor’s notes are left in the TR unhandled due to the scope of Rel-19 update;</a:t>
            </a:r>
          </a:p>
          <a:p>
            <a:pPr lvl="2">
              <a:spcBef>
                <a:spcPts val="0"/>
              </a:spcBef>
              <a:spcAft>
                <a:spcPts val="200"/>
              </a:spcAft>
            </a:pPr>
            <a:r>
              <a:rPr lang="en-US" altLang="de-DE" sz="1400" kern="0" dirty="0"/>
              <a:t>One editor’s note is left in the TR related to AIoT Device security. SA2 will align with SA3 conclusions.</a:t>
            </a:r>
          </a:p>
          <a:p>
            <a:pPr lvl="1">
              <a:spcBef>
                <a:spcPts val="0"/>
              </a:spcBef>
              <a:spcAft>
                <a:spcPts val="200"/>
              </a:spcAft>
            </a:pPr>
            <a:r>
              <a:rPr lang="en-US" altLang="de-DE" sz="1400" kern="0" dirty="0"/>
              <a:t>TR is 100% complete (according to TR cover sheet approved by SA2)</a:t>
            </a:r>
          </a:p>
          <a:p>
            <a:pPr lvl="1">
              <a:spcBef>
                <a:spcPts val="0"/>
              </a:spcBef>
              <a:spcAft>
                <a:spcPts val="200"/>
              </a:spcAft>
            </a:pPr>
            <a:r>
              <a:rPr lang="en-US" altLang="de-DE" sz="1400" kern="0" dirty="0"/>
              <a:t>TR 23.700-13 v1.4.0, </a:t>
            </a:r>
            <a:r>
              <a:rPr lang="en-US" altLang="zh-CN" sz="1400" kern="0" dirty="0"/>
              <a:t>is available</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9283" y="1070918"/>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90%</a:t>
                      </a:r>
                    </a:p>
                  </a:txBody>
                  <a:tcPr marL="9525" marR="9525" marT="9515" marB="0" anchor="ctr"/>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749275950"/>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996FD2E-BF4E-440E-88EB-0654F9F6D289}"/>
              </a:ext>
            </a:extLst>
          </p:cNvPr>
          <p:cNvSpPr>
            <a:spLocks noGrp="1"/>
          </p:cNvSpPr>
          <p:nvPr>
            <p:ph type="title"/>
          </p:nvPr>
        </p:nvSpPr>
        <p:spPr>
          <a:xfrm>
            <a:off x="159283" y="289786"/>
            <a:ext cx="7291602" cy="632637"/>
          </a:xfrm>
        </p:spPr>
        <p:txBody>
          <a:bodyPr/>
          <a:lstStyle/>
          <a:p>
            <a:pPr algn="l"/>
            <a:r>
              <a:rPr lang="en-US" altLang="de-DE" b="1" dirty="0" err="1"/>
              <a:t>FS_AmbientIoT</a:t>
            </a:r>
            <a:r>
              <a:rPr lang="en-US" altLang="de-DE" b="1" dirty="0"/>
              <a:t> Status after SA2#167</a:t>
            </a:r>
            <a:endParaRPr lang="en-US" dirty="0"/>
          </a:p>
        </p:txBody>
      </p:sp>
      <p:sp>
        <p:nvSpPr>
          <p:cNvPr id="5" name="Content Placeholder 7">
            <a:extLst>
              <a:ext uri="{FF2B5EF4-FFF2-40B4-BE49-F238E27FC236}">
                <a16:creationId xmlns:a16="http://schemas.microsoft.com/office/drawing/2014/main" id="{03112FA3-6377-4651-BC9C-6764D070BF0F}"/>
              </a:ext>
            </a:extLst>
          </p:cNvPr>
          <p:cNvSpPr txBox="1">
            <a:spLocks/>
          </p:cNvSpPr>
          <p:nvPr/>
        </p:nvSpPr>
        <p:spPr bwMode="auto">
          <a:xfrm>
            <a:off x="306488" y="2108704"/>
            <a:ext cx="8584211" cy="30919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RAN impacts and dependencies</a:t>
            </a:r>
            <a:endParaRPr lang="de-DE" altLang="ko-KR" sz="1600" kern="0" dirty="0">
              <a:solidFill>
                <a:prstClr val="black"/>
              </a:solidFill>
            </a:endParaRPr>
          </a:p>
          <a:p>
            <a:pPr lvl="1">
              <a:spcBef>
                <a:spcPts val="0"/>
              </a:spcBef>
              <a:spcAft>
                <a:spcPts val="200"/>
              </a:spcAft>
            </a:pPr>
            <a:r>
              <a:rPr lang="en-US" altLang="de-DE" sz="1400" kern="0" dirty="0">
                <a:solidFill>
                  <a:prstClr val="black"/>
                </a:solidFill>
                <a:sym typeface="+mn-ea"/>
              </a:rPr>
              <a:t>Several issues need coordination with RAN, in the normative phase.</a:t>
            </a:r>
          </a:p>
          <a:p>
            <a:pPr>
              <a:spcBef>
                <a:spcPts val="0"/>
              </a:spcBef>
              <a:spcAft>
                <a:spcPts val="200"/>
              </a:spcAft>
            </a:pPr>
            <a:r>
              <a:rPr lang="de-DE" altLang="ko-KR" sz="1600" b="1" kern="0" dirty="0"/>
              <a:t>SA3 </a:t>
            </a:r>
            <a:r>
              <a:rPr lang="en-US" altLang="ko-KR" sz="1600" b="1" kern="0" dirty="0">
                <a:solidFill>
                  <a:prstClr val="black"/>
                </a:solidFill>
              </a:rPr>
              <a:t>impacts and dependencies</a:t>
            </a:r>
            <a:endParaRPr lang="de-DE" altLang="ko-KR" sz="1600" b="1" kern="0" dirty="0"/>
          </a:p>
          <a:p>
            <a:pPr lvl="1">
              <a:spcBef>
                <a:spcPts val="0"/>
              </a:spcBef>
              <a:spcAft>
                <a:spcPts val="200"/>
              </a:spcAft>
            </a:pPr>
            <a:r>
              <a:rPr lang="de-DE" altLang="ko-KR" sz="1400" kern="0" dirty="0">
                <a:solidFill>
                  <a:prstClr val="black"/>
                </a:solidFill>
              </a:rPr>
              <a:t>SA3 concludes to </a:t>
            </a:r>
            <a:r>
              <a:rPr lang="en-US" altLang="ko-KR" sz="1400" kern="0" dirty="0">
                <a:solidFill>
                  <a:prstClr val="black"/>
                </a:solidFill>
              </a:rPr>
              <a:t>protect AIoT device ID based on the use of temporary ID. </a:t>
            </a:r>
          </a:p>
          <a:p>
            <a:pPr>
              <a:spcBef>
                <a:spcPts val="0"/>
              </a:spcBef>
              <a:spcAft>
                <a:spcPts val="200"/>
              </a:spcAft>
            </a:pPr>
            <a:r>
              <a:rPr lang="de-DE" altLang="ko-KR" sz="1600" b="1" kern="0" dirty="0"/>
              <a:t>Outstanding issues</a:t>
            </a:r>
          </a:p>
          <a:p>
            <a:pPr lvl="1">
              <a:spcBef>
                <a:spcPts val="0"/>
              </a:spcBef>
              <a:spcAft>
                <a:spcPts val="200"/>
              </a:spcAft>
            </a:pPr>
            <a:r>
              <a:rPr lang="en-US" altLang="ko-KR" sz="1400" kern="0" dirty="0">
                <a:solidFill>
                  <a:prstClr val="black"/>
                </a:solidFill>
              </a:rPr>
              <a:t>How the AIoT Device ID privacy protection and including ID authentication is done will be concluded by SA WG3. SA2 alignment with SA3 TR conclusions for AIoT Device security including AIoT Device ID privacy protection is FFS</a:t>
            </a:r>
            <a:endParaRPr lang="de-DE" altLang="ko-KR" sz="1400" kern="0" dirty="0">
              <a:solidFill>
                <a:prstClr val="black"/>
              </a:solidFill>
            </a:endParaRPr>
          </a:p>
          <a:p>
            <a:pPr>
              <a:spcBef>
                <a:spcPts val="0"/>
              </a:spcBef>
              <a:spcAft>
                <a:spcPts val="200"/>
              </a:spcAft>
            </a:pPr>
            <a:r>
              <a:rPr lang="de-DE" altLang="ko-KR" sz="1600" b="1" kern="0" dirty="0"/>
              <a:t>Next steps</a:t>
            </a:r>
          </a:p>
          <a:p>
            <a:pPr lvl="1">
              <a:spcBef>
                <a:spcPts val="0"/>
              </a:spcBef>
              <a:spcAft>
                <a:spcPts val="200"/>
              </a:spcAft>
              <a:defRPr/>
            </a:pPr>
            <a:r>
              <a:rPr lang="en-US" altLang="ko-KR" sz="1400" kern="100" dirty="0">
                <a:latin typeface="Calibri" panose="020F0502020204030204" pitchFamily="34" charset="0"/>
                <a:ea typeface="Calibri" panose="020F0502020204030204" pitchFamily="34" charset="0"/>
                <a:cs typeface="Calibri" panose="020F0502020204030204" pitchFamily="34" charset="0"/>
              </a:rPr>
              <a:t>None. (SA2 to address the outstanding issue, in the normative phase)</a:t>
            </a:r>
          </a:p>
        </p:txBody>
      </p:sp>
      <p:graphicFrame>
        <p:nvGraphicFramePr>
          <p:cNvPr id="6" name="Table 4">
            <a:extLst>
              <a:ext uri="{FF2B5EF4-FFF2-40B4-BE49-F238E27FC236}">
                <a16:creationId xmlns:a16="http://schemas.microsoft.com/office/drawing/2014/main" id="{FD585588-7E5B-4BE8-99E4-656F8F204096}"/>
              </a:ext>
            </a:extLst>
          </p:cNvPr>
          <p:cNvGraphicFramePr>
            <a:graphicFrameLocks noGrp="1"/>
          </p:cNvGraphicFramePr>
          <p:nvPr/>
        </p:nvGraphicFramePr>
        <p:xfrm>
          <a:off x="159283" y="1070918"/>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90%</a:t>
                      </a:r>
                    </a:p>
                  </a:txBody>
                  <a:tcPr marL="9525" marR="9525" marT="9515" marB="0" anchor="ctr"/>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highlight>
                          <a:srgbClr val="FFFF00"/>
                        </a:highlight>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3157881278"/>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30706" y="289786"/>
            <a:ext cx="7670267" cy="632637"/>
          </a:xfrm>
        </p:spPr>
        <p:txBody>
          <a:bodyPr/>
          <a:lstStyle/>
          <a:p>
            <a:pPr algn="l"/>
            <a:r>
              <a:rPr lang="en-US" altLang="de-DE" sz="2800" b="1" dirty="0" err="1"/>
              <a:t>AmbientIoT</a:t>
            </a:r>
            <a:r>
              <a:rPr lang="en-US" altLang="de-DE" sz="2800" b="1" dirty="0"/>
              <a:t> normative work Status after SA2#167</a:t>
            </a:r>
            <a:endParaRPr lang="en-US" sz="2800"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360625" y="2331334"/>
            <a:ext cx="8584211" cy="3056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800" b="1" kern="0" dirty="0">
                <a:solidFill>
                  <a:prstClr val="black"/>
                </a:solidFill>
              </a:rPr>
              <a:t>Progress since SA2#166</a:t>
            </a:r>
            <a:endParaRPr lang="de-DE" altLang="ko-KR" sz="1800" kern="0" dirty="0">
              <a:solidFill>
                <a:prstClr val="black"/>
              </a:solidFill>
            </a:endParaRPr>
          </a:p>
          <a:p>
            <a:pPr lvl="1">
              <a:spcBef>
                <a:spcPts val="0"/>
              </a:spcBef>
              <a:spcAft>
                <a:spcPts val="200"/>
              </a:spcAft>
            </a:pPr>
            <a:r>
              <a:rPr lang="en-US" altLang="de-DE" sz="1600" kern="0" dirty="0"/>
              <a:t>SA#106 endorsed WID “</a:t>
            </a:r>
            <a:r>
              <a:rPr lang="en-US" altLang="zh-CN" sz="1600" kern="0" dirty="0"/>
              <a:t>Architecture support of Ambient power-enabled Internet of Things</a:t>
            </a:r>
            <a:r>
              <a:rPr lang="en-US" altLang="de-DE" sz="1600" kern="0" dirty="0"/>
              <a:t>” (SP-241979), which asked SA2, if TUs allow, to proceed in 2025 Q1 with </a:t>
            </a:r>
            <a:r>
              <a:rPr lang="en-US" altLang="de-DE" sz="1600" kern="0" dirty="0" err="1"/>
              <a:t>pCRs</a:t>
            </a:r>
            <a:r>
              <a:rPr lang="en-US" altLang="de-DE" sz="1600" kern="0" dirty="0"/>
              <a:t> for a new TS and draft CRs on the already concluded aspects.</a:t>
            </a:r>
          </a:p>
          <a:p>
            <a:pPr lvl="1">
              <a:spcBef>
                <a:spcPts val="0"/>
              </a:spcBef>
              <a:spcAft>
                <a:spcPts val="200"/>
              </a:spcAft>
            </a:pPr>
            <a:r>
              <a:rPr lang="en-US" altLang="de-DE" sz="1600" kern="0" dirty="0"/>
              <a:t>SA2 started the normative work in the new TS 23.xyz, and the progress includes:</a:t>
            </a:r>
          </a:p>
          <a:p>
            <a:pPr lvl="2">
              <a:spcBef>
                <a:spcPts val="0"/>
              </a:spcBef>
              <a:spcAft>
                <a:spcPts val="200"/>
              </a:spcAft>
            </a:pPr>
            <a:r>
              <a:rPr lang="en-US" altLang="de-DE" sz="1400" kern="0" dirty="0"/>
              <a:t>Skeleton of the new TS agreed</a:t>
            </a:r>
          </a:p>
          <a:p>
            <a:pPr lvl="2">
              <a:spcBef>
                <a:spcPts val="0"/>
              </a:spcBef>
              <a:spcAft>
                <a:spcPts val="200"/>
              </a:spcAft>
            </a:pPr>
            <a:r>
              <a:rPr lang="en-US" altLang="de-DE" sz="1400" kern="0" dirty="0" err="1"/>
              <a:t>pCRs</a:t>
            </a:r>
            <a:r>
              <a:rPr lang="en-US" altLang="de-DE" sz="1400" kern="0" dirty="0"/>
              <a:t> agreed for TS Scope, references, definitions, Architecture model and concepts, High level functionality and features, AIoT Procedures, Network Functions Services.</a:t>
            </a:r>
          </a:p>
          <a:p>
            <a:pPr lvl="1">
              <a:spcBef>
                <a:spcPts val="0"/>
              </a:spcBef>
              <a:spcAft>
                <a:spcPts val="200"/>
              </a:spcAft>
            </a:pPr>
            <a:r>
              <a:rPr lang="en-US" altLang="de-DE" sz="1600" kern="0" dirty="0"/>
              <a:t>SA2 approved WID (S2-2502772) in SA2#167 meeting</a:t>
            </a:r>
          </a:p>
          <a:p>
            <a:pPr lvl="1">
              <a:spcBef>
                <a:spcPts val="0"/>
              </a:spcBef>
              <a:spcAft>
                <a:spcPts val="200"/>
              </a:spcAft>
            </a:pPr>
            <a:r>
              <a:rPr lang="en-US" altLang="de-DE" sz="1600" kern="0" dirty="0"/>
              <a:t>TS 23.xyz, v0.2.0, </a:t>
            </a:r>
            <a:r>
              <a:rPr lang="en-US" altLang="zh-CN" sz="1600" kern="0" dirty="0"/>
              <a:t>is available</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237864" y="1233867"/>
          <a:ext cx="8829735" cy="78602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44122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73792">
                <a:tc>
                  <a:txBody>
                    <a:bodyPr/>
                    <a:lstStyle/>
                    <a:p>
                      <a:pPr marL="0" algn="ctr" defTabSz="914400" rtl="0" eaLnBrk="1" fontAlgn="t" latinLnBrk="0" hangingPunct="1"/>
                      <a:r>
                        <a:rPr lang="en-GB" sz="1100" b="0" i="0" u="none" strike="noStrike" kern="1200" dirty="0">
                          <a:solidFill>
                            <a:srgbClr val="000000"/>
                          </a:solidFill>
                          <a:effectLst/>
                          <a:latin typeface="+mn-lt"/>
                          <a:ea typeface="+mn-ea"/>
                          <a:cs typeface="+mn-cs"/>
                        </a:rPr>
                        <a:t>N/A</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ctr" fontAlgn="t"/>
                      <a:r>
                        <a:rPr lang="en-GB" sz="1100" b="0" i="0" u="none" strike="noStrike" dirty="0">
                          <a:solidFill>
                            <a:srgbClr val="000000"/>
                          </a:solidFill>
                          <a:effectLst/>
                          <a:latin typeface="+mn-lt"/>
                        </a:rPr>
                        <a:t>N/A</a:t>
                      </a:r>
                    </a:p>
                  </a:txBody>
                  <a:tcPr marL="9525" marR="9525" marT="9515" marB="0" anchor="ctr"/>
                </a:tc>
                <a:tc>
                  <a:txBody>
                    <a:bodyPr/>
                    <a:lstStyle/>
                    <a:p>
                      <a:pPr algn="ctr" fontAlgn="t"/>
                      <a:r>
                        <a:rPr lang="en-GB" sz="1100" b="0" i="0" u="none" strike="noStrike" dirty="0">
                          <a:solidFill>
                            <a:srgbClr val="000000"/>
                          </a:solidFill>
                          <a:effectLst/>
                          <a:latin typeface="+mn-lt"/>
                        </a:rPr>
                        <a:t>June, 2025</a:t>
                      </a:r>
                    </a:p>
                  </a:txBody>
                  <a:tcPr marL="9525" marR="9525" marT="9515" marB="0" anchor="ctr"/>
                </a:tc>
                <a:tc>
                  <a:txBody>
                    <a:bodyPr/>
                    <a:lstStyle/>
                    <a:p>
                      <a:pPr algn="ctr" fontAlgn="t"/>
                      <a:r>
                        <a:rPr lang="en-GB" sz="1100" b="0" i="0" u="none" strike="noStrike" dirty="0">
                          <a:solidFill>
                            <a:srgbClr val="000000"/>
                          </a:solidFill>
                          <a:effectLst/>
                          <a:latin typeface="+mn-lt"/>
                        </a:rPr>
                        <a:t>/</a:t>
                      </a:r>
                    </a:p>
                  </a:txBody>
                  <a:tcPr marL="9525" marR="9525" marT="9515" marB="0" anchor="ctr"/>
                </a:tc>
                <a:tc>
                  <a:txBody>
                    <a:bodyPr/>
                    <a:lstStyle/>
                    <a:p>
                      <a:pPr algn="l" fontAlgn="t"/>
                      <a:r>
                        <a:rPr lang="en-GB" sz="1100" b="0" i="0" u="sng" strike="noStrike" dirty="0">
                          <a:solidFill>
                            <a:srgbClr val="0563C1"/>
                          </a:solidFill>
                          <a:effectLst/>
                          <a:latin typeface="+mn-lt"/>
                        </a:rPr>
                        <a:t>SP-241979</a:t>
                      </a:r>
                    </a:p>
                  </a:txBody>
                  <a:tcPr marL="9525" marR="9525" marT="9515" marB="0"/>
                </a:tc>
                <a:tc>
                  <a:txBody>
                    <a:bodyPr/>
                    <a:lstStyle/>
                    <a:p>
                      <a:pPr algn="ctr"/>
                      <a:r>
                        <a:rPr lang="en-GB" sz="1100" kern="1200" dirty="0">
                          <a:solidFill>
                            <a:srgbClr val="FF0000"/>
                          </a:solidFill>
                          <a:latin typeface="+mn-lt"/>
                          <a:ea typeface="+mn-ea"/>
                          <a:cs typeface="+mn-cs"/>
                        </a:rPr>
                        <a:t>30%</a:t>
                      </a:r>
                    </a:p>
                  </a:txBody>
                  <a:tcPr marL="36003" marR="36003" marT="0" marB="0" anchor="ctr"/>
                </a:tc>
                <a:tc>
                  <a:txBody>
                    <a:bodyPr/>
                    <a:lstStyle/>
                    <a:p>
                      <a:pPr algn="ctr">
                        <a:lnSpc>
                          <a:spcPct val="107000"/>
                        </a:lnSpc>
                        <a:spcAft>
                          <a:spcPts val="800"/>
                        </a:spcAft>
                      </a:pPr>
                      <a:endParaRPr lang="en-GB" sz="1100" kern="1200" dirty="0">
                        <a:solidFill>
                          <a:srgbClr val="FF0000"/>
                        </a:solidFill>
                        <a:highlight>
                          <a:srgbClr val="FFFF00"/>
                        </a:highlight>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
        <p:nvSpPr>
          <p:cNvPr id="10" name="文本框 9">
            <a:extLst>
              <a:ext uri="{FF2B5EF4-FFF2-40B4-BE49-F238E27FC236}">
                <a16:creationId xmlns:a16="http://schemas.microsoft.com/office/drawing/2014/main" id="{930D86FB-6A6D-4B79-8840-1A016A1B90F4}"/>
              </a:ext>
            </a:extLst>
          </p:cNvPr>
          <p:cNvSpPr txBox="1"/>
          <p:nvPr/>
        </p:nvSpPr>
        <p:spPr>
          <a:xfrm>
            <a:off x="237864" y="955034"/>
            <a:ext cx="4572000" cy="261610"/>
          </a:xfrm>
          <a:prstGeom prst="rect">
            <a:avLst/>
          </a:prstGeom>
          <a:noFill/>
        </p:spPr>
        <p:txBody>
          <a:bodyPr wrap="square">
            <a:spAutoFit/>
          </a:bodyPr>
          <a:lstStyle/>
          <a:p>
            <a:r>
              <a:rPr lang="en-US" altLang="zh-CN" sz="1100" dirty="0"/>
              <a:t>Rel-19 </a:t>
            </a:r>
            <a:r>
              <a:rPr lang="en-US" altLang="zh-CN" sz="1100" dirty="0" err="1"/>
              <a:t>AmbientIoT</a:t>
            </a:r>
            <a:r>
              <a:rPr lang="en-US" altLang="zh-CN" sz="1100" dirty="0"/>
              <a:t> WID was endorsed in SA#106</a:t>
            </a:r>
            <a:endParaRPr lang="zh-CN" altLang="en-US" sz="1100" dirty="0"/>
          </a:p>
        </p:txBody>
      </p:sp>
    </p:spTree>
    <p:extLst>
      <p:ext uri="{BB962C8B-B14F-4D97-AF65-F5344CB8AC3E}">
        <p14:creationId xmlns:p14="http://schemas.microsoft.com/office/powerpoint/2010/main" val="3946144007"/>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30706" y="289786"/>
            <a:ext cx="7670267" cy="632637"/>
          </a:xfrm>
        </p:spPr>
        <p:txBody>
          <a:bodyPr/>
          <a:lstStyle/>
          <a:p>
            <a:pPr algn="l"/>
            <a:r>
              <a:rPr lang="en-US" altLang="de-DE" sz="2800" b="1" dirty="0" err="1"/>
              <a:t>AmbientIoT</a:t>
            </a:r>
            <a:r>
              <a:rPr lang="en-US" altLang="de-DE" sz="2800" b="1" dirty="0"/>
              <a:t> normative work Status after SA2#167</a:t>
            </a:r>
            <a:endParaRPr lang="en-US" sz="2800" dirty="0"/>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237864" y="1233867"/>
          <a:ext cx="8829735" cy="78602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44122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73792">
                <a:tc>
                  <a:txBody>
                    <a:bodyPr/>
                    <a:lstStyle/>
                    <a:p>
                      <a:pPr marL="0" algn="ctr" defTabSz="914400" rtl="0" eaLnBrk="1" fontAlgn="t" latinLnBrk="0" hangingPunct="1"/>
                      <a:r>
                        <a:rPr lang="en-GB" sz="1100" b="0" i="0" u="none" strike="noStrike" kern="1200" dirty="0">
                          <a:solidFill>
                            <a:srgbClr val="000000"/>
                          </a:solidFill>
                          <a:effectLst/>
                          <a:latin typeface="+mn-lt"/>
                          <a:ea typeface="+mn-ea"/>
                          <a:cs typeface="+mn-cs"/>
                        </a:rPr>
                        <a:t>N/A</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ctr" fontAlgn="t"/>
                      <a:r>
                        <a:rPr lang="en-GB" sz="1100" b="0" i="0" u="none" strike="noStrike" dirty="0">
                          <a:solidFill>
                            <a:srgbClr val="000000"/>
                          </a:solidFill>
                          <a:effectLst/>
                          <a:latin typeface="+mn-lt"/>
                        </a:rPr>
                        <a:t>N/A</a:t>
                      </a:r>
                    </a:p>
                  </a:txBody>
                  <a:tcPr marL="9525" marR="9525" marT="9515" marB="0" anchor="ctr"/>
                </a:tc>
                <a:tc>
                  <a:txBody>
                    <a:bodyPr/>
                    <a:lstStyle/>
                    <a:p>
                      <a:pPr algn="ctr" fontAlgn="t"/>
                      <a:r>
                        <a:rPr lang="en-GB" sz="1100" b="0" i="0" u="none" strike="noStrike" dirty="0">
                          <a:solidFill>
                            <a:srgbClr val="000000"/>
                          </a:solidFill>
                          <a:effectLst/>
                          <a:latin typeface="+mn-lt"/>
                        </a:rPr>
                        <a:t>June, 2025</a:t>
                      </a:r>
                    </a:p>
                  </a:txBody>
                  <a:tcPr marL="9525" marR="9525" marT="9515" marB="0" anchor="ctr"/>
                </a:tc>
                <a:tc>
                  <a:txBody>
                    <a:bodyPr/>
                    <a:lstStyle/>
                    <a:p>
                      <a:pPr algn="ctr" fontAlgn="t"/>
                      <a:r>
                        <a:rPr lang="en-GB" sz="1100" b="0" i="0" u="none" strike="noStrike" dirty="0">
                          <a:solidFill>
                            <a:srgbClr val="000000"/>
                          </a:solidFill>
                          <a:effectLst/>
                          <a:latin typeface="+mn-lt"/>
                        </a:rPr>
                        <a:t>/</a:t>
                      </a:r>
                    </a:p>
                  </a:txBody>
                  <a:tcPr marL="9525" marR="9525" marT="9515" marB="0" anchor="ctr"/>
                </a:tc>
                <a:tc>
                  <a:txBody>
                    <a:bodyPr/>
                    <a:lstStyle/>
                    <a:p>
                      <a:pPr algn="l" fontAlgn="t"/>
                      <a:r>
                        <a:rPr lang="en-GB" sz="1100" b="0" i="0" u="sng" strike="noStrike" dirty="0">
                          <a:solidFill>
                            <a:srgbClr val="0563C1"/>
                          </a:solidFill>
                          <a:effectLst/>
                          <a:latin typeface="+mn-lt"/>
                        </a:rPr>
                        <a:t>SP-241979</a:t>
                      </a:r>
                    </a:p>
                  </a:txBody>
                  <a:tcPr marL="9525" marR="9525" marT="9515" marB="0"/>
                </a:tc>
                <a:tc>
                  <a:txBody>
                    <a:bodyPr/>
                    <a:lstStyle/>
                    <a:p>
                      <a:pPr algn="ctr"/>
                      <a:r>
                        <a:rPr lang="en-GB" sz="1100" kern="1200" dirty="0">
                          <a:solidFill>
                            <a:srgbClr val="FF0000"/>
                          </a:solidFill>
                          <a:latin typeface="+mn-lt"/>
                          <a:ea typeface="+mn-ea"/>
                          <a:cs typeface="+mn-cs"/>
                        </a:rPr>
                        <a:t>30%</a:t>
                      </a:r>
                    </a:p>
                  </a:txBody>
                  <a:tcPr marL="36003" marR="36003" marT="0" marB="0" anchor="ctr"/>
                </a:tc>
                <a:tc>
                  <a:txBody>
                    <a:bodyPr/>
                    <a:lstStyle/>
                    <a:p>
                      <a:pPr algn="ctr">
                        <a:lnSpc>
                          <a:spcPct val="107000"/>
                        </a:lnSpc>
                        <a:spcAft>
                          <a:spcPts val="800"/>
                        </a:spcAft>
                      </a:pPr>
                      <a:endParaRPr lang="en-GB" sz="1100" kern="1200" dirty="0">
                        <a:solidFill>
                          <a:srgbClr val="FF0000"/>
                        </a:solidFill>
                        <a:highlight>
                          <a:srgbClr val="FFFF00"/>
                        </a:highlight>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
        <p:nvSpPr>
          <p:cNvPr id="10" name="Content Placeholder 7">
            <a:extLst>
              <a:ext uri="{FF2B5EF4-FFF2-40B4-BE49-F238E27FC236}">
                <a16:creationId xmlns:a16="http://schemas.microsoft.com/office/drawing/2014/main" id="{9001AEB5-55BF-4A8B-AA7A-A8AA3D9E4C82}"/>
              </a:ext>
            </a:extLst>
          </p:cNvPr>
          <p:cNvSpPr txBox="1">
            <a:spLocks/>
          </p:cNvSpPr>
          <p:nvPr/>
        </p:nvSpPr>
        <p:spPr bwMode="auto">
          <a:xfrm>
            <a:off x="306488" y="2280159"/>
            <a:ext cx="8584211" cy="29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RAN impacts and dependencies</a:t>
            </a:r>
            <a:endParaRPr lang="de-DE" altLang="ko-KR" sz="1600" kern="0" dirty="0">
              <a:solidFill>
                <a:prstClr val="black"/>
              </a:solidFill>
            </a:endParaRPr>
          </a:p>
          <a:p>
            <a:pPr lvl="1">
              <a:spcBef>
                <a:spcPts val="0"/>
              </a:spcBef>
              <a:spcAft>
                <a:spcPts val="200"/>
              </a:spcAft>
            </a:pPr>
            <a:r>
              <a:rPr lang="en-US" altLang="de-DE" sz="1400" kern="0" dirty="0">
                <a:solidFill>
                  <a:prstClr val="black"/>
                </a:solidFill>
                <a:sym typeface="+mn-ea"/>
              </a:rPr>
              <a:t>Several issues need coordination with RAN, e.g. terminology alignment on AIoT RAN</a:t>
            </a:r>
          </a:p>
          <a:p>
            <a:pPr>
              <a:spcBef>
                <a:spcPts val="0"/>
              </a:spcBef>
              <a:spcAft>
                <a:spcPts val="200"/>
              </a:spcAft>
            </a:pPr>
            <a:r>
              <a:rPr lang="de-DE" altLang="ko-KR" sz="1600" b="1" kern="0" dirty="0"/>
              <a:t>SA3 </a:t>
            </a:r>
            <a:r>
              <a:rPr lang="en-US" altLang="ko-KR" sz="1600" b="1" kern="0" dirty="0">
                <a:solidFill>
                  <a:prstClr val="black"/>
                </a:solidFill>
              </a:rPr>
              <a:t>impacts and dependencies</a:t>
            </a:r>
            <a:endParaRPr lang="de-DE" altLang="ko-KR" sz="1600" b="1" kern="0" dirty="0"/>
          </a:p>
          <a:p>
            <a:pPr lvl="1">
              <a:spcBef>
                <a:spcPts val="0"/>
              </a:spcBef>
              <a:spcAft>
                <a:spcPts val="200"/>
              </a:spcAft>
            </a:pPr>
            <a:r>
              <a:rPr lang="en-US" altLang="ko-KR" sz="1400" kern="0" dirty="0">
                <a:solidFill>
                  <a:prstClr val="black"/>
                </a:solidFill>
                <a:sym typeface="+mn-ea"/>
              </a:rPr>
              <a:t>AIoT Device security, including AIoT Device ID privacy protection.</a:t>
            </a:r>
            <a:endParaRPr lang="de-DE" altLang="ko-KR" sz="1400" kern="0" dirty="0">
              <a:solidFill>
                <a:prstClr val="black"/>
              </a:solidFill>
            </a:endParaRPr>
          </a:p>
          <a:p>
            <a:pPr>
              <a:spcBef>
                <a:spcPts val="0"/>
              </a:spcBef>
              <a:spcAft>
                <a:spcPts val="200"/>
              </a:spcAft>
            </a:pPr>
            <a:r>
              <a:rPr lang="de-DE" altLang="ko-KR" sz="1600" b="1" kern="0" dirty="0"/>
              <a:t>Outstanding issues</a:t>
            </a:r>
          </a:p>
          <a:p>
            <a:pPr lvl="1">
              <a:spcBef>
                <a:spcPts val="0"/>
              </a:spcBef>
              <a:spcAft>
                <a:spcPts val="200"/>
              </a:spcAft>
            </a:pPr>
            <a:r>
              <a:rPr lang="en-US" altLang="zh-CN" sz="1400" kern="0" dirty="0">
                <a:solidFill>
                  <a:prstClr val="black"/>
                </a:solidFill>
                <a:sym typeface="+mn-ea"/>
              </a:rPr>
              <a:t>None</a:t>
            </a:r>
          </a:p>
          <a:p>
            <a:pPr>
              <a:spcBef>
                <a:spcPts val="0"/>
              </a:spcBef>
              <a:spcAft>
                <a:spcPts val="200"/>
              </a:spcAft>
            </a:pPr>
            <a:r>
              <a:rPr lang="de-DE" altLang="ko-KR" sz="1600" b="1" kern="0" dirty="0"/>
              <a:t>Next steps</a:t>
            </a:r>
          </a:p>
          <a:p>
            <a:pPr lvl="1">
              <a:spcBef>
                <a:spcPts val="0"/>
              </a:spcBef>
              <a:spcAft>
                <a:spcPts val="200"/>
              </a:spcAft>
              <a:defRPr/>
            </a:pPr>
            <a:r>
              <a:rPr lang="en-US" altLang="ko-KR" sz="1400" kern="100" dirty="0">
                <a:latin typeface="Calibri" panose="020F0502020204030204" pitchFamily="34" charset="0"/>
                <a:ea typeface="Calibri" panose="020F0502020204030204" pitchFamily="34" charset="0"/>
                <a:cs typeface="Calibri" panose="020F0502020204030204" pitchFamily="34" charset="0"/>
              </a:rPr>
              <a:t>Address the outstanding issue (as mentioned in TR cover sheet): “How the AIoT Device ID privacy protection and including ID authentication is done will be concluded by SA WG3. SA2 alignment with SA3 TR conclusions for AIoT Device security including AIoT Device ID privacy protection is FFS.”</a:t>
            </a:r>
          </a:p>
          <a:p>
            <a:pPr lvl="1">
              <a:spcBef>
                <a:spcPts val="0"/>
              </a:spcBef>
              <a:spcAft>
                <a:spcPts val="200"/>
              </a:spcAft>
              <a:defRPr/>
            </a:pPr>
            <a:r>
              <a:rPr lang="en-US" altLang="ko-KR" sz="1400" kern="100" dirty="0">
                <a:latin typeface="Calibri" panose="020F0502020204030204" pitchFamily="34" charset="0"/>
                <a:ea typeface="Calibri" panose="020F0502020204030204" pitchFamily="34" charset="0"/>
                <a:cs typeface="Calibri" panose="020F0502020204030204" pitchFamily="34" charset="0"/>
              </a:rPr>
              <a:t>Continue the normative work, and target for completion in SA2#169 meeting</a:t>
            </a:r>
          </a:p>
        </p:txBody>
      </p:sp>
      <p:sp>
        <p:nvSpPr>
          <p:cNvPr id="11" name="文本框 10">
            <a:extLst>
              <a:ext uri="{FF2B5EF4-FFF2-40B4-BE49-F238E27FC236}">
                <a16:creationId xmlns:a16="http://schemas.microsoft.com/office/drawing/2014/main" id="{EDCCC51C-A1DA-44C8-9A7A-A4ECB13B4A6C}"/>
              </a:ext>
            </a:extLst>
          </p:cNvPr>
          <p:cNvSpPr txBox="1"/>
          <p:nvPr/>
        </p:nvSpPr>
        <p:spPr>
          <a:xfrm>
            <a:off x="237864" y="955034"/>
            <a:ext cx="4572000" cy="261610"/>
          </a:xfrm>
          <a:prstGeom prst="rect">
            <a:avLst/>
          </a:prstGeom>
          <a:noFill/>
        </p:spPr>
        <p:txBody>
          <a:bodyPr wrap="square">
            <a:spAutoFit/>
          </a:bodyPr>
          <a:lstStyle/>
          <a:p>
            <a:r>
              <a:rPr lang="en-US" altLang="zh-CN" sz="1100" dirty="0"/>
              <a:t>Rel-19 </a:t>
            </a:r>
            <a:r>
              <a:rPr lang="en-US" altLang="zh-CN" sz="1100" dirty="0" err="1"/>
              <a:t>AmbientIoT</a:t>
            </a:r>
            <a:r>
              <a:rPr lang="en-US" altLang="zh-CN" sz="1100" dirty="0"/>
              <a:t> WID was endorsed in SA#106</a:t>
            </a:r>
            <a:endParaRPr lang="zh-CN" altLang="en-US" sz="1100" dirty="0"/>
          </a:p>
        </p:txBody>
      </p:sp>
    </p:spTree>
    <p:extLst>
      <p:ext uri="{BB962C8B-B14F-4D97-AF65-F5344CB8AC3E}">
        <p14:creationId xmlns:p14="http://schemas.microsoft.com/office/powerpoint/2010/main" val="2974869497"/>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289786"/>
            <a:ext cx="7291602" cy="632637"/>
          </a:xfrm>
        </p:spPr>
        <p:txBody>
          <a:bodyPr/>
          <a:lstStyle/>
          <a:p>
            <a:pPr algn="l"/>
            <a:r>
              <a:rPr lang="en-US" altLang="de-DE" b="1" dirty="0" err="1"/>
              <a:t>AmbientIoT</a:t>
            </a:r>
            <a:r>
              <a:rPr lang="en-US" altLang="de-DE" b="1" dirty="0"/>
              <a:t>-ARC Status after SA2#168</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159283" y="2426152"/>
            <a:ext cx="8829735" cy="3086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SA2#167</a:t>
            </a:r>
            <a:endParaRPr lang="de-DE" altLang="ko-KR" sz="1600" kern="0" dirty="0">
              <a:solidFill>
                <a:prstClr val="black"/>
              </a:solidFill>
            </a:endParaRPr>
          </a:p>
          <a:p>
            <a:pPr lvl="1">
              <a:spcBef>
                <a:spcPts val="0"/>
              </a:spcBef>
              <a:spcAft>
                <a:spcPts val="200"/>
              </a:spcAft>
            </a:pPr>
            <a:r>
              <a:rPr lang="en-US" altLang="de-DE" sz="1400" kern="0" dirty="0"/>
              <a:t>17 p-CR were approved in the meeting:</a:t>
            </a:r>
          </a:p>
          <a:p>
            <a:pPr lvl="2">
              <a:spcBef>
                <a:spcPts val="0"/>
              </a:spcBef>
              <a:spcAft>
                <a:spcPts val="200"/>
              </a:spcAft>
            </a:pPr>
            <a:r>
              <a:rPr lang="en-US" altLang="de-DE" sz="1200" kern="0" dirty="0"/>
              <a:t>NG-RAN terminology alignment with RAN, and AIOT reference point naming using “</a:t>
            </a:r>
            <a:r>
              <a:rPr lang="en-US" altLang="de-DE" sz="1200" kern="0" dirty="0" err="1"/>
              <a:t>AIOTx</a:t>
            </a:r>
            <a:r>
              <a:rPr lang="en-US" altLang="de-DE" sz="1200" kern="0" dirty="0"/>
              <a:t>”</a:t>
            </a:r>
          </a:p>
          <a:p>
            <a:pPr lvl="2">
              <a:spcBef>
                <a:spcPts val="0"/>
              </a:spcBef>
              <a:spcAft>
                <a:spcPts val="200"/>
              </a:spcAft>
            </a:pPr>
            <a:r>
              <a:rPr lang="en-US" altLang="de-DE" sz="1200" kern="0" dirty="0"/>
              <a:t>Feature update for “reader selection”, “assistance information”, “NF selection for AIOTF, AMF and ADM”, “AIoT Device Profile Management” and “AF authorization”</a:t>
            </a:r>
          </a:p>
          <a:p>
            <a:pPr lvl="2">
              <a:spcBef>
                <a:spcPts val="0"/>
              </a:spcBef>
              <a:spcAft>
                <a:spcPts val="200"/>
              </a:spcAft>
            </a:pPr>
            <a:r>
              <a:rPr lang="en-US" altLang="de-DE" sz="1200" kern="0" dirty="0"/>
              <a:t>Procedure update for inventory and command, including documentation style </a:t>
            </a:r>
          </a:p>
          <a:p>
            <a:pPr lvl="2">
              <a:spcBef>
                <a:spcPts val="0"/>
              </a:spcBef>
              <a:spcAft>
                <a:spcPts val="200"/>
              </a:spcAft>
            </a:pPr>
            <a:r>
              <a:rPr lang="en-US" altLang="de-DE" sz="1200" kern="0" dirty="0"/>
              <a:t>NF description update for AIOTF and NRF</a:t>
            </a:r>
          </a:p>
          <a:p>
            <a:pPr lvl="1">
              <a:spcBef>
                <a:spcPts val="0"/>
              </a:spcBef>
              <a:spcAft>
                <a:spcPts val="200"/>
              </a:spcAft>
            </a:pPr>
            <a:r>
              <a:rPr lang="en-US" altLang="de-DE" sz="1400" kern="0" dirty="0"/>
              <a:t>3 LS out were approved: </a:t>
            </a:r>
          </a:p>
          <a:p>
            <a:pPr lvl="2">
              <a:spcBef>
                <a:spcPts val="0"/>
              </a:spcBef>
              <a:spcAft>
                <a:spcPts val="200"/>
              </a:spcAft>
            </a:pPr>
            <a:r>
              <a:rPr lang="en-US" altLang="de-DE" sz="1200" kern="0" dirty="0"/>
              <a:t>Follow- up questions on Reader selection (to RAN3)</a:t>
            </a:r>
          </a:p>
          <a:p>
            <a:pPr lvl="2">
              <a:spcBef>
                <a:spcPts val="0"/>
              </a:spcBef>
              <a:spcAft>
                <a:spcPts val="200"/>
              </a:spcAft>
            </a:pPr>
            <a:r>
              <a:rPr lang="en-US" altLang="zh-CN" sz="1200" kern="0" dirty="0"/>
              <a:t>Check RAN view on r</a:t>
            </a:r>
            <a:r>
              <a:rPr lang="en-US" altLang="de-DE" sz="1200" kern="0" dirty="0"/>
              <a:t>emoval of service type information (to RAN2 and RAN3)</a:t>
            </a:r>
          </a:p>
          <a:p>
            <a:pPr lvl="2">
              <a:spcBef>
                <a:spcPts val="0"/>
              </a:spcBef>
              <a:spcAft>
                <a:spcPts val="200"/>
              </a:spcAft>
            </a:pPr>
            <a:r>
              <a:rPr lang="en-US" altLang="de-DE" sz="1200" kern="0" dirty="0"/>
              <a:t>Guidance on AIoT Device ID length (to CT4) </a:t>
            </a:r>
          </a:p>
          <a:p>
            <a:pPr lvl="1">
              <a:spcBef>
                <a:spcPts val="0"/>
              </a:spcBef>
              <a:spcAft>
                <a:spcPts val="200"/>
              </a:spcAft>
            </a:pPr>
            <a:r>
              <a:rPr lang="en-US" altLang="de-DE" sz="1400" kern="0" dirty="0"/>
              <a:t>1 CR was agreed in TS 23.501: add AIoT reference point names, by referring to TS 23.369</a:t>
            </a:r>
          </a:p>
          <a:p>
            <a:pPr marL="457200" lvl="1" indent="-457200">
              <a:spcBef>
                <a:spcPts val="0"/>
              </a:spcBef>
              <a:spcAft>
                <a:spcPts val="200"/>
              </a:spcAft>
              <a:buBlip>
                <a:blip r:embed="rId2"/>
              </a:buBlip>
            </a:pPr>
            <a:r>
              <a:rPr lang="en-US" altLang="de-DE" sz="1600" b="1" kern="0" dirty="0">
                <a:solidFill>
                  <a:prstClr val="black"/>
                </a:solidFill>
              </a:rPr>
              <a:t>TS 23.369 v0.3.0, </a:t>
            </a:r>
            <a:r>
              <a:rPr lang="en-US" altLang="zh-CN" sz="1600" b="1" kern="0" dirty="0">
                <a:solidFill>
                  <a:prstClr val="black"/>
                </a:solidFill>
              </a:rPr>
              <a:t>is available</a:t>
            </a:r>
          </a:p>
          <a:p>
            <a:pPr marL="0" indent="0">
              <a:spcBef>
                <a:spcPts val="0"/>
              </a:spcBef>
              <a:spcAft>
                <a:spcPts val="400"/>
              </a:spcAft>
              <a:buNone/>
            </a:pPr>
            <a:endParaRPr lang="en-US" altLang="zh-CN" sz="1400" kern="0" dirty="0"/>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9283" y="1070918"/>
          <a:ext cx="8829735" cy="10723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dirty="0">
                          <a:solidFill>
                            <a:srgbClr val="000000"/>
                          </a:solidFill>
                          <a:effectLst/>
                          <a:latin typeface="+mn-lt"/>
                        </a:rPr>
                        <a:t>30%</a:t>
                      </a: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60%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2027623678"/>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289786"/>
            <a:ext cx="7291602" cy="632637"/>
          </a:xfrm>
        </p:spPr>
        <p:txBody>
          <a:bodyPr/>
          <a:lstStyle/>
          <a:p>
            <a:pPr algn="l"/>
            <a:r>
              <a:rPr lang="en-US" altLang="de-DE" b="1" dirty="0" err="1"/>
              <a:t>AmbientIoT</a:t>
            </a:r>
            <a:r>
              <a:rPr lang="en-US" altLang="de-DE" b="1" dirty="0"/>
              <a:t>-ARC Status after SA2#168</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279894" y="1208918"/>
            <a:ext cx="8584211" cy="39670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Blip>
                <a:blip r:embed="rId2"/>
              </a:buBlip>
            </a:pPr>
            <a:r>
              <a:rPr lang="en-US" altLang="ko-KR" sz="1600" b="1" kern="0" dirty="0">
                <a:solidFill>
                  <a:prstClr val="black"/>
                </a:solidFill>
              </a:rPr>
              <a:t>Impacts and dependencies on other WGs</a:t>
            </a:r>
            <a:endParaRPr lang="de-DE" altLang="ko-KR" sz="1600" b="1" kern="0" dirty="0">
              <a:solidFill>
                <a:prstClr val="black"/>
              </a:solidFill>
            </a:endParaRPr>
          </a:p>
          <a:p>
            <a:pPr lvl="1">
              <a:spcBef>
                <a:spcPts val="0"/>
              </a:spcBef>
              <a:spcAft>
                <a:spcPts val="200"/>
              </a:spcAft>
            </a:pPr>
            <a:r>
              <a:rPr lang="en-US" altLang="zh-CN" sz="1400" kern="0" dirty="0"/>
              <a:t>RAN3: SA2 need definition of “RAN supported area” from RAN3, to resolve the remaining issue in the feature of “NG-RAN Node and RAN Reader Selection”</a:t>
            </a:r>
          </a:p>
          <a:p>
            <a:pPr lvl="1">
              <a:spcBef>
                <a:spcPts val="0"/>
              </a:spcBef>
              <a:spcAft>
                <a:spcPts val="200"/>
              </a:spcAft>
            </a:pPr>
            <a:r>
              <a:rPr lang="en-US" altLang="zh-CN" sz="1400" kern="0" dirty="0"/>
              <a:t>SA3: AIoT Device security, including AIoT Device ID privacy protection</a:t>
            </a:r>
          </a:p>
          <a:p>
            <a:pPr>
              <a:spcBef>
                <a:spcPts val="0"/>
              </a:spcBef>
              <a:spcAft>
                <a:spcPts val="400"/>
              </a:spcAft>
            </a:pPr>
            <a:r>
              <a:rPr lang="de-DE" altLang="ko-KR" sz="1600" b="1" kern="0" dirty="0"/>
              <a:t>Outstanding issues</a:t>
            </a:r>
          </a:p>
          <a:p>
            <a:pPr lvl="1">
              <a:spcBef>
                <a:spcPts val="0"/>
              </a:spcBef>
              <a:spcAft>
                <a:spcPts val="400"/>
              </a:spcAft>
            </a:pPr>
            <a:r>
              <a:rPr lang="en-US" altLang="ko-KR" sz="1400" kern="0" dirty="0">
                <a:solidFill>
                  <a:prstClr val="black"/>
                </a:solidFill>
                <a:sym typeface="+mn-ea"/>
              </a:rPr>
              <a:t>AIoT data structure for AIoT command operations (i.e. read, write, disable): there is no common understanding whether SA2 needs to define AIoT data structure.</a:t>
            </a:r>
          </a:p>
          <a:p>
            <a:pPr lvl="1">
              <a:spcBef>
                <a:spcPts val="0"/>
              </a:spcBef>
              <a:spcAft>
                <a:spcPts val="400"/>
              </a:spcAft>
            </a:pPr>
            <a:r>
              <a:rPr lang="en-US" altLang="ko-KR" sz="1400" kern="0" dirty="0">
                <a:solidFill>
                  <a:prstClr val="black"/>
                </a:solidFill>
                <a:sym typeface="+mn-ea"/>
              </a:rPr>
              <a:t>Temporary ID: SA2 may not start work on temporary ID until SA3 concludes the issue.</a:t>
            </a:r>
            <a:endParaRPr lang="de-DE" altLang="ko-KR" sz="14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400" kern="100" dirty="0">
                <a:latin typeface="Calibri" panose="020F0502020204030204" pitchFamily="34" charset="0"/>
                <a:ea typeface="Calibri" panose="020F0502020204030204" pitchFamily="34" charset="0"/>
                <a:cs typeface="Calibri" panose="020F0502020204030204" pitchFamily="34" charset="0"/>
              </a:rPr>
              <a:t>Continue and complete the normative work in SA2#169.</a:t>
            </a:r>
          </a:p>
        </p:txBody>
      </p:sp>
    </p:spTree>
    <p:extLst>
      <p:ext uri="{BB962C8B-B14F-4D97-AF65-F5344CB8AC3E}">
        <p14:creationId xmlns:p14="http://schemas.microsoft.com/office/powerpoint/2010/main" val="818008235"/>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7">
            <a:extLst>
              <a:ext uri="{FF2B5EF4-FFF2-40B4-BE49-F238E27FC236}">
                <a16:creationId xmlns:a16="http://schemas.microsoft.com/office/drawing/2014/main" id="{DF1840B9-5A65-4E28-9D05-6670B7583CB2}"/>
              </a:ext>
            </a:extLst>
          </p:cNvPr>
          <p:cNvSpPr txBox="1">
            <a:spLocks/>
          </p:cNvSpPr>
          <p:nvPr/>
        </p:nvSpPr>
        <p:spPr>
          <a:xfrm>
            <a:off x="200166" y="5946705"/>
            <a:ext cx="8641557" cy="413797"/>
          </a:xfrm>
          <a:prstGeom prst="rect">
            <a:avLst/>
          </a:prstGeom>
        </p:spPr>
        <p:txBody>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0" indent="-457200" algn="l" defTabSz="914400" rtl="0" eaLnBrk="0" fontAlgn="base" latinLnBrk="0" hangingPunct="0">
              <a:lnSpc>
                <a:spcPct val="100000"/>
              </a:lnSpc>
              <a:spcBef>
                <a:spcPts val="0"/>
              </a:spcBef>
              <a:spcAft>
                <a:spcPts val="0"/>
              </a:spcAft>
              <a:buClrTx/>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In total 11.5 TUs for Study Phase</a:t>
            </a:r>
          </a:p>
          <a:p>
            <a:pPr marL="457200" marR="0" lvl="0" indent="-457200" algn="l" defTabSz="914400" rtl="0" eaLnBrk="0" fontAlgn="base" latinLnBrk="0" hangingPunct="0">
              <a:lnSpc>
                <a:spcPct val="100000"/>
              </a:lnSpc>
              <a:spcBef>
                <a:spcPts val="0"/>
              </a:spcBef>
              <a:spcAft>
                <a:spcPts val="0"/>
              </a:spcAft>
              <a:buClrTx/>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Check in TSG#106 (Dec’24) for further Ambient IoT work taking into account RAN Ambient IoT progress</a:t>
            </a:r>
          </a:p>
        </p:txBody>
      </p:sp>
      <p:sp>
        <p:nvSpPr>
          <p:cNvPr id="3" name="Title 1">
            <a:extLst>
              <a:ext uri="{FF2B5EF4-FFF2-40B4-BE49-F238E27FC236}">
                <a16:creationId xmlns:a16="http://schemas.microsoft.com/office/drawing/2014/main" id="{F9F54C7A-8190-69C7-1325-6C27553C398B}"/>
              </a:ext>
            </a:extLst>
          </p:cNvPr>
          <p:cNvSpPr txBox="1">
            <a:spLocks/>
          </p:cNvSpPr>
          <p:nvPr/>
        </p:nvSpPr>
        <p:spPr bwMode="auto">
          <a:xfrm>
            <a:off x="200166" y="70902"/>
            <a:ext cx="7157602" cy="433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de-DE" sz="2800" b="1" i="0" u="none" strike="noStrike" kern="0" cap="none" spc="0" normalizeH="0" baseline="0" noProof="0" dirty="0" err="1">
                <a:ln>
                  <a:noFill/>
                </a:ln>
                <a:solidFill>
                  <a:srgbClr val="FF0000"/>
                </a:solidFill>
                <a:effectLst/>
                <a:uLnTx/>
                <a:uFillTx/>
                <a:latin typeface="Calibri"/>
                <a:ea typeface="+mj-ea"/>
                <a:cs typeface="+mj-cs"/>
              </a:rPr>
              <a:t>FS_AmbientIoT</a:t>
            </a:r>
            <a:r>
              <a:rPr kumimoji="0" lang="en-US" altLang="de-DE" sz="2800" b="1" i="0" u="none" strike="noStrike" kern="0" cap="none" spc="0" normalizeH="0" baseline="0" noProof="0" dirty="0">
                <a:ln>
                  <a:noFill/>
                </a:ln>
                <a:solidFill>
                  <a:srgbClr val="FF0000"/>
                </a:solidFill>
                <a:effectLst/>
                <a:uLnTx/>
                <a:uFillTx/>
                <a:latin typeface="Calibri"/>
                <a:ea typeface="+mj-ea"/>
                <a:cs typeface="+mj-cs"/>
              </a:rPr>
              <a:t> Work plan</a:t>
            </a:r>
            <a:endParaRPr kumimoji="0" lang="en-US" b="0" i="0" u="none" strike="noStrike" kern="0" cap="none" spc="0" normalizeH="0" baseline="0" noProof="0" dirty="0">
              <a:ln>
                <a:noFill/>
              </a:ln>
              <a:solidFill>
                <a:srgbClr val="FF0000"/>
              </a:solidFill>
              <a:effectLst/>
              <a:uLnTx/>
              <a:uFillTx/>
              <a:latin typeface="Calibri"/>
              <a:ea typeface="+mj-ea"/>
              <a:cs typeface="+mj-cs"/>
            </a:endParaRPr>
          </a:p>
        </p:txBody>
      </p:sp>
      <p:graphicFrame>
        <p:nvGraphicFramePr>
          <p:cNvPr id="6" name="Table 1">
            <a:extLst>
              <a:ext uri="{FF2B5EF4-FFF2-40B4-BE49-F238E27FC236}">
                <a16:creationId xmlns:a16="http://schemas.microsoft.com/office/drawing/2014/main" id="{4A821C18-04E8-42F6-9062-D170D9BAD995}"/>
              </a:ext>
            </a:extLst>
          </p:cNvPr>
          <p:cNvGraphicFramePr>
            <a:graphicFrameLocks noGrp="1"/>
          </p:cNvGraphicFramePr>
          <p:nvPr>
            <p:extLst>
              <p:ext uri="{D42A27DB-BD31-4B8C-83A1-F6EECF244321}">
                <p14:modId xmlns:p14="http://schemas.microsoft.com/office/powerpoint/2010/main" val="1176026992"/>
              </p:ext>
            </p:extLst>
          </p:nvPr>
        </p:nvGraphicFramePr>
        <p:xfrm>
          <a:off x="115012" y="563422"/>
          <a:ext cx="8913975" cy="5340702"/>
        </p:xfrm>
        <a:graphic>
          <a:graphicData uri="http://schemas.openxmlformats.org/drawingml/2006/table">
            <a:tbl>
              <a:tblPr firstRow="1" bandRow="1">
                <a:tableStyleId>{5940675A-B579-460E-94D1-54222C63F5DA}</a:tableStyleId>
              </a:tblPr>
              <a:tblGrid>
                <a:gridCol w="933053">
                  <a:extLst>
                    <a:ext uri="{9D8B030D-6E8A-4147-A177-3AD203B41FA5}">
                      <a16:colId xmlns:a16="http://schemas.microsoft.com/office/drawing/2014/main" val="20000"/>
                    </a:ext>
                  </a:extLst>
                </a:gridCol>
                <a:gridCol w="1026118">
                  <a:extLst>
                    <a:ext uri="{9D8B030D-6E8A-4147-A177-3AD203B41FA5}">
                      <a16:colId xmlns:a16="http://schemas.microsoft.com/office/drawing/2014/main" val="20001"/>
                    </a:ext>
                  </a:extLst>
                </a:gridCol>
                <a:gridCol w="944681">
                  <a:extLst>
                    <a:ext uri="{9D8B030D-6E8A-4147-A177-3AD203B41FA5}">
                      <a16:colId xmlns:a16="http://schemas.microsoft.com/office/drawing/2014/main" val="20002"/>
                    </a:ext>
                  </a:extLst>
                </a:gridCol>
                <a:gridCol w="814380">
                  <a:extLst>
                    <a:ext uri="{9D8B030D-6E8A-4147-A177-3AD203B41FA5}">
                      <a16:colId xmlns:a16="http://schemas.microsoft.com/office/drawing/2014/main" val="20003"/>
                    </a:ext>
                  </a:extLst>
                </a:gridCol>
                <a:gridCol w="5195743">
                  <a:extLst>
                    <a:ext uri="{9D8B030D-6E8A-4147-A177-3AD203B41FA5}">
                      <a16:colId xmlns:a16="http://schemas.microsoft.com/office/drawing/2014/main" val="20004"/>
                    </a:ext>
                  </a:extLst>
                </a:gridCol>
              </a:tblGrid>
              <a:tr h="421922">
                <a:tc>
                  <a:txBody>
                    <a:bodyPr/>
                    <a:lstStyle/>
                    <a:p>
                      <a:r>
                        <a:rPr lang="en-US" sz="1100" b="1" dirty="0"/>
                        <a:t>Meeting</a:t>
                      </a:r>
                    </a:p>
                  </a:txBody>
                  <a:tcPr/>
                </a:tc>
                <a:tc>
                  <a:txBody>
                    <a:bodyPr/>
                    <a:lstStyle/>
                    <a:p>
                      <a:r>
                        <a:rPr lang="en-US" sz="1100" b="1" dirty="0"/>
                        <a:t>Date</a:t>
                      </a:r>
                    </a:p>
                  </a:txBody>
                  <a:tcPr/>
                </a:tc>
                <a:tc>
                  <a:txBody>
                    <a:bodyPr/>
                    <a:lstStyle/>
                    <a:p>
                      <a:pPr algn="ctr"/>
                      <a:r>
                        <a:rPr lang="en-US" sz="1100" b="1" dirty="0"/>
                        <a:t>Planned</a:t>
                      </a:r>
                      <a:r>
                        <a:rPr lang="en-US" sz="1100" b="1" baseline="0" dirty="0"/>
                        <a:t> TU’s</a:t>
                      </a:r>
                      <a:endParaRPr lang="en-US" sz="1100" b="1" dirty="0"/>
                    </a:p>
                  </a:txBody>
                  <a:tcPr/>
                </a:tc>
                <a:tc>
                  <a:txBody>
                    <a:bodyPr/>
                    <a:lstStyle/>
                    <a:p>
                      <a:pPr algn="ctr"/>
                      <a:r>
                        <a:rPr lang="en-US" sz="1100" b="1" dirty="0"/>
                        <a:t>Actual TU’s</a:t>
                      </a:r>
                    </a:p>
                  </a:txBody>
                  <a:tcPr/>
                </a:tc>
                <a:tc>
                  <a:txBody>
                    <a:bodyPr/>
                    <a:lstStyle/>
                    <a:p>
                      <a:r>
                        <a:rPr lang="en-US" sz="1100" b="1" dirty="0"/>
                        <a:t>Action plan</a:t>
                      </a:r>
                    </a:p>
                  </a:txBody>
                  <a:tcPr/>
                </a:tc>
                <a:extLst>
                  <a:ext uri="{0D108BD9-81ED-4DB2-BD59-A6C34878D82A}">
                    <a16:rowId xmlns:a16="http://schemas.microsoft.com/office/drawing/2014/main" val="10000"/>
                  </a:ext>
                </a:extLst>
              </a:tr>
              <a:tr h="587677">
                <a:tc>
                  <a:txBody>
                    <a:bodyPr/>
                    <a:lstStyle/>
                    <a:p>
                      <a:r>
                        <a:rPr lang="en-US" sz="1100" b="0" dirty="0">
                          <a:highlight>
                            <a:srgbClr val="C0C0C0"/>
                          </a:highlight>
                        </a:rPr>
                        <a:t>SA2</a:t>
                      </a:r>
                      <a:r>
                        <a:rPr lang="en-US" sz="1100" b="0" baseline="0" dirty="0">
                          <a:highlight>
                            <a:srgbClr val="C0C0C0"/>
                          </a:highlight>
                        </a:rPr>
                        <a:t> E-</a:t>
                      </a:r>
                      <a:r>
                        <a:rPr lang="en-US" sz="1100" b="0" dirty="0">
                          <a:highlight>
                            <a:srgbClr val="C0C0C0"/>
                          </a:highlight>
                        </a:rPr>
                        <a:t>AH</a:t>
                      </a:r>
                    </a:p>
                  </a:txBody>
                  <a:tcPr/>
                </a:tc>
                <a:tc>
                  <a:txBody>
                    <a:bodyPr/>
                    <a:lstStyle/>
                    <a:p>
                      <a:r>
                        <a:rPr lang="en-US" sz="1100" b="0" dirty="0">
                          <a:highlight>
                            <a:srgbClr val="C0C0C0"/>
                          </a:highlight>
                        </a:rPr>
                        <a:t>Jan 2024</a:t>
                      </a:r>
                    </a:p>
                  </a:txBody>
                  <a:tcPr/>
                </a:tc>
                <a:tc>
                  <a:txBody>
                    <a:bodyPr/>
                    <a:lstStyle/>
                    <a:p>
                      <a:pPr algn="ctr"/>
                      <a:r>
                        <a:rPr lang="en-US" sz="1100" dirty="0">
                          <a:highlight>
                            <a:srgbClr val="C0C0C0"/>
                          </a:highlight>
                        </a:rPr>
                        <a:t>0.5</a:t>
                      </a:r>
                    </a:p>
                  </a:txBody>
                  <a:tcPr/>
                </a:tc>
                <a:tc>
                  <a:txBody>
                    <a:bodyPr/>
                    <a:lstStyle/>
                    <a:p>
                      <a:pPr algn="ctr"/>
                      <a:r>
                        <a:rPr lang="en-US" sz="1100" dirty="0">
                          <a:highlight>
                            <a:srgbClr val="C0C0C0"/>
                          </a:highlight>
                        </a:rPr>
                        <a:t>0.5</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zh-CN" sz="1100" dirty="0">
                          <a:highlight>
                            <a:srgbClr val="C0C0C0"/>
                          </a:highlight>
                        </a:rPr>
                        <a:t>TR skeleton, scope, architectural assumptions/requirements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zh-CN" sz="1100" dirty="0">
                          <a:highlight>
                            <a:srgbClr val="C0C0C0"/>
                          </a:highlight>
                        </a:rPr>
                        <a:t>Start and complete key issue</a:t>
                      </a:r>
                    </a:p>
                    <a:p>
                      <a:pPr marL="285750" indent="-285750">
                        <a:buFont typeface="Arial" panose="020B0604020202020204" pitchFamily="34" charset="0"/>
                        <a:buChar char="•"/>
                      </a:pPr>
                      <a:r>
                        <a:rPr lang="en-US" sz="1100" dirty="0">
                          <a:highlight>
                            <a:srgbClr val="C0C0C0"/>
                          </a:highlight>
                        </a:rPr>
                        <a:t>(only for information)Solutions</a:t>
                      </a:r>
                    </a:p>
                  </a:txBody>
                  <a:tcPr/>
                </a:tc>
                <a:extLst>
                  <a:ext uri="{0D108BD9-81ED-4DB2-BD59-A6C34878D82A}">
                    <a16:rowId xmlns:a16="http://schemas.microsoft.com/office/drawing/2014/main" val="10003"/>
                  </a:ext>
                </a:extLst>
              </a:tr>
              <a:tr h="587677">
                <a:tc>
                  <a:txBody>
                    <a:bodyPr/>
                    <a:lstStyle/>
                    <a:p>
                      <a:r>
                        <a:rPr lang="en-US" sz="1100" b="0" dirty="0">
                          <a:highlight>
                            <a:srgbClr val="C0C0C0"/>
                          </a:highlight>
                        </a:rPr>
                        <a:t>SA2#161</a:t>
                      </a:r>
                    </a:p>
                  </a:txBody>
                  <a:tcPr/>
                </a:tc>
                <a:tc>
                  <a:txBody>
                    <a:bodyPr/>
                    <a:lstStyle/>
                    <a:p>
                      <a:r>
                        <a:rPr lang="en-US" sz="1100" b="0" dirty="0">
                          <a:highlight>
                            <a:srgbClr val="C0C0C0"/>
                          </a:highlight>
                        </a:rPr>
                        <a:t>Feb 2024</a:t>
                      </a:r>
                    </a:p>
                  </a:txBody>
                  <a:tcPr/>
                </a:tc>
                <a:tc>
                  <a:txBody>
                    <a:bodyPr/>
                    <a:lstStyle/>
                    <a:p>
                      <a:pPr algn="ctr"/>
                      <a:r>
                        <a:rPr lang="en-US" sz="1100" dirty="0">
                          <a:highlight>
                            <a:srgbClr val="C0C0C0"/>
                          </a:highlight>
                        </a:rPr>
                        <a:t>2</a:t>
                      </a:r>
                    </a:p>
                  </a:txBody>
                  <a:tcPr/>
                </a:tc>
                <a:tc>
                  <a:txBody>
                    <a:bodyPr/>
                    <a:lstStyle/>
                    <a:p>
                      <a:pPr algn="ctr"/>
                      <a:r>
                        <a:rPr lang="en-US" sz="1100" dirty="0">
                          <a:highlight>
                            <a:srgbClr val="C0C0C0"/>
                          </a:highlight>
                        </a:rPr>
                        <a:t>2</a:t>
                      </a:r>
                    </a:p>
                  </a:txBody>
                  <a:tcPr/>
                </a:tc>
                <a:tc>
                  <a:txBody>
                    <a:bodyPr/>
                    <a:lstStyle/>
                    <a:p>
                      <a:pPr marL="285750" indent="-285750">
                        <a:buFont typeface="Arial" panose="020B0604020202020204" pitchFamily="34" charset="0"/>
                        <a:buChar char="•"/>
                      </a:pPr>
                      <a:r>
                        <a:rPr lang="en-US" altLang="zh-CN" sz="1100" dirty="0">
                          <a:highlight>
                            <a:srgbClr val="C0C0C0"/>
                          </a:highlight>
                        </a:rPr>
                        <a:t>Start solutions discussions</a:t>
                      </a:r>
                    </a:p>
                    <a:p>
                      <a:pPr marL="285750" indent="-285750">
                        <a:buFont typeface="Arial" panose="020B0604020202020204" pitchFamily="34" charset="0"/>
                        <a:buChar char="•"/>
                      </a:pPr>
                      <a:r>
                        <a:rPr lang="en-US" altLang="zh-CN" sz="1100" dirty="0">
                          <a:highlight>
                            <a:srgbClr val="C0C0C0"/>
                          </a:highlight>
                        </a:rPr>
                        <a:t>key issue update to address the ENs can be considered</a:t>
                      </a:r>
                    </a:p>
                    <a:p>
                      <a:pPr marL="0" indent="0">
                        <a:buFont typeface="Arial" panose="020B0604020202020204" pitchFamily="34" charset="0"/>
                        <a:buNone/>
                      </a:pPr>
                      <a:r>
                        <a:rPr lang="en-US" altLang="zh-CN" sz="1100" i="1" dirty="0">
                          <a:highlight>
                            <a:srgbClr val="C0C0C0"/>
                          </a:highlight>
                        </a:rPr>
                        <a:t>NOTE: </a:t>
                      </a:r>
                      <a:r>
                        <a:rPr lang="en-US" altLang="de-DE" sz="1100" i="1" dirty="0">
                          <a:highlight>
                            <a:srgbClr val="C0C0C0"/>
                          </a:highlight>
                        </a:rPr>
                        <a:t>no new key issue proposal will be considered </a:t>
                      </a:r>
                      <a:endParaRPr lang="en-US" altLang="zh-CN" sz="1100" i="1" dirty="0">
                        <a:highlight>
                          <a:srgbClr val="C0C0C0"/>
                        </a:highlight>
                      </a:endParaRPr>
                    </a:p>
                  </a:txBody>
                  <a:tcPr/>
                </a:tc>
                <a:extLst>
                  <a:ext uri="{0D108BD9-81ED-4DB2-BD59-A6C34878D82A}">
                    <a16:rowId xmlns:a16="http://schemas.microsoft.com/office/drawing/2014/main" val="10004"/>
                  </a:ext>
                </a:extLst>
              </a:tr>
              <a:tr h="355731">
                <a:tc>
                  <a:txBody>
                    <a:bodyPr/>
                    <a:lstStyle/>
                    <a:p>
                      <a:r>
                        <a:rPr lang="en-US" sz="1100" b="0" dirty="0">
                          <a:highlight>
                            <a:srgbClr val="C0C0C0"/>
                          </a:highlight>
                        </a:rPr>
                        <a:t>SA2#162</a:t>
                      </a:r>
                    </a:p>
                  </a:txBody>
                  <a:tcPr/>
                </a:tc>
                <a:tc>
                  <a:txBody>
                    <a:bodyPr/>
                    <a:lstStyle/>
                    <a:p>
                      <a:r>
                        <a:rPr lang="en-US" sz="1100" b="0" dirty="0">
                          <a:highlight>
                            <a:srgbClr val="C0C0C0"/>
                          </a:highlight>
                        </a:rPr>
                        <a:t>Apr 2024</a:t>
                      </a:r>
                    </a:p>
                  </a:txBody>
                  <a:tcPr/>
                </a:tc>
                <a:tc>
                  <a:txBody>
                    <a:bodyPr/>
                    <a:lstStyle/>
                    <a:p>
                      <a:pPr algn="ctr"/>
                      <a:r>
                        <a:rPr lang="en-US" sz="1100" dirty="0">
                          <a:highlight>
                            <a:srgbClr val="C0C0C0"/>
                          </a:highlight>
                        </a:rPr>
                        <a:t>2</a:t>
                      </a:r>
                    </a:p>
                  </a:txBody>
                  <a:tcPr/>
                </a:tc>
                <a:tc>
                  <a:txBody>
                    <a:bodyPr/>
                    <a:lstStyle/>
                    <a:p>
                      <a:pPr algn="ctr"/>
                      <a:r>
                        <a:rPr lang="en-US" sz="1100" dirty="0">
                          <a:highlight>
                            <a:srgbClr val="C0C0C0"/>
                          </a:highlight>
                        </a:rPr>
                        <a:t>2</a:t>
                      </a:r>
                    </a:p>
                  </a:txBody>
                  <a:tcPr/>
                </a:tc>
                <a:tc>
                  <a:txBody>
                    <a:bodyPr/>
                    <a:lstStyle/>
                    <a:p>
                      <a:r>
                        <a:rPr lang="en-US" sz="1100" dirty="0">
                          <a:highlight>
                            <a:srgbClr val="C0C0C0"/>
                          </a:highlight>
                        </a:rPr>
                        <a:t>Continue solutions</a:t>
                      </a:r>
                      <a:r>
                        <a:rPr lang="en-US" sz="1100" baseline="0" dirty="0">
                          <a:highlight>
                            <a:srgbClr val="C0C0C0"/>
                          </a:highlight>
                        </a:rPr>
                        <a:t> discussions</a:t>
                      </a:r>
                    </a:p>
                  </a:txBody>
                  <a:tcPr/>
                </a:tc>
                <a:extLst>
                  <a:ext uri="{0D108BD9-81ED-4DB2-BD59-A6C34878D82A}">
                    <a16:rowId xmlns:a16="http://schemas.microsoft.com/office/drawing/2014/main" val="10005"/>
                  </a:ext>
                </a:extLst>
              </a:tr>
              <a:tr h="355731">
                <a:tc>
                  <a:txBody>
                    <a:bodyPr/>
                    <a:lstStyle/>
                    <a:p>
                      <a:r>
                        <a:rPr lang="en-US" sz="1100" b="0" dirty="0">
                          <a:highlight>
                            <a:srgbClr val="C0C0C0"/>
                          </a:highlight>
                        </a:rPr>
                        <a:t>SA2#163</a:t>
                      </a:r>
                    </a:p>
                  </a:txBody>
                  <a:tcPr/>
                </a:tc>
                <a:tc>
                  <a:txBody>
                    <a:bodyPr/>
                    <a:lstStyle/>
                    <a:p>
                      <a:r>
                        <a:rPr lang="en-US" sz="1100" b="0" dirty="0">
                          <a:highlight>
                            <a:srgbClr val="C0C0C0"/>
                          </a:highlight>
                        </a:rPr>
                        <a:t>May 2024</a:t>
                      </a:r>
                    </a:p>
                  </a:txBody>
                  <a:tcPr/>
                </a:tc>
                <a:tc>
                  <a:txBody>
                    <a:bodyPr/>
                    <a:lstStyle/>
                    <a:p>
                      <a:pPr algn="ctr"/>
                      <a:r>
                        <a:rPr lang="en-US" sz="1100" dirty="0">
                          <a:highlight>
                            <a:srgbClr val="C0C0C0"/>
                          </a:highlight>
                        </a:rPr>
                        <a:t>2</a:t>
                      </a:r>
                    </a:p>
                  </a:txBody>
                  <a:tcPr/>
                </a:tc>
                <a:tc>
                  <a:txBody>
                    <a:bodyPr/>
                    <a:lstStyle/>
                    <a:p>
                      <a:pPr algn="ctr"/>
                      <a:r>
                        <a:rPr lang="en-US" sz="1100" dirty="0">
                          <a:highlight>
                            <a:srgbClr val="C0C0C0"/>
                          </a:highlight>
                        </a:rPr>
                        <a:t>2</a:t>
                      </a:r>
                    </a:p>
                  </a:txBody>
                  <a:tcPr/>
                </a:tc>
                <a:tc>
                  <a:txBody>
                    <a:bodyPr/>
                    <a:lstStyle/>
                    <a:p>
                      <a:r>
                        <a:rPr lang="en-US" altLang="zh-CN" sz="1100" dirty="0">
                          <a:highlight>
                            <a:srgbClr val="C0C0C0"/>
                          </a:highlight>
                        </a:rPr>
                        <a:t>Continue solutions discussions</a:t>
                      </a:r>
                    </a:p>
                  </a:txBody>
                  <a:tcPr/>
                </a:tc>
                <a:extLst>
                  <a:ext uri="{0D108BD9-81ED-4DB2-BD59-A6C34878D82A}">
                    <a16:rowId xmlns:a16="http://schemas.microsoft.com/office/drawing/2014/main" val="10006"/>
                  </a:ext>
                </a:extLst>
              </a:tr>
              <a:tr h="14164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b="0" dirty="0">
                          <a:highlight>
                            <a:srgbClr val="C0C0C0"/>
                          </a:highlight>
                        </a:rPr>
                        <a:t>SA2#164</a:t>
                      </a:r>
                    </a:p>
                  </a:txBody>
                  <a:tcPr/>
                </a:tc>
                <a:tc>
                  <a:txBody>
                    <a:bodyPr/>
                    <a:lstStyle/>
                    <a:p>
                      <a:r>
                        <a:rPr lang="en-US" sz="1100" b="0" dirty="0">
                          <a:highlight>
                            <a:srgbClr val="C0C0C0"/>
                          </a:highlight>
                        </a:rPr>
                        <a:t>Aug 2024</a:t>
                      </a:r>
                    </a:p>
                  </a:txBody>
                  <a:tcPr/>
                </a:tc>
                <a:tc>
                  <a:txBody>
                    <a:bodyPr/>
                    <a:lstStyle/>
                    <a:p>
                      <a:pPr algn="ctr"/>
                      <a:r>
                        <a:rPr lang="en-US" sz="1100" dirty="0">
                          <a:highlight>
                            <a:srgbClr val="C0C0C0"/>
                          </a:highlight>
                        </a:rPr>
                        <a:t>2</a:t>
                      </a:r>
                    </a:p>
                  </a:txBody>
                  <a:tcPr/>
                </a:tc>
                <a:tc>
                  <a:txBody>
                    <a:bodyPr/>
                    <a:lstStyle/>
                    <a:p>
                      <a:pPr algn="ctr"/>
                      <a:r>
                        <a:rPr lang="en-US" sz="1100" dirty="0">
                          <a:highlight>
                            <a:srgbClr val="C0C0C0"/>
                          </a:highlight>
                        </a:rPr>
                        <a:t>2</a:t>
                      </a:r>
                    </a:p>
                  </a:txBody>
                  <a:tcPr/>
                </a:tc>
                <a:tc>
                  <a:txBody>
                    <a:bodyPr/>
                    <a:lstStyle/>
                    <a:p>
                      <a:pPr marL="285750" indent="-285750" algn="l" defTabSz="914400" rtl="0" eaLnBrk="1" latinLnBrk="0" hangingPunct="1">
                        <a:buFont typeface="Arial" panose="020B0604020202020204" pitchFamily="34" charset="0"/>
                        <a:buChar char="•"/>
                      </a:pPr>
                      <a:r>
                        <a:rPr lang="en-US" altLang="zh-CN" sz="1100" kern="1200" dirty="0">
                          <a:solidFill>
                            <a:schemeClr val="tx1"/>
                          </a:solidFill>
                          <a:highlight>
                            <a:srgbClr val="C0C0C0"/>
                          </a:highlight>
                          <a:latin typeface="+mn-lt"/>
                          <a:ea typeface="+mn-ea"/>
                          <a:cs typeface="+mn-cs"/>
                        </a:rPr>
                        <a:t>Continue and complete solution discussions (multi-sourced papers will be handled with priority, any new solution should be in principle different from the existing solutions in the TR and ready for evaluation).</a:t>
                      </a:r>
                    </a:p>
                    <a:p>
                      <a:pPr marL="285750" indent="-285750" algn="l" defTabSz="914400" rtl="0" eaLnBrk="1" latinLnBrk="0" hangingPunct="1">
                        <a:buFont typeface="Arial" panose="020B0604020202020204" pitchFamily="34" charset="0"/>
                        <a:buChar char="•"/>
                      </a:pPr>
                      <a:r>
                        <a:rPr lang="en-US" altLang="zh-CN" sz="1100" kern="1200" dirty="0">
                          <a:solidFill>
                            <a:schemeClr val="tx1"/>
                          </a:solidFill>
                          <a:highlight>
                            <a:srgbClr val="C0C0C0"/>
                          </a:highlight>
                          <a:latin typeface="+mn-lt"/>
                          <a:ea typeface="+mn-ea"/>
                          <a:cs typeface="+mn-cs"/>
                        </a:rPr>
                        <a:t>Start evaluation/conclusion: group/categorize the solutions, identify the non-controversial aspects and key controversial aspects, identify the dependency with other WHs and have earlier coordination.</a:t>
                      </a:r>
                    </a:p>
                    <a:p>
                      <a:pPr marL="285750" indent="-285750" algn="l" defTabSz="914400" rtl="0" eaLnBrk="1" latinLnBrk="0" hangingPunct="1">
                        <a:buFont typeface="Arial" panose="020B0604020202020204" pitchFamily="34" charset="0"/>
                        <a:buChar char="•"/>
                      </a:pPr>
                      <a:r>
                        <a:rPr lang="en-US" altLang="zh-CN" sz="1100" kern="1200" dirty="0">
                          <a:solidFill>
                            <a:schemeClr val="tx1"/>
                          </a:solidFill>
                          <a:highlight>
                            <a:srgbClr val="C0C0C0"/>
                          </a:highlight>
                          <a:latin typeface="+mn-lt"/>
                          <a:ea typeface="+mn-ea"/>
                          <a:cs typeface="+mn-cs"/>
                        </a:rPr>
                        <a:t>AIoT conference call and NWM discussion will be arranged between SA2#163 and SA2#164 for e.g. deployment scenarios including roaming, etc.</a:t>
                      </a:r>
                    </a:p>
                  </a:txBody>
                  <a:tcPr/>
                </a:tc>
                <a:extLst>
                  <a:ext uri="{0D108BD9-81ED-4DB2-BD59-A6C34878D82A}">
                    <a16:rowId xmlns:a16="http://schemas.microsoft.com/office/drawing/2014/main" val="133374917"/>
                  </a:ext>
                </a:extLst>
              </a:tr>
              <a:tr h="7534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b="0" dirty="0">
                          <a:highlight>
                            <a:srgbClr val="C0C0C0"/>
                          </a:highlight>
                        </a:rPr>
                        <a:t>SA2#165</a:t>
                      </a:r>
                    </a:p>
                  </a:txBody>
                  <a:tcPr>
                    <a:noFill/>
                  </a:tcPr>
                </a:tc>
                <a:tc>
                  <a:txBody>
                    <a:bodyPr/>
                    <a:lstStyle/>
                    <a:p>
                      <a:r>
                        <a:rPr lang="en-US" sz="1100" b="0" dirty="0">
                          <a:highlight>
                            <a:srgbClr val="C0C0C0"/>
                          </a:highlight>
                        </a:rPr>
                        <a:t>Oct 2024</a:t>
                      </a:r>
                    </a:p>
                  </a:txBody>
                  <a:tcPr>
                    <a:noFill/>
                  </a:tcPr>
                </a:tc>
                <a:tc>
                  <a:txBody>
                    <a:bodyPr/>
                    <a:lstStyle/>
                    <a:p>
                      <a:pPr algn="ctr"/>
                      <a:r>
                        <a:rPr lang="en-US" sz="1100" dirty="0">
                          <a:highlight>
                            <a:srgbClr val="C0C0C0"/>
                          </a:highlight>
                        </a:rPr>
                        <a:t>1.5</a:t>
                      </a:r>
                    </a:p>
                  </a:txBody>
                  <a:tcPr>
                    <a:noFill/>
                  </a:tcPr>
                </a:tc>
                <a:tc>
                  <a:txBody>
                    <a:bodyPr/>
                    <a:lstStyle/>
                    <a:p>
                      <a:pPr algn="ctr"/>
                      <a:r>
                        <a:rPr lang="en-US" sz="1100" dirty="0">
                          <a:highlight>
                            <a:srgbClr val="C0C0C0"/>
                          </a:highlight>
                        </a:rPr>
                        <a:t>2</a:t>
                      </a:r>
                    </a:p>
                  </a:txBody>
                  <a:tcPr>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zh-CN" sz="1100" kern="1200" dirty="0">
                          <a:solidFill>
                            <a:schemeClr val="tx1"/>
                          </a:solidFill>
                          <a:highlight>
                            <a:srgbClr val="C0C0C0"/>
                          </a:highlight>
                          <a:latin typeface="+mn-lt"/>
                          <a:ea typeface="+mn-ea"/>
                          <a:cs typeface="+mn-cs"/>
                        </a:rPr>
                        <a:t>Decide way forward for open issues</a:t>
                      </a:r>
                    </a:p>
                    <a:p>
                      <a:pPr marL="285750" indent="-285750" algn="l" defTabSz="914400" rtl="0" eaLnBrk="1" latinLnBrk="0" hangingPunct="1">
                        <a:buFont typeface="Arial" panose="020B0604020202020204" pitchFamily="34" charset="0"/>
                        <a:buChar char="•"/>
                      </a:pPr>
                      <a:r>
                        <a:rPr lang="en-US" altLang="zh-CN" sz="1100" kern="1200" dirty="0">
                          <a:solidFill>
                            <a:schemeClr val="tx1"/>
                          </a:solidFill>
                          <a:highlight>
                            <a:srgbClr val="C0C0C0"/>
                          </a:highlight>
                          <a:latin typeface="+mn-lt"/>
                          <a:ea typeface="+mn-ea"/>
                          <a:cs typeface="+mn-cs"/>
                        </a:rPr>
                        <a:t>Continue TR conclusion and evaluation, focus on conclusions (and where needed supporting evaluations). Priority will be for contributions that help us all work towards finalizing the conclusion.</a:t>
                      </a:r>
                      <a:endParaRPr lang="en-US" sz="1100" kern="1200" dirty="0">
                        <a:solidFill>
                          <a:schemeClr val="tx1"/>
                        </a:solidFill>
                        <a:highlight>
                          <a:srgbClr val="C0C0C0"/>
                        </a:highlight>
                        <a:latin typeface="+mn-lt"/>
                        <a:ea typeface="+mn-ea"/>
                        <a:cs typeface="+mn-cs"/>
                      </a:endParaRPr>
                    </a:p>
                  </a:txBody>
                  <a:tcPr>
                    <a:noFill/>
                  </a:tcPr>
                </a:tc>
                <a:extLst>
                  <a:ext uri="{0D108BD9-81ED-4DB2-BD59-A6C34878D82A}">
                    <a16:rowId xmlns:a16="http://schemas.microsoft.com/office/drawing/2014/main" val="977192010"/>
                  </a:ext>
                </a:extLst>
              </a:tr>
              <a:tr h="4635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b="0" dirty="0">
                          <a:highlight>
                            <a:srgbClr val="C0C0C0"/>
                          </a:highlight>
                        </a:rPr>
                        <a:t>SA2#166</a:t>
                      </a:r>
                    </a:p>
                  </a:txBody>
                  <a:tcPr/>
                </a:tc>
                <a:tc>
                  <a:txBody>
                    <a:bodyPr/>
                    <a:lstStyle/>
                    <a:p>
                      <a:r>
                        <a:rPr lang="en-US" altLang="zh-CN" sz="1100" b="0" dirty="0">
                          <a:highlight>
                            <a:srgbClr val="C0C0C0"/>
                          </a:highlight>
                        </a:rPr>
                        <a:t>Nov 2024</a:t>
                      </a:r>
                      <a:endParaRPr lang="en-US" sz="1100" b="0" dirty="0">
                        <a:highlight>
                          <a:srgbClr val="C0C0C0"/>
                        </a:highlight>
                      </a:endParaRPr>
                    </a:p>
                  </a:txBody>
                  <a:tcPr/>
                </a:tc>
                <a:tc>
                  <a:txBody>
                    <a:bodyPr/>
                    <a:lstStyle/>
                    <a:p>
                      <a:pPr algn="ctr"/>
                      <a:r>
                        <a:rPr lang="en-US" sz="1100" dirty="0">
                          <a:highlight>
                            <a:srgbClr val="C0C0C0"/>
                          </a:highlight>
                        </a:rPr>
                        <a:t>1.5</a:t>
                      </a:r>
                    </a:p>
                  </a:txBody>
                  <a:tcPr/>
                </a:tc>
                <a:tc>
                  <a:txBody>
                    <a:bodyPr/>
                    <a:lstStyle/>
                    <a:p>
                      <a:pPr algn="ctr"/>
                      <a:r>
                        <a:rPr lang="en-US" sz="1100" dirty="0">
                          <a:highlight>
                            <a:srgbClr val="C0C0C0"/>
                          </a:highlight>
                        </a:rPr>
                        <a:t>2</a:t>
                      </a:r>
                    </a:p>
                  </a:txBody>
                  <a:tcPr/>
                </a:tc>
                <a:tc>
                  <a:txBody>
                    <a:bodyPr/>
                    <a:lstStyle/>
                    <a:p>
                      <a:pPr marL="285750" indent="-285750" algn="l" defTabSz="914400" rtl="0" eaLnBrk="1" latinLnBrk="0" hangingPunct="1">
                        <a:buFont typeface="Arial" panose="020B0604020202020204" pitchFamily="34" charset="0"/>
                        <a:buChar char="•"/>
                      </a:pPr>
                      <a:r>
                        <a:rPr lang="en-US" altLang="zh-CN" sz="1100" kern="1200" dirty="0">
                          <a:solidFill>
                            <a:schemeClr val="tx1"/>
                          </a:solidFill>
                          <a:highlight>
                            <a:srgbClr val="C0C0C0"/>
                          </a:highlight>
                          <a:latin typeface="+mn-lt"/>
                          <a:ea typeface="+mn-ea"/>
                          <a:cs typeface="+mn-cs"/>
                        </a:rPr>
                        <a:t>Finalize all key issue conclusions i.e. to address FFS in TR conclusion clause, and new conclusion proposal essential for the study</a:t>
                      </a:r>
                    </a:p>
                  </a:txBody>
                  <a:tcPr/>
                </a:tc>
                <a:extLst>
                  <a:ext uri="{0D108BD9-81ED-4DB2-BD59-A6C34878D82A}">
                    <a16:rowId xmlns:a16="http://schemas.microsoft.com/office/drawing/2014/main" val="3569038354"/>
                  </a:ext>
                </a:extLst>
              </a:tr>
              <a:tr h="355731">
                <a:tc>
                  <a:txBody>
                    <a:bodyPr/>
                    <a:lstStyle/>
                    <a:p>
                      <a:endParaRPr lang="en-US" sz="1100" dirty="0"/>
                    </a:p>
                  </a:txBody>
                  <a:tcPr/>
                </a:tc>
                <a:tc>
                  <a:txBody>
                    <a:bodyPr/>
                    <a:lstStyle/>
                    <a:p>
                      <a:r>
                        <a:rPr lang="en-US" sz="1100" dirty="0"/>
                        <a:t>Total</a:t>
                      </a:r>
                    </a:p>
                  </a:txBody>
                  <a:tcPr/>
                </a:tc>
                <a:tc>
                  <a:txBody>
                    <a:bodyPr/>
                    <a:lstStyle/>
                    <a:p>
                      <a:pPr algn="ctr"/>
                      <a:r>
                        <a:rPr lang="en-US" sz="1100" dirty="0"/>
                        <a:t>11.5</a:t>
                      </a:r>
                    </a:p>
                  </a:txBody>
                  <a:tcPr/>
                </a:tc>
                <a:tc>
                  <a:txBody>
                    <a:bodyPr/>
                    <a:lstStyle/>
                    <a:p>
                      <a:pPr algn="ctr"/>
                      <a:r>
                        <a:rPr lang="en-US" sz="1100" dirty="0"/>
                        <a:t>12.5</a:t>
                      </a:r>
                    </a:p>
                  </a:txBody>
                  <a:tcPr/>
                </a:tc>
                <a:tc>
                  <a:txBody>
                    <a:bodyPr/>
                    <a:lstStyle/>
                    <a:p>
                      <a:endParaRPr lang="en-US" sz="1100"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384665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289786"/>
            <a:ext cx="7291602" cy="632637"/>
          </a:xfrm>
        </p:spPr>
        <p:txBody>
          <a:bodyPr/>
          <a:lstStyle/>
          <a:p>
            <a:pPr algn="l"/>
            <a:r>
              <a:rPr lang="en-US" altLang="de-DE" b="1" dirty="0" err="1"/>
              <a:t>AmbientIoT</a:t>
            </a:r>
            <a:r>
              <a:rPr lang="en-US" altLang="de-DE" b="1" dirty="0"/>
              <a:t>-ARC Status after SA2#169</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159283" y="2426152"/>
            <a:ext cx="8829735" cy="33609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SA2#168</a:t>
            </a:r>
            <a:endParaRPr lang="de-DE" altLang="ko-KR" sz="1600" kern="0" dirty="0">
              <a:solidFill>
                <a:prstClr val="black"/>
              </a:solidFill>
            </a:endParaRPr>
          </a:p>
          <a:p>
            <a:pPr lvl="1">
              <a:spcBef>
                <a:spcPts val="0"/>
              </a:spcBef>
              <a:spcAft>
                <a:spcPts val="200"/>
              </a:spcAft>
            </a:pPr>
            <a:r>
              <a:rPr lang="en-US" altLang="de-DE" sz="1400" kern="0" dirty="0"/>
              <a:t>19 p-CR were approved in the meeting, including:</a:t>
            </a:r>
          </a:p>
          <a:p>
            <a:pPr lvl="2">
              <a:spcBef>
                <a:spcPts val="0"/>
              </a:spcBef>
              <a:spcAft>
                <a:spcPts val="200"/>
              </a:spcAft>
            </a:pPr>
            <a:r>
              <a:rPr lang="en-US" altLang="de-DE" sz="1200" kern="0" dirty="0"/>
              <a:t>Feature update for “NF and reader discover and selection”, “assistance information”,  “</a:t>
            </a:r>
            <a:r>
              <a:rPr lang="en-US" altLang="de-DE" sz="1200" kern="0" dirty="0" err="1"/>
              <a:t>AIoT</a:t>
            </a:r>
            <a:r>
              <a:rPr lang="en-US" altLang="de-DE" sz="1200" kern="0" dirty="0"/>
              <a:t> data structure for command service” and “</a:t>
            </a:r>
            <a:r>
              <a:rPr lang="en-US" altLang="de-DE" sz="1200" kern="0" dirty="0" err="1"/>
              <a:t>AIoT</a:t>
            </a:r>
            <a:r>
              <a:rPr lang="en-US" altLang="de-DE" sz="1200" kern="0" dirty="0"/>
              <a:t> permanent identifier”</a:t>
            </a:r>
          </a:p>
          <a:p>
            <a:pPr lvl="2">
              <a:spcBef>
                <a:spcPts val="0"/>
              </a:spcBef>
              <a:spcAft>
                <a:spcPts val="200"/>
              </a:spcAft>
            </a:pPr>
            <a:r>
              <a:rPr lang="en-US" altLang="de-DE" sz="1200" kern="0" dirty="0"/>
              <a:t>Procedure update for inventory and command</a:t>
            </a:r>
          </a:p>
          <a:p>
            <a:pPr lvl="2">
              <a:spcBef>
                <a:spcPts val="0"/>
              </a:spcBef>
              <a:spcAft>
                <a:spcPts val="200"/>
              </a:spcAft>
            </a:pPr>
            <a:r>
              <a:rPr lang="en-US" altLang="de-DE" sz="1200" kern="0" dirty="0"/>
              <a:t>NF functionality update for NG-RAN, AIOTF, AMF, ADM and NRF</a:t>
            </a:r>
          </a:p>
          <a:p>
            <a:pPr lvl="2">
              <a:spcBef>
                <a:spcPts val="0"/>
              </a:spcBef>
              <a:spcAft>
                <a:spcPts val="200"/>
              </a:spcAft>
            </a:pPr>
            <a:r>
              <a:rPr lang="en-US" altLang="de-DE" sz="1200" kern="0" dirty="0"/>
              <a:t>NF service update for AIOTF services, AIOTF services, NEF services and ADM services</a:t>
            </a:r>
          </a:p>
          <a:p>
            <a:pPr lvl="2">
              <a:spcBef>
                <a:spcPts val="0"/>
              </a:spcBef>
              <a:spcAft>
                <a:spcPts val="200"/>
              </a:spcAft>
            </a:pPr>
            <a:r>
              <a:rPr lang="en-US" altLang="de-DE" sz="1200" kern="0" dirty="0"/>
              <a:t>Architecture figure and Protocol update</a:t>
            </a:r>
          </a:p>
          <a:p>
            <a:pPr lvl="1">
              <a:spcBef>
                <a:spcPts val="0"/>
              </a:spcBef>
              <a:spcAft>
                <a:spcPts val="200"/>
              </a:spcAft>
            </a:pPr>
            <a:r>
              <a:rPr lang="en-US" altLang="de-DE" sz="1400" kern="0" dirty="0"/>
              <a:t>2 LS out were approved: </a:t>
            </a:r>
          </a:p>
          <a:p>
            <a:pPr lvl="2">
              <a:spcBef>
                <a:spcPts val="0"/>
              </a:spcBef>
              <a:spcAft>
                <a:spcPts val="200"/>
              </a:spcAft>
            </a:pPr>
            <a:r>
              <a:rPr lang="en-US" altLang="de-DE" sz="1200" kern="0" dirty="0"/>
              <a:t>Reply to RAN2 and RAN3 on D2R message size: confirm that the inventory response message size will be provided as part of assistance information for Inventory procedure</a:t>
            </a:r>
          </a:p>
          <a:p>
            <a:pPr lvl="2">
              <a:spcBef>
                <a:spcPts val="0"/>
              </a:spcBef>
              <a:spcAft>
                <a:spcPts val="200"/>
              </a:spcAft>
            </a:pPr>
            <a:r>
              <a:rPr lang="en-US" altLang="de-DE" sz="1200" kern="0" dirty="0"/>
              <a:t>Reply to RAN2, CT4 and SA3 on paging ID length: asks CT4 to provide the maximum length of the Filtering Information, and asks SA3 to provide feedback on security aspect of the Filtering Information and on the single </a:t>
            </a:r>
            <a:r>
              <a:rPr lang="en-US" altLang="de-DE" sz="1200" kern="0" dirty="0" err="1"/>
              <a:t>AIoT</a:t>
            </a:r>
            <a:r>
              <a:rPr lang="en-US" altLang="de-DE" sz="1200" kern="0" dirty="0"/>
              <a:t> Device Identifier</a:t>
            </a:r>
          </a:p>
          <a:p>
            <a:pPr lvl="1">
              <a:spcBef>
                <a:spcPts val="0"/>
              </a:spcBef>
              <a:spcAft>
                <a:spcPts val="200"/>
              </a:spcAft>
            </a:pPr>
            <a:r>
              <a:rPr lang="en-US" altLang="de-DE" sz="1400" kern="0" dirty="0"/>
              <a:t>TS 23.369 is 90% complete, and will be sent to SA plenary for approval </a:t>
            </a:r>
            <a:endParaRPr lang="en-US" altLang="de-DE" sz="1200" kern="0" dirty="0"/>
          </a:p>
          <a:p>
            <a:pPr marL="457200" lvl="1" indent="-457200">
              <a:spcBef>
                <a:spcPts val="0"/>
              </a:spcBef>
              <a:spcAft>
                <a:spcPts val="200"/>
              </a:spcAft>
              <a:buBlip>
                <a:blip r:embed="rId2"/>
              </a:buBlip>
            </a:pPr>
            <a:r>
              <a:rPr lang="en-US" altLang="de-DE" sz="1600" b="1" kern="0" dirty="0">
                <a:solidFill>
                  <a:prstClr val="black"/>
                </a:solidFill>
              </a:rPr>
              <a:t>TS 23.369 v0.4.0, </a:t>
            </a:r>
            <a:r>
              <a:rPr lang="en-US" altLang="zh-CN" sz="1600" b="1" kern="0" dirty="0">
                <a:solidFill>
                  <a:prstClr val="black"/>
                </a:solidFill>
              </a:rPr>
              <a:t>is available</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extLst>
              <p:ext uri="{D42A27DB-BD31-4B8C-83A1-F6EECF244321}">
                <p14:modId xmlns:p14="http://schemas.microsoft.com/office/powerpoint/2010/main" val="1752031791"/>
              </p:ext>
            </p:extLst>
          </p:nvPr>
        </p:nvGraphicFramePr>
        <p:xfrm>
          <a:off x="159283" y="1070918"/>
          <a:ext cx="8829735" cy="10723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dirty="0">
                          <a:solidFill>
                            <a:srgbClr val="000000"/>
                          </a:solidFill>
                          <a:effectLst/>
                          <a:latin typeface="+mn-lt"/>
                        </a:rPr>
                        <a:t>60%</a:t>
                      </a: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90%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3683518295"/>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289786"/>
            <a:ext cx="7291602" cy="632637"/>
          </a:xfrm>
        </p:spPr>
        <p:txBody>
          <a:bodyPr/>
          <a:lstStyle/>
          <a:p>
            <a:pPr algn="l"/>
            <a:r>
              <a:rPr lang="en-US" altLang="de-DE" b="1" dirty="0" err="1"/>
              <a:t>AmbientIoT</a:t>
            </a:r>
            <a:r>
              <a:rPr lang="en-US" altLang="de-DE" b="1" dirty="0"/>
              <a:t>-ARC Status after SA2#169</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279894" y="1208918"/>
            <a:ext cx="8584211" cy="39670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Blip>
                <a:blip r:embed="rId2"/>
              </a:buBlip>
            </a:pPr>
            <a:r>
              <a:rPr lang="en-US" altLang="ko-KR" sz="1600" b="1" kern="0" dirty="0">
                <a:solidFill>
                  <a:prstClr val="black"/>
                </a:solidFill>
              </a:rPr>
              <a:t>Impacts and dependencies on other WGs</a:t>
            </a:r>
            <a:endParaRPr lang="en-US" altLang="zh-CN" sz="1400" kern="0" dirty="0"/>
          </a:p>
          <a:p>
            <a:pPr lvl="1">
              <a:spcBef>
                <a:spcPts val="0"/>
              </a:spcBef>
              <a:spcAft>
                <a:spcPts val="200"/>
              </a:spcAft>
            </a:pPr>
            <a:r>
              <a:rPr lang="en-US" altLang="zh-CN" sz="1400" kern="0" dirty="0"/>
              <a:t>SA3: AIoT Device security, including AIoT Device ID privacy protection</a:t>
            </a:r>
          </a:p>
          <a:p>
            <a:pPr>
              <a:spcBef>
                <a:spcPts val="0"/>
              </a:spcBef>
              <a:spcAft>
                <a:spcPts val="400"/>
              </a:spcAft>
            </a:pPr>
            <a:r>
              <a:rPr lang="de-DE" altLang="ko-KR" sz="1600" b="1" kern="0" dirty="0"/>
              <a:t>Outstanding issues</a:t>
            </a:r>
          </a:p>
          <a:p>
            <a:pPr lvl="1">
              <a:spcBef>
                <a:spcPts val="0"/>
              </a:spcBef>
              <a:spcAft>
                <a:spcPts val="400"/>
              </a:spcAft>
            </a:pPr>
            <a:r>
              <a:rPr lang="en-US" altLang="ko-KR" sz="1400" kern="0" dirty="0"/>
              <a:t>Alignment and dependency to SA3 on security aspects and RAN2/RAN3 on RAN aspects are required to be addressed.</a:t>
            </a:r>
          </a:p>
          <a:p>
            <a:pPr lvl="1">
              <a:spcBef>
                <a:spcPts val="0"/>
              </a:spcBef>
              <a:spcAft>
                <a:spcPts val="400"/>
              </a:spcAft>
            </a:pPr>
            <a:r>
              <a:rPr lang="en-US" altLang="ko-KR" sz="1400" kern="0" dirty="0"/>
              <a:t>Once SA3 has concluded on security aspects, SA2 needs to determine which procedures are mandatory or optional for the Ambient IoT device</a:t>
            </a:r>
            <a:endParaRPr lang="de-DE" altLang="ko-KR" sz="14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400" kern="100" dirty="0">
                <a:latin typeface="Calibri" panose="020F0502020204030204" pitchFamily="34" charset="0"/>
                <a:ea typeface="Calibri" panose="020F0502020204030204" pitchFamily="34" charset="0"/>
                <a:cs typeface="Calibri" panose="020F0502020204030204" pitchFamily="34" charset="0"/>
              </a:rPr>
              <a:t>Resolve outstanding issues based on SA3 and RAN WGs progress</a:t>
            </a:r>
          </a:p>
        </p:txBody>
      </p:sp>
    </p:spTree>
    <p:extLst>
      <p:ext uri="{BB962C8B-B14F-4D97-AF65-F5344CB8AC3E}">
        <p14:creationId xmlns:p14="http://schemas.microsoft.com/office/powerpoint/2010/main" val="989989330"/>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9F54C7A-8190-69C7-1325-6C27553C398B}"/>
              </a:ext>
            </a:extLst>
          </p:cNvPr>
          <p:cNvSpPr txBox="1">
            <a:spLocks/>
          </p:cNvSpPr>
          <p:nvPr/>
        </p:nvSpPr>
        <p:spPr bwMode="auto">
          <a:xfrm>
            <a:off x="294758" y="184635"/>
            <a:ext cx="7721777" cy="675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pPr algn="l"/>
            <a:r>
              <a:rPr lang="en-US" altLang="de-DE" sz="2800" b="1" kern="0" dirty="0" err="1"/>
              <a:t>AmbientIoT</a:t>
            </a:r>
            <a:r>
              <a:rPr lang="en-US" altLang="de-DE" sz="2800" b="1" kern="0" dirty="0"/>
              <a:t>-ARC work plan</a:t>
            </a:r>
            <a:endParaRPr lang="en-US" kern="0" dirty="0"/>
          </a:p>
        </p:txBody>
      </p:sp>
      <p:graphicFrame>
        <p:nvGraphicFramePr>
          <p:cNvPr id="2" name="Table 1"/>
          <p:cNvGraphicFramePr>
            <a:graphicFrameLocks noGrp="1"/>
          </p:cNvGraphicFramePr>
          <p:nvPr>
            <p:extLst>
              <p:ext uri="{D42A27DB-BD31-4B8C-83A1-F6EECF244321}">
                <p14:modId xmlns:p14="http://schemas.microsoft.com/office/powerpoint/2010/main" val="192880917"/>
              </p:ext>
            </p:extLst>
          </p:nvPr>
        </p:nvGraphicFramePr>
        <p:xfrm>
          <a:off x="172740" y="1174585"/>
          <a:ext cx="8798520" cy="4335751"/>
        </p:xfrm>
        <a:graphic>
          <a:graphicData uri="http://schemas.openxmlformats.org/drawingml/2006/table">
            <a:tbl>
              <a:tblPr firstRow="1" bandRow="1">
                <a:tableStyleId>{5940675A-B579-460E-94D1-54222C63F5DA}</a:tableStyleId>
              </a:tblPr>
              <a:tblGrid>
                <a:gridCol w="1479891">
                  <a:extLst>
                    <a:ext uri="{9D8B030D-6E8A-4147-A177-3AD203B41FA5}">
                      <a16:colId xmlns:a16="http://schemas.microsoft.com/office/drawing/2014/main" val="20000"/>
                    </a:ext>
                  </a:extLst>
                </a:gridCol>
                <a:gridCol w="883400">
                  <a:extLst>
                    <a:ext uri="{9D8B030D-6E8A-4147-A177-3AD203B41FA5}">
                      <a16:colId xmlns:a16="http://schemas.microsoft.com/office/drawing/2014/main" val="20001"/>
                    </a:ext>
                  </a:extLst>
                </a:gridCol>
                <a:gridCol w="1107282">
                  <a:extLst>
                    <a:ext uri="{9D8B030D-6E8A-4147-A177-3AD203B41FA5}">
                      <a16:colId xmlns:a16="http://schemas.microsoft.com/office/drawing/2014/main" val="20002"/>
                    </a:ext>
                  </a:extLst>
                </a:gridCol>
                <a:gridCol w="1228725">
                  <a:extLst>
                    <a:ext uri="{9D8B030D-6E8A-4147-A177-3AD203B41FA5}">
                      <a16:colId xmlns:a16="http://schemas.microsoft.com/office/drawing/2014/main" val="20003"/>
                    </a:ext>
                  </a:extLst>
                </a:gridCol>
                <a:gridCol w="4099222">
                  <a:extLst>
                    <a:ext uri="{9D8B030D-6E8A-4147-A177-3AD203B41FA5}">
                      <a16:colId xmlns:a16="http://schemas.microsoft.com/office/drawing/2014/main" val="20004"/>
                    </a:ext>
                  </a:extLst>
                </a:gridCol>
              </a:tblGrid>
              <a:tr h="620043">
                <a:tc>
                  <a:txBody>
                    <a:bodyPr/>
                    <a:lstStyle/>
                    <a:p>
                      <a:r>
                        <a:rPr lang="en-US" sz="1400" b="1" dirty="0"/>
                        <a:t>Meeting</a:t>
                      </a:r>
                    </a:p>
                  </a:txBody>
                  <a:tcPr marL="36000" marR="36000" marT="18000" marB="18000" anchor="ctr">
                    <a:noFill/>
                  </a:tcPr>
                </a:tc>
                <a:tc>
                  <a:txBody>
                    <a:bodyPr/>
                    <a:lstStyle/>
                    <a:p>
                      <a:r>
                        <a:rPr lang="en-US" sz="1400" b="1" dirty="0"/>
                        <a:t>Date</a:t>
                      </a:r>
                    </a:p>
                  </a:txBody>
                  <a:tcPr marL="36000" marR="36000" marT="18000" marB="18000" anchor="ctr">
                    <a:noFill/>
                  </a:tcPr>
                </a:tc>
                <a:tc>
                  <a:txBody>
                    <a:bodyPr/>
                    <a:lstStyle/>
                    <a:p>
                      <a:pPr algn="ctr"/>
                      <a:r>
                        <a:rPr lang="en-US" sz="1400" b="1" dirty="0"/>
                        <a:t>Planned</a:t>
                      </a:r>
                      <a:r>
                        <a:rPr lang="en-US" sz="1400" b="1" baseline="0" dirty="0"/>
                        <a:t> TU’s</a:t>
                      </a:r>
                      <a:endParaRPr lang="en-US" sz="1400" b="1" dirty="0"/>
                    </a:p>
                  </a:txBody>
                  <a:tcPr marL="36000" marR="36000" marT="18000" marB="18000" anchor="ctr">
                    <a:noFill/>
                  </a:tcPr>
                </a:tc>
                <a:tc>
                  <a:txBody>
                    <a:bodyPr/>
                    <a:lstStyle/>
                    <a:p>
                      <a:pPr algn="ctr"/>
                      <a:r>
                        <a:rPr lang="en-US" sz="1400" b="1" dirty="0"/>
                        <a:t>Actual TU’s</a:t>
                      </a:r>
                    </a:p>
                  </a:txBody>
                  <a:tcPr marL="36000" marR="36000" marT="18000" marB="18000" anchor="ctr">
                    <a:noFill/>
                  </a:tcPr>
                </a:tc>
                <a:tc>
                  <a:txBody>
                    <a:bodyPr/>
                    <a:lstStyle/>
                    <a:p>
                      <a:r>
                        <a:rPr lang="en-US" sz="1400" b="1" dirty="0"/>
                        <a:t>Action plan</a:t>
                      </a:r>
                    </a:p>
                  </a:txBody>
                  <a:tcPr marL="36000" marR="36000" marT="18000" marB="18000" anchor="ctr">
                    <a:noFill/>
                  </a:tcPr>
                </a:tc>
                <a:extLst>
                  <a:ext uri="{0D108BD9-81ED-4DB2-BD59-A6C34878D82A}">
                    <a16:rowId xmlns:a16="http://schemas.microsoft.com/office/drawing/2014/main" val="10000"/>
                  </a:ext>
                </a:extLst>
              </a:tr>
              <a:tr h="8877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sz="1400" dirty="0"/>
                        <a:t>SA2#166-Ad Hoc-e</a:t>
                      </a:r>
                    </a:p>
                  </a:txBody>
                  <a:tcPr marL="36000" marR="36000" marT="18000" marB="18000">
                    <a:solidFill>
                      <a:srgbClr val="D9D9D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sz="1400" b="0" dirty="0"/>
                        <a:t>Jan 2025</a:t>
                      </a:r>
                    </a:p>
                  </a:txBody>
                  <a:tcPr marL="36000" marR="36000" marT="18000" marB="18000">
                    <a:solidFill>
                      <a:srgbClr val="D9D9D9"/>
                    </a:solidFill>
                  </a:tcPr>
                </a:tc>
                <a:tc>
                  <a:txBody>
                    <a:bodyPr/>
                    <a:lstStyle/>
                    <a:p>
                      <a:pPr algn="ctr"/>
                      <a:r>
                        <a:rPr lang="en-US" sz="1400" dirty="0"/>
                        <a:t>1</a:t>
                      </a:r>
                    </a:p>
                  </a:txBody>
                  <a:tcPr marL="36000" marR="36000" marT="18000" marB="18000">
                    <a:solidFill>
                      <a:srgbClr val="D9D9D9"/>
                    </a:solidFill>
                  </a:tcPr>
                </a:tc>
                <a:tc>
                  <a:txBody>
                    <a:bodyPr/>
                    <a:lstStyle/>
                    <a:p>
                      <a:pPr algn="ctr"/>
                      <a:r>
                        <a:rPr lang="en-US" sz="1400" dirty="0"/>
                        <a:t>1</a:t>
                      </a:r>
                    </a:p>
                  </a:txBody>
                  <a:tcPr marL="36000" marR="36000" marT="18000" marB="18000">
                    <a:solidFill>
                      <a:srgbClr val="D9D9D9"/>
                    </a:solidFill>
                  </a:tcPr>
                </a:tc>
                <a:tc>
                  <a:txBody>
                    <a:bodyPr/>
                    <a:lstStyle/>
                    <a:p>
                      <a:pPr marL="0" marR="0">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Start the normative work. </a:t>
                      </a:r>
                    </a:p>
                    <a:p>
                      <a:pPr marL="0" marR="0">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Meeting agreed TS skeleton, Scope, Definition,  Architecture model and concepts, and Functional description.</a:t>
                      </a:r>
                    </a:p>
                  </a:txBody>
                  <a:tcPr marL="36000" marR="36000" marT="18000" marB="18000" anchor="ctr">
                    <a:solidFill>
                      <a:srgbClr val="D9D9D9"/>
                    </a:solidFill>
                  </a:tcPr>
                </a:tc>
                <a:extLst>
                  <a:ext uri="{0D108BD9-81ED-4DB2-BD59-A6C34878D82A}">
                    <a16:rowId xmlns:a16="http://schemas.microsoft.com/office/drawing/2014/main" val="2783422515"/>
                  </a:ext>
                </a:extLst>
              </a:tr>
              <a:tr h="841013">
                <a:tc>
                  <a:txBody>
                    <a:bodyPr/>
                    <a:lstStyle/>
                    <a:p>
                      <a:r>
                        <a:rPr lang="en-US" sz="1400" b="0" dirty="0"/>
                        <a:t>SA2#167</a:t>
                      </a:r>
                    </a:p>
                  </a:txBody>
                  <a:tcPr marL="36000" marR="36000" marT="18000" marB="18000">
                    <a:solidFill>
                      <a:srgbClr val="D9D9D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sz="1400" b="0" dirty="0"/>
                        <a:t>Feb 2025</a:t>
                      </a:r>
                    </a:p>
                  </a:txBody>
                  <a:tcPr marL="36000" marR="36000" marT="18000" marB="18000">
                    <a:solidFill>
                      <a:srgbClr val="D9D9D9"/>
                    </a:solidFill>
                  </a:tcPr>
                </a:tc>
                <a:tc>
                  <a:txBody>
                    <a:bodyPr/>
                    <a:lstStyle/>
                    <a:p>
                      <a:pPr algn="ctr"/>
                      <a:r>
                        <a:rPr lang="en-US" sz="1400" dirty="0"/>
                        <a:t>1.5</a:t>
                      </a:r>
                    </a:p>
                  </a:txBody>
                  <a:tcPr marL="36000" marR="36000" marT="18000" marB="18000">
                    <a:solidFill>
                      <a:srgbClr val="D9D9D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1.5</a:t>
                      </a:r>
                    </a:p>
                  </a:txBody>
                  <a:tcPr marL="36000" marR="36000" marT="18000" marB="18000">
                    <a:solidFill>
                      <a:srgbClr val="D9D9D9"/>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altLang="zh-CN" sz="1400" kern="100" dirty="0">
                          <a:effectLst/>
                          <a:latin typeface="+mn-lt"/>
                          <a:ea typeface="Calibri" panose="020F0502020204030204" pitchFamily="34" charset="0"/>
                          <a:cs typeface="Times New Roman" panose="02020603050405020304" pitchFamily="18" charset="0"/>
                        </a:rPr>
                        <a:t>Continue with the normative work. </a:t>
                      </a:r>
                    </a:p>
                    <a:p>
                      <a:pPr marL="0" marR="0" lvl="0" indent="0" algn="l" defTabSz="914400" rtl="0" eaLnBrk="1" fontAlgn="auto" latinLnBrk="0" hangingPunct="1">
                        <a:lnSpc>
                          <a:spcPct val="107000"/>
                        </a:lnSpc>
                        <a:spcBef>
                          <a:spcPts val="0"/>
                        </a:spcBef>
                        <a:spcAft>
                          <a:spcPts val="0"/>
                        </a:spcAft>
                        <a:buClrTx/>
                        <a:buSzTx/>
                        <a:buFontTx/>
                        <a:buNone/>
                        <a:tabLst/>
                        <a:defRPr/>
                      </a:pPr>
                      <a:r>
                        <a:rPr lang="en-US" altLang="zh-CN" sz="1400" kern="100" dirty="0">
                          <a:effectLst/>
                          <a:latin typeface="+mn-lt"/>
                          <a:ea typeface="Calibri" panose="020F0502020204030204" pitchFamily="34" charset="0"/>
                          <a:cs typeface="Times New Roman" panose="02020603050405020304" pitchFamily="18" charset="0"/>
                        </a:rPr>
                        <a:t>Meeting agreed additional Functional description, inventory and command procedures, and NF services.</a:t>
                      </a:r>
                    </a:p>
                  </a:txBody>
                  <a:tcPr marL="36000" marR="36000" marT="18000" marB="18000" anchor="ctr">
                    <a:solidFill>
                      <a:srgbClr val="D9D9D9"/>
                    </a:solidFill>
                  </a:tcPr>
                </a:tc>
                <a:extLst>
                  <a:ext uri="{0D108BD9-81ED-4DB2-BD59-A6C34878D82A}">
                    <a16:rowId xmlns:a16="http://schemas.microsoft.com/office/drawing/2014/main" val="3901664905"/>
                  </a:ext>
                </a:extLst>
              </a:tr>
              <a:tr h="620043">
                <a:tc>
                  <a:txBody>
                    <a:bodyPr/>
                    <a:lstStyle/>
                    <a:p>
                      <a:r>
                        <a:rPr lang="en-US" sz="1400" dirty="0"/>
                        <a:t>SA2#168</a:t>
                      </a:r>
                    </a:p>
                  </a:txBody>
                  <a:tcPr marL="36000" marR="36000" marT="18000" marB="18000">
                    <a:solidFill>
                      <a:srgbClr val="D9D9D9"/>
                    </a:solidFill>
                  </a:tcPr>
                </a:tc>
                <a:tc>
                  <a:txBody>
                    <a:bodyPr/>
                    <a:lstStyle/>
                    <a:p>
                      <a:r>
                        <a:rPr lang="en-US" sz="1400" dirty="0"/>
                        <a:t>Apr 2025</a:t>
                      </a:r>
                    </a:p>
                  </a:txBody>
                  <a:tcPr marL="36000" marR="36000" marT="18000" marB="18000">
                    <a:solidFill>
                      <a:srgbClr val="D9D9D9"/>
                    </a:solidFill>
                  </a:tcPr>
                </a:tc>
                <a:tc>
                  <a:txBody>
                    <a:bodyPr/>
                    <a:lstStyle/>
                    <a:p>
                      <a:pPr algn="ctr"/>
                      <a:r>
                        <a:rPr lang="en-US" sz="1400" dirty="0"/>
                        <a:t>2</a:t>
                      </a:r>
                    </a:p>
                  </a:txBody>
                  <a:tcPr marL="36000" marR="36000" marT="18000" marB="18000">
                    <a:solidFill>
                      <a:srgbClr val="D9D9D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dirty="0"/>
                        <a:t>2</a:t>
                      </a:r>
                    </a:p>
                  </a:txBody>
                  <a:tcPr marL="36000" marR="36000" marT="18000" marB="18000">
                    <a:solidFill>
                      <a:srgbClr val="D9D9D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kern="100" dirty="0">
                          <a:effectLst/>
                          <a:latin typeface="+mn-lt"/>
                          <a:ea typeface="Calibri" panose="020F0502020204030204" pitchFamily="34" charset="0"/>
                          <a:cs typeface="Times New Roman" panose="02020603050405020304" pitchFamily="18" charset="0"/>
                        </a:rPr>
                        <a:t>Continue with the normative work, addressing several</a:t>
                      </a:r>
                      <a:r>
                        <a:rPr lang="en-US" altLang="ko-KR" sz="1400" kern="100" dirty="0">
                          <a:effectLst/>
                          <a:latin typeface="+mn-lt"/>
                          <a:ea typeface="Calibri" panose="020F0502020204030204" pitchFamily="34" charset="0"/>
                          <a:cs typeface="Times New Roman" panose="02020603050405020304" pitchFamily="18" charset="0"/>
                        </a:rPr>
                        <a:t> FFS for AIoT features, AIoT procedures and NF descriptions.</a:t>
                      </a:r>
                    </a:p>
                  </a:txBody>
                  <a:tcPr marL="36000" marR="36000" marT="18000" marB="18000">
                    <a:solidFill>
                      <a:srgbClr val="D9D9D9"/>
                    </a:solidFill>
                  </a:tcPr>
                </a:tc>
                <a:extLst>
                  <a:ext uri="{0D108BD9-81ED-4DB2-BD59-A6C34878D82A}">
                    <a16:rowId xmlns:a16="http://schemas.microsoft.com/office/drawing/2014/main" val="10007"/>
                  </a:ext>
                </a:extLst>
              </a:tr>
              <a:tr h="3341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dirty="0"/>
                        <a:t>SA2#169</a:t>
                      </a:r>
                    </a:p>
                  </a:txBody>
                  <a:tcPr marL="36000" marR="36000" marT="18000" marB="18000">
                    <a:solidFill>
                      <a:schemeClr val="bg1">
                        <a:lumMod val="85000"/>
                      </a:schemeClr>
                    </a:solidFill>
                  </a:tcPr>
                </a:tc>
                <a:tc>
                  <a:txBody>
                    <a:bodyPr/>
                    <a:lstStyle/>
                    <a:p>
                      <a:r>
                        <a:rPr lang="en-US" sz="1400" dirty="0"/>
                        <a:t>May 2025</a:t>
                      </a:r>
                    </a:p>
                  </a:txBody>
                  <a:tcPr marL="36000" marR="36000" marT="18000" marB="18000">
                    <a:solidFill>
                      <a:schemeClr val="bg1">
                        <a:lumMod val="85000"/>
                      </a:schemeClr>
                    </a:solidFill>
                  </a:tcPr>
                </a:tc>
                <a:tc>
                  <a:txBody>
                    <a:bodyPr/>
                    <a:lstStyle/>
                    <a:p>
                      <a:pPr algn="ctr"/>
                      <a:r>
                        <a:rPr lang="en-US" sz="1400" dirty="0"/>
                        <a:t>2</a:t>
                      </a:r>
                    </a:p>
                  </a:txBody>
                  <a:tcPr marL="36000" marR="36000" marT="18000" marB="18000">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dirty="0"/>
                        <a:t>2</a:t>
                      </a:r>
                    </a:p>
                  </a:txBody>
                  <a:tcPr marL="36000" marR="36000" marT="18000" marB="18000">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sz="1400" kern="100" dirty="0">
                          <a:effectLst/>
                          <a:latin typeface="+mn-lt"/>
                          <a:ea typeface="Calibri" panose="020F0502020204030204" pitchFamily="34" charset="0"/>
                          <a:cs typeface="Times New Roman" panose="02020603050405020304" pitchFamily="18" charset="0"/>
                        </a:rPr>
                        <a:t>Continue and finalize the normative work.</a:t>
                      </a:r>
                    </a:p>
                  </a:txBody>
                  <a:tcPr marL="36000" marR="36000" marT="18000" marB="18000">
                    <a:solidFill>
                      <a:schemeClr val="bg1">
                        <a:lumMod val="85000"/>
                      </a:schemeClr>
                    </a:solidFill>
                  </a:tcPr>
                </a:tc>
                <a:extLst>
                  <a:ext uri="{0D108BD9-81ED-4DB2-BD59-A6C34878D82A}">
                    <a16:rowId xmlns:a16="http://schemas.microsoft.com/office/drawing/2014/main" val="291500667"/>
                  </a:ext>
                </a:extLst>
              </a:tr>
              <a:tr h="3341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dirty="0"/>
                        <a:t>SA2#170</a:t>
                      </a:r>
                    </a:p>
                  </a:txBody>
                  <a:tcPr marL="36000" marR="36000" marT="18000" marB="18000">
                    <a:solidFill>
                      <a:schemeClr val="bg1"/>
                    </a:solidFill>
                  </a:tcPr>
                </a:tc>
                <a:tc>
                  <a:txBody>
                    <a:bodyPr/>
                    <a:lstStyle/>
                    <a:p>
                      <a:r>
                        <a:rPr lang="en-US" altLang="zh-CN" sz="1400" dirty="0"/>
                        <a:t>Aug 2025</a:t>
                      </a:r>
                      <a:endParaRPr lang="en-US" sz="1400" dirty="0"/>
                    </a:p>
                  </a:txBody>
                  <a:tcPr marL="36000" marR="36000" marT="18000" marB="18000">
                    <a:solidFill>
                      <a:schemeClr val="bg1"/>
                    </a:solidFill>
                  </a:tcPr>
                </a:tc>
                <a:tc>
                  <a:txBody>
                    <a:bodyPr/>
                    <a:lstStyle/>
                    <a:p>
                      <a:pPr algn="ctr"/>
                      <a:r>
                        <a:rPr lang="en-US" sz="1400"/>
                        <a:t>1?</a:t>
                      </a:r>
                      <a:endParaRPr lang="en-US" sz="1400" dirty="0"/>
                    </a:p>
                  </a:txBody>
                  <a:tcPr marL="36000" marR="36000" marT="18000" marB="18000">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ko-KR" sz="1400" dirty="0"/>
                    </a:p>
                  </a:txBody>
                  <a:tcPr marL="36000" marR="36000" marT="18000" marB="18000">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sz="1400" kern="100" dirty="0">
                          <a:effectLst/>
                          <a:latin typeface="+mn-lt"/>
                          <a:ea typeface="Calibri" panose="020F0502020204030204" pitchFamily="34" charset="0"/>
                          <a:cs typeface="Times New Roman" panose="02020603050405020304" pitchFamily="18" charset="0"/>
                        </a:rPr>
                        <a:t>Resolve outstanding issues based on SA3 and RAN</a:t>
                      </a:r>
                      <a:r>
                        <a:rPr lang="fr-FR" altLang="ko-KR" sz="1400" kern="100" dirty="0">
                          <a:effectLst/>
                          <a:latin typeface="+mn-lt"/>
                          <a:ea typeface="Calibri" panose="020F0502020204030204" pitchFamily="34" charset="0"/>
                          <a:cs typeface="Times New Roman" panose="02020603050405020304" pitchFamily="18" charset="0"/>
                        </a:rPr>
                        <a:t> WGs progress</a:t>
                      </a:r>
                      <a:endParaRPr lang="en-US" altLang="ko-KR" sz="1400" kern="100" dirty="0">
                        <a:effectLst/>
                        <a:latin typeface="+mn-lt"/>
                        <a:ea typeface="Calibri" panose="020F0502020204030204" pitchFamily="34" charset="0"/>
                        <a:cs typeface="Times New Roman" panose="02020603050405020304" pitchFamily="18" charset="0"/>
                      </a:endParaRPr>
                    </a:p>
                  </a:txBody>
                  <a:tcPr marL="36000" marR="36000" marT="18000" marB="18000">
                    <a:solidFill>
                      <a:schemeClr val="bg1"/>
                    </a:solidFill>
                  </a:tcPr>
                </a:tc>
                <a:extLst>
                  <a:ext uri="{0D108BD9-81ED-4DB2-BD59-A6C34878D82A}">
                    <a16:rowId xmlns:a16="http://schemas.microsoft.com/office/drawing/2014/main" val="42356027"/>
                  </a:ext>
                </a:extLst>
              </a:tr>
              <a:tr h="231624">
                <a:tc>
                  <a:txBody>
                    <a:bodyPr/>
                    <a:lstStyle/>
                    <a:p>
                      <a:endParaRPr lang="en-US" sz="1400" dirty="0"/>
                    </a:p>
                  </a:txBody>
                  <a:tcPr marL="36000" marR="36000" marT="18000" marB="18000"/>
                </a:tc>
                <a:tc>
                  <a:txBody>
                    <a:bodyPr/>
                    <a:lstStyle/>
                    <a:p>
                      <a:r>
                        <a:rPr lang="en-US" sz="1400" dirty="0"/>
                        <a:t>Total</a:t>
                      </a:r>
                    </a:p>
                  </a:txBody>
                  <a:tcPr marL="36000" marR="36000" marT="18000" marB="18000"/>
                </a:tc>
                <a:tc>
                  <a:txBody>
                    <a:bodyPr/>
                    <a:lstStyle/>
                    <a:p>
                      <a:pPr algn="ctr"/>
                      <a:r>
                        <a:rPr lang="en-US" sz="1400" dirty="0"/>
                        <a:t>6.5+</a:t>
                      </a:r>
                      <a:r>
                        <a:rPr lang="en-US" altLang="zh-CN" sz="1400" dirty="0"/>
                        <a:t>future meeting</a:t>
                      </a:r>
                      <a:endParaRPr lang="en-US" sz="1400" dirty="0"/>
                    </a:p>
                  </a:txBody>
                  <a:tcPr marL="36000" marR="36000" marT="18000" marB="1800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dirty="0"/>
                        <a:t>6.5</a:t>
                      </a:r>
                    </a:p>
                  </a:txBody>
                  <a:tcPr marL="36000" marR="36000" marT="18000" marB="18000"/>
                </a:tc>
                <a:tc>
                  <a:txBody>
                    <a:bodyPr/>
                    <a:lstStyle/>
                    <a:p>
                      <a:endParaRPr lang="en-US" sz="1400" dirty="0"/>
                    </a:p>
                  </a:txBody>
                  <a:tcPr marL="36000" marR="36000" marT="18000" marB="18000"/>
                </a:tc>
                <a:extLst>
                  <a:ext uri="{0D108BD9-81ED-4DB2-BD59-A6C34878D82A}">
                    <a16:rowId xmlns:a16="http://schemas.microsoft.com/office/drawing/2014/main" val="3680528877"/>
                  </a:ext>
                </a:extLst>
              </a:tr>
            </a:tbl>
          </a:graphicData>
        </a:graphic>
      </p:graphicFrame>
    </p:spTree>
    <p:extLst>
      <p:ext uri="{BB962C8B-B14F-4D97-AF65-F5344CB8AC3E}">
        <p14:creationId xmlns:p14="http://schemas.microsoft.com/office/powerpoint/2010/main" val="3923610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595032" y="2194370"/>
            <a:ext cx="5566488" cy="2572939"/>
          </a:xfrm>
        </p:spPr>
        <p:txBody>
          <a:bodyPr>
            <a:noAutofit/>
          </a:bodyPr>
          <a:lstStyle/>
          <a:p>
            <a:pPr>
              <a:defRPr/>
            </a:pPr>
            <a:r>
              <a:rPr lang="en-GB" sz="3600" b="1" i="1">
                <a:effectLst>
                  <a:outerShdw blurRad="38100" dist="38100" dir="2700000" algn="tl">
                    <a:srgbClr val="C0C0C0"/>
                  </a:outerShdw>
                </a:effectLst>
              </a:rPr>
              <a:t>BACKUP</a:t>
            </a:r>
            <a:endParaRPr lang="en-GB" sz="2400" b="1" dirty="0"/>
          </a:p>
        </p:txBody>
      </p:sp>
    </p:spTree>
    <p:extLst>
      <p:ext uri="{BB962C8B-B14F-4D97-AF65-F5344CB8AC3E}">
        <p14:creationId xmlns:p14="http://schemas.microsoft.com/office/powerpoint/2010/main" val="656168095"/>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after SA2#160AH-e</a:t>
            </a:r>
            <a:endParaRPr lang="en-US" dirty="0"/>
          </a:p>
        </p:txBody>
      </p:sp>
      <p:sp>
        <p:nvSpPr>
          <p:cNvPr id="6" name="Content Placeholder 7"/>
          <p:cNvSpPr>
            <a:spLocks noGrp="1"/>
          </p:cNvSpPr>
          <p:nvPr>
            <p:ph sz="half" idx="4294967295"/>
          </p:nvPr>
        </p:nvSpPr>
        <p:spPr>
          <a:xfrm>
            <a:off x="231690" y="2189618"/>
            <a:ext cx="8552314" cy="4069593"/>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Progress since SA2#160AH-e</a:t>
            </a:r>
            <a:endParaRPr lang="de-DE" altLang="ko-KR" sz="1600" dirty="0">
              <a:solidFill>
                <a:prstClr val="black"/>
              </a:solidFill>
            </a:endParaRPr>
          </a:p>
          <a:p>
            <a:pPr lvl="1">
              <a:spcBef>
                <a:spcPts val="0"/>
              </a:spcBef>
              <a:spcAft>
                <a:spcPts val="0"/>
              </a:spcAft>
            </a:pPr>
            <a:r>
              <a:rPr lang="en-US" altLang="de-DE" sz="1400" dirty="0"/>
              <a:t>Study started with SA2#160AH-e.</a:t>
            </a:r>
          </a:p>
          <a:p>
            <a:pPr lvl="1">
              <a:spcBef>
                <a:spcPts val="0"/>
              </a:spcBef>
              <a:spcAft>
                <a:spcPts val="0"/>
              </a:spcAft>
            </a:pPr>
            <a:r>
              <a:rPr lang="en-US" altLang="de-DE" sz="1400" kern="0" dirty="0"/>
              <a:t>TR 23.700-13 v0.1.0 is available.</a:t>
            </a:r>
          </a:p>
          <a:p>
            <a:pPr lvl="1">
              <a:spcBef>
                <a:spcPts val="0"/>
              </a:spcBef>
              <a:spcAft>
                <a:spcPts val="0"/>
              </a:spcAft>
            </a:pPr>
            <a:r>
              <a:rPr lang="en-US" altLang="de-DE" sz="1400" dirty="0"/>
              <a:t>40 </a:t>
            </a:r>
            <a:r>
              <a:rPr lang="en-US" altLang="de-DE" sz="1400" dirty="0" err="1"/>
              <a:t>TDocs</a:t>
            </a:r>
            <a:r>
              <a:rPr lang="en-US" altLang="de-DE" sz="1400" dirty="0"/>
              <a:t> were submitted and 22 </a:t>
            </a:r>
            <a:r>
              <a:rPr lang="en-US" altLang="de-DE" sz="1400" dirty="0" err="1"/>
              <a:t>Tdocs</a:t>
            </a:r>
            <a:r>
              <a:rPr lang="en-US" altLang="de-DE" sz="1400" dirty="0"/>
              <a:t> could not be handled due to TU budget/quota.</a:t>
            </a:r>
          </a:p>
          <a:p>
            <a:pPr lvl="2">
              <a:spcBef>
                <a:spcPts val="0"/>
              </a:spcBef>
              <a:spcAft>
                <a:spcPts val="0"/>
              </a:spcAft>
            </a:pPr>
            <a:r>
              <a:rPr lang="en-US" altLang="de-DE" sz="1200" dirty="0"/>
              <a:t>The contents of the not handled </a:t>
            </a:r>
            <a:r>
              <a:rPr lang="en-US" altLang="de-DE" sz="1200" dirty="0" err="1"/>
              <a:t>Tdocs</a:t>
            </a:r>
            <a:r>
              <a:rPr lang="en-US" altLang="de-DE" sz="1200" dirty="0"/>
              <a:t> for new key issues were also considered in the discussion of the e-meeting. </a:t>
            </a:r>
          </a:p>
          <a:p>
            <a:pPr lvl="1">
              <a:spcBef>
                <a:spcPts val="0"/>
              </a:spcBef>
              <a:spcAft>
                <a:spcPts val="0"/>
              </a:spcAft>
            </a:pPr>
            <a:r>
              <a:rPr lang="en-US" altLang="de-DE" sz="1400" dirty="0"/>
              <a:t>8 </a:t>
            </a:r>
            <a:r>
              <a:rPr lang="en-US" altLang="de-DE" sz="1400" dirty="0" err="1"/>
              <a:t>pCRs</a:t>
            </a:r>
            <a:r>
              <a:rPr lang="en-US" altLang="de-DE" sz="1400" dirty="0"/>
              <a:t> for TR skeleton, Scope, Terms, Architecture Assumptions/Requirements, </a:t>
            </a:r>
            <a:r>
              <a:rPr lang="en-US" altLang="zh-CN" sz="1400" dirty="0">
                <a:cs typeface="+mn-ea"/>
              </a:rPr>
              <a:t>3 Key Issues </a:t>
            </a:r>
            <a:r>
              <a:rPr lang="en-US" altLang="zh-CN" sz="1400" dirty="0">
                <a:cs typeface="+mn-ea"/>
                <a:sym typeface="+mn-ea"/>
              </a:rPr>
              <a:t>to cover the WTs in the SID </a:t>
            </a:r>
            <a:r>
              <a:rPr lang="en-US" altLang="zh-CN" sz="1400" dirty="0">
                <a:cs typeface="+mn-ea"/>
              </a:rPr>
              <a:t>have been agreed.</a:t>
            </a:r>
          </a:p>
          <a:p>
            <a:pPr lvl="1">
              <a:spcBef>
                <a:spcPts val="0"/>
              </a:spcBef>
              <a:spcAft>
                <a:spcPts val="0"/>
              </a:spcAft>
            </a:pPr>
            <a:r>
              <a:rPr lang="en-US" altLang="de-DE" sz="1400" dirty="0"/>
              <a:t>Key issue discussion has been finalized with two ENs(reference of the RAN TR to be updated, term name of </a:t>
            </a:r>
            <a:r>
              <a:rPr lang="zh-CN" altLang="en-US" sz="1400" dirty="0"/>
              <a:t>“</a:t>
            </a:r>
            <a:r>
              <a:rPr lang="en-US" altLang="de-DE" sz="1400" dirty="0"/>
              <a:t>inventory</a:t>
            </a:r>
            <a:r>
              <a:rPr lang="zh-CN" altLang="en-US" sz="1400" dirty="0"/>
              <a:t>”</a:t>
            </a:r>
            <a:r>
              <a:rPr lang="en-US" altLang="de-DE" sz="1400" dirty="0"/>
              <a:t> and </a:t>
            </a:r>
            <a:r>
              <a:rPr lang="zh-CN" altLang="en-US" sz="1400" dirty="0"/>
              <a:t>“</a:t>
            </a:r>
            <a:r>
              <a:rPr lang="en-US" altLang="de-DE" sz="1400" dirty="0"/>
              <a:t>command</a:t>
            </a:r>
            <a:r>
              <a:rPr lang="zh-CN" altLang="en-US" sz="1400" dirty="0"/>
              <a:t>”</a:t>
            </a:r>
            <a:r>
              <a:rPr lang="en-US" altLang="de-DE" sz="1400" dirty="0"/>
              <a:t> to be given).</a:t>
            </a:r>
            <a:r>
              <a:rPr lang="zh-CN" altLang="en-US" sz="1400" dirty="0"/>
              <a:t> </a:t>
            </a:r>
            <a:r>
              <a:rPr lang="en-US" altLang="zh-CN" sz="1400" dirty="0"/>
              <a:t>For</a:t>
            </a:r>
            <a:r>
              <a:rPr lang="zh-CN" altLang="en-US" sz="1400" dirty="0"/>
              <a:t> </a:t>
            </a:r>
            <a:r>
              <a:rPr lang="en-US" altLang="zh-CN" sz="1400" dirty="0"/>
              <a:t>future</a:t>
            </a:r>
            <a:r>
              <a:rPr lang="zh-CN" altLang="en-US" sz="1400" dirty="0"/>
              <a:t> </a:t>
            </a:r>
            <a:r>
              <a:rPr lang="en-US" altLang="zh-CN" sz="1400" dirty="0"/>
              <a:t>meetings,</a:t>
            </a:r>
            <a:r>
              <a:rPr lang="zh-CN" altLang="en-US" sz="1400" dirty="0"/>
              <a:t> </a:t>
            </a:r>
            <a:r>
              <a:rPr lang="en-US" altLang="de-DE" sz="1400" dirty="0"/>
              <a:t>key issue update to address the ENs can be considered, but no new key issue proposal will be considered.</a:t>
            </a:r>
          </a:p>
          <a:p>
            <a:pPr marL="457200" lvl="1" indent="-457200">
              <a:spcBef>
                <a:spcPts val="0"/>
              </a:spcBef>
              <a:spcAft>
                <a:spcPts val="0"/>
              </a:spcAft>
              <a:buBlip>
                <a:blip r:embed="rId2"/>
              </a:buBlip>
            </a:pPr>
            <a:r>
              <a:rPr lang="en-US" altLang="ko-KR" sz="1600" b="1" dirty="0">
                <a:solidFill>
                  <a:prstClr val="black"/>
                </a:solidFill>
              </a:rPr>
              <a:t>RAN impacts and dependencies</a:t>
            </a:r>
            <a:endParaRPr lang="de-DE" altLang="ko-KR" sz="1600" dirty="0">
              <a:solidFill>
                <a:prstClr val="black"/>
              </a:solidFill>
            </a:endParaRPr>
          </a:p>
          <a:p>
            <a:pPr lvl="1">
              <a:spcBef>
                <a:spcPts val="0"/>
              </a:spcBef>
              <a:spcAft>
                <a:spcPts val="0"/>
              </a:spcAft>
            </a:pPr>
            <a:r>
              <a:rPr lang="en-US" altLang="zh-CN" sz="1400" dirty="0">
                <a:solidFill>
                  <a:prstClr val="black"/>
                </a:solidFill>
                <a:sym typeface="+mn-ea"/>
              </a:rPr>
              <a:t>3 key issues have RAN dependency</a:t>
            </a:r>
          </a:p>
          <a:p>
            <a:pPr lvl="1">
              <a:spcBef>
                <a:spcPts val="0"/>
              </a:spcBef>
              <a:spcAft>
                <a:spcPts val="0"/>
              </a:spcAft>
            </a:pPr>
            <a:r>
              <a:rPr lang="en-US" altLang="zh-CN" sz="1400" dirty="0">
                <a:solidFill>
                  <a:prstClr val="black"/>
                </a:solidFill>
                <a:sym typeface="+mn-ea"/>
              </a:rPr>
              <a:t>Whether traffic type “DO-A” will be in the R19 scope needs RAN decision</a:t>
            </a:r>
          </a:p>
          <a:p>
            <a:pPr marL="457200" lvl="1" indent="0">
              <a:spcBef>
                <a:spcPts val="0"/>
              </a:spcBef>
              <a:spcAft>
                <a:spcPts val="0"/>
              </a:spcAft>
              <a:buNone/>
            </a:pPr>
            <a:endParaRPr lang="en-US" altLang="de-DE" sz="1400" dirty="0">
              <a:solidFill>
                <a:prstClr val="black"/>
              </a:solidFill>
              <a:sym typeface="+mn-ea"/>
            </a:endParaRPr>
          </a:p>
          <a:p>
            <a:pPr>
              <a:spcBef>
                <a:spcPts val="0"/>
              </a:spcBef>
              <a:spcAft>
                <a:spcPts val="0"/>
              </a:spcAft>
            </a:pPr>
            <a:r>
              <a:rPr lang="de-DE" altLang="ko-KR" sz="1600" b="1" kern="0" dirty="0"/>
              <a:t>Contentious issues</a:t>
            </a:r>
          </a:p>
          <a:p>
            <a:pPr lvl="1">
              <a:spcBef>
                <a:spcPts val="0"/>
              </a:spcBef>
              <a:spcAft>
                <a:spcPts val="0"/>
              </a:spcAft>
            </a:pPr>
            <a:r>
              <a:rPr lang="de-DE" altLang="ko-KR" sz="1400" kern="0" dirty="0"/>
              <a:t>None</a:t>
            </a:r>
            <a:endParaRPr lang="de-DE" altLang="ko-KR" sz="1100" kern="0" dirty="0"/>
          </a:p>
          <a:p>
            <a:pPr lvl="1">
              <a:spcBef>
                <a:spcPts val="0"/>
              </a:spcBef>
              <a:spcAft>
                <a:spcPts val="0"/>
              </a:spcAft>
            </a:pPr>
            <a:endParaRPr lang="de-DE" altLang="ko-KR" sz="1100" kern="0" dirty="0"/>
          </a:p>
          <a:p>
            <a:pPr>
              <a:spcBef>
                <a:spcPts val="0"/>
              </a:spcBef>
              <a:spcAft>
                <a:spcPts val="0"/>
              </a:spcAft>
            </a:pPr>
            <a:r>
              <a:rPr lang="de-DE" altLang="ko-KR" sz="1600" b="1" kern="0" dirty="0"/>
              <a:t>Next steps</a:t>
            </a:r>
          </a:p>
          <a:p>
            <a:pPr lvl="1">
              <a:spcBef>
                <a:spcPts val="0"/>
              </a:spcBef>
              <a:spcAft>
                <a:spcPts val="0"/>
              </a:spcAft>
              <a:defRPr/>
            </a:pPr>
            <a:r>
              <a:rPr lang="en-US" altLang="ko-KR" sz="1400" kern="0" dirty="0"/>
              <a:t>Start solution discussions for agreed Key Issues in next meeting</a:t>
            </a:r>
            <a:endParaRPr lang="en-US" altLang="de-DE" sz="1800" dirty="0"/>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0% -&gt; 13%</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319054623"/>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after SA2#161</a:t>
            </a:r>
            <a:endParaRPr lang="en-US" dirty="0"/>
          </a:p>
        </p:txBody>
      </p:sp>
      <p:sp>
        <p:nvSpPr>
          <p:cNvPr id="6" name="Content Placeholder 7"/>
          <p:cNvSpPr>
            <a:spLocks noGrp="1"/>
          </p:cNvSpPr>
          <p:nvPr>
            <p:ph sz="half" idx="4294967295"/>
          </p:nvPr>
        </p:nvSpPr>
        <p:spPr>
          <a:xfrm>
            <a:off x="231690" y="2189618"/>
            <a:ext cx="8552314" cy="4069593"/>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Progress since SA#102</a:t>
            </a:r>
            <a:endParaRPr lang="de-DE" altLang="ko-KR" sz="1600" dirty="0">
              <a:solidFill>
                <a:prstClr val="black"/>
              </a:solidFill>
            </a:endParaRPr>
          </a:p>
          <a:p>
            <a:pPr lvl="1">
              <a:spcBef>
                <a:spcPts val="0"/>
              </a:spcBef>
              <a:spcAft>
                <a:spcPts val="0"/>
              </a:spcAft>
            </a:pPr>
            <a:r>
              <a:rPr lang="en-US" altLang="de-DE" sz="1400" dirty="0"/>
              <a:t>TR skeleton, Scope, Terms, Architecture Assumptions and Requirements are agreed</a:t>
            </a:r>
            <a:endParaRPr lang="en-US" altLang="zh-CN" sz="1400" dirty="0"/>
          </a:p>
          <a:p>
            <a:pPr lvl="1">
              <a:spcBef>
                <a:spcPts val="0"/>
              </a:spcBef>
              <a:spcAft>
                <a:spcPts val="0"/>
              </a:spcAft>
            </a:pPr>
            <a:r>
              <a:rPr lang="en-US" altLang="zh-CN" sz="1400" dirty="0"/>
              <a:t>3 key issues are agreed and no new key issue will be considered</a:t>
            </a:r>
          </a:p>
          <a:p>
            <a:pPr lvl="1">
              <a:spcBef>
                <a:spcPts val="0"/>
              </a:spcBef>
              <a:spcAft>
                <a:spcPts val="0"/>
              </a:spcAft>
            </a:pPr>
            <a:r>
              <a:rPr lang="en-US" altLang="de-DE" sz="1400" dirty="0"/>
              <a:t>12 solutions are agreed and documented in the TR</a:t>
            </a:r>
          </a:p>
          <a:p>
            <a:pPr lvl="1">
              <a:spcBef>
                <a:spcPts val="0"/>
              </a:spcBef>
              <a:spcAft>
                <a:spcPts val="0"/>
              </a:spcAft>
            </a:pPr>
            <a:r>
              <a:rPr lang="en-US" altLang="de-DE" sz="1400" dirty="0"/>
              <a:t>TR 23.700-13 v0.2.0 is available</a:t>
            </a:r>
          </a:p>
          <a:p>
            <a:pPr lvl="1">
              <a:spcBef>
                <a:spcPts val="0"/>
              </a:spcBef>
              <a:spcAft>
                <a:spcPts val="0"/>
              </a:spcAft>
            </a:pPr>
            <a:endParaRPr lang="en-US" altLang="de-DE" sz="1400" dirty="0">
              <a:highlight>
                <a:srgbClr val="FFFF00"/>
              </a:highlight>
            </a:endParaRPr>
          </a:p>
          <a:p>
            <a:pPr marL="457200" lvl="1" indent="-457200">
              <a:spcBef>
                <a:spcPts val="0"/>
              </a:spcBef>
              <a:spcAft>
                <a:spcPts val="0"/>
              </a:spcAft>
              <a:buBlip>
                <a:blip r:embed="rId2"/>
              </a:buBlip>
            </a:pPr>
            <a:r>
              <a:rPr lang="en-US" altLang="ko-KR" sz="1600" b="1" dirty="0">
                <a:solidFill>
                  <a:prstClr val="black"/>
                </a:solidFill>
              </a:rPr>
              <a:t>RAN impacts and dependencies</a:t>
            </a:r>
            <a:endParaRPr lang="de-DE" altLang="ko-KR" sz="1600" dirty="0">
              <a:solidFill>
                <a:prstClr val="black"/>
              </a:solidFill>
            </a:endParaRPr>
          </a:p>
          <a:p>
            <a:pPr lvl="1">
              <a:spcBef>
                <a:spcPts val="0"/>
              </a:spcBef>
              <a:spcAft>
                <a:spcPts val="0"/>
              </a:spcAft>
            </a:pPr>
            <a:r>
              <a:rPr lang="en-US" altLang="zh-CN" sz="1400" dirty="0">
                <a:solidFill>
                  <a:prstClr val="black"/>
                </a:solidFill>
                <a:sym typeface="+mn-ea"/>
              </a:rPr>
              <a:t>3 key issues have RAN dependency</a:t>
            </a:r>
          </a:p>
          <a:p>
            <a:pPr lvl="1">
              <a:spcBef>
                <a:spcPts val="0"/>
              </a:spcBef>
              <a:spcAft>
                <a:spcPts val="0"/>
              </a:spcAft>
            </a:pPr>
            <a:r>
              <a:rPr lang="en-US" altLang="zh-CN" sz="1400" dirty="0">
                <a:solidFill>
                  <a:prstClr val="black"/>
                </a:solidFill>
                <a:sym typeface="+mn-ea"/>
              </a:rPr>
              <a:t>Whether traffic type “DO-A” will be in the R19 scope needs RAN decision</a:t>
            </a:r>
          </a:p>
          <a:p>
            <a:pPr marL="457200" lvl="1" indent="0">
              <a:spcBef>
                <a:spcPts val="0"/>
              </a:spcBef>
              <a:spcAft>
                <a:spcPts val="0"/>
              </a:spcAft>
              <a:buNone/>
            </a:pPr>
            <a:endParaRPr lang="en-US" altLang="de-DE" sz="1400" dirty="0">
              <a:solidFill>
                <a:prstClr val="black"/>
              </a:solidFill>
              <a:sym typeface="+mn-ea"/>
            </a:endParaRPr>
          </a:p>
          <a:p>
            <a:pPr>
              <a:spcBef>
                <a:spcPts val="0"/>
              </a:spcBef>
              <a:spcAft>
                <a:spcPts val="0"/>
              </a:spcAft>
            </a:pPr>
            <a:r>
              <a:rPr lang="de-DE" altLang="ko-KR" sz="1600" b="1" kern="0" dirty="0"/>
              <a:t>Contentious issues</a:t>
            </a:r>
          </a:p>
          <a:p>
            <a:pPr lvl="1">
              <a:spcBef>
                <a:spcPts val="0"/>
              </a:spcBef>
              <a:spcAft>
                <a:spcPts val="0"/>
              </a:spcAft>
            </a:pPr>
            <a:r>
              <a:rPr lang="de-DE" altLang="ko-KR" sz="1400" kern="0" dirty="0"/>
              <a:t>None</a:t>
            </a:r>
            <a:endParaRPr lang="de-DE" altLang="ko-KR" sz="1100" kern="0" dirty="0"/>
          </a:p>
          <a:p>
            <a:pPr lvl="1">
              <a:spcBef>
                <a:spcPts val="0"/>
              </a:spcBef>
              <a:spcAft>
                <a:spcPts val="0"/>
              </a:spcAft>
            </a:pPr>
            <a:endParaRPr lang="de-DE" altLang="ko-KR" sz="1100" kern="0" dirty="0"/>
          </a:p>
          <a:p>
            <a:pPr>
              <a:spcBef>
                <a:spcPts val="0"/>
              </a:spcBef>
              <a:spcAft>
                <a:spcPts val="0"/>
              </a:spcAft>
            </a:pPr>
            <a:r>
              <a:rPr lang="de-DE" altLang="ko-KR" sz="1600" b="1" kern="0" dirty="0"/>
              <a:t>Next steps</a:t>
            </a:r>
          </a:p>
          <a:p>
            <a:pPr lvl="1">
              <a:spcBef>
                <a:spcPts val="0"/>
              </a:spcBef>
              <a:spcAft>
                <a:spcPts val="0"/>
              </a:spcAft>
              <a:defRPr/>
            </a:pPr>
            <a:r>
              <a:rPr lang="en-US" altLang="ko-KR" sz="1400" dirty="0"/>
              <a:t>Continue</a:t>
            </a:r>
            <a:r>
              <a:rPr lang="en-US" altLang="ko-KR" sz="1400" kern="0" dirty="0"/>
              <a:t> solution discussions in </a:t>
            </a:r>
            <a:r>
              <a:rPr lang="en-US" altLang="ko-KR" sz="1400" dirty="0"/>
              <a:t>SA2#162</a:t>
            </a:r>
            <a:r>
              <a:rPr lang="en-US" altLang="ko-KR" sz="1400" kern="0" dirty="0"/>
              <a:t> meeting</a:t>
            </a:r>
            <a:endParaRPr lang="en-US" altLang="de-DE" sz="1800" dirty="0"/>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13% -&gt; 25%</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SP-231803</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88764655"/>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at SA#103</a:t>
            </a:r>
            <a:endParaRPr lang="en-US" dirty="0"/>
          </a:p>
        </p:txBody>
      </p:sp>
      <p:sp>
        <p:nvSpPr>
          <p:cNvPr id="6" name="Content Placeholder 7"/>
          <p:cNvSpPr>
            <a:spLocks noGrp="1"/>
          </p:cNvSpPr>
          <p:nvPr>
            <p:ph sz="half" idx="4294967295"/>
          </p:nvPr>
        </p:nvSpPr>
        <p:spPr>
          <a:xfrm>
            <a:off x="231690" y="2189618"/>
            <a:ext cx="8552314" cy="3371077"/>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Progress since SA#102</a:t>
            </a:r>
            <a:endParaRPr lang="de-DE" altLang="ko-KR" sz="1600" dirty="0">
              <a:solidFill>
                <a:prstClr val="black"/>
              </a:solidFill>
            </a:endParaRPr>
          </a:p>
          <a:p>
            <a:pPr lvl="1">
              <a:spcBef>
                <a:spcPts val="0"/>
              </a:spcBef>
              <a:spcAft>
                <a:spcPts val="0"/>
              </a:spcAft>
            </a:pPr>
            <a:r>
              <a:rPr lang="en-US" altLang="de-DE" sz="1400" dirty="0"/>
              <a:t>TR skeleton, Scope, Terms, Architecture Assumptions and Requirements are agreed</a:t>
            </a:r>
            <a:endParaRPr lang="en-US" altLang="zh-CN" sz="1400" dirty="0"/>
          </a:p>
          <a:p>
            <a:pPr lvl="1">
              <a:spcBef>
                <a:spcPts val="0"/>
              </a:spcBef>
              <a:spcAft>
                <a:spcPts val="0"/>
              </a:spcAft>
            </a:pPr>
            <a:r>
              <a:rPr lang="en-US" altLang="zh-CN" sz="1400" dirty="0"/>
              <a:t>3 key issues are agreed and no new key issue will be considered</a:t>
            </a:r>
          </a:p>
          <a:p>
            <a:pPr lvl="1">
              <a:spcBef>
                <a:spcPts val="0"/>
              </a:spcBef>
              <a:spcAft>
                <a:spcPts val="0"/>
              </a:spcAft>
            </a:pPr>
            <a:r>
              <a:rPr lang="en-US" altLang="de-DE" sz="1400" dirty="0"/>
              <a:t>12 solutions are agreed and documented in the TR</a:t>
            </a:r>
          </a:p>
          <a:p>
            <a:pPr lvl="1">
              <a:spcBef>
                <a:spcPts val="0"/>
              </a:spcBef>
              <a:spcAft>
                <a:spcPts val="0"/>
              </a:spcAft>
            </a:pPr>
            <a:r>
              <a:rPr lang="en-US" altLang="de-DE" sz="1400" dirty="0"/>
              <a:t>TR 23.700-13 v0.2.0 is available</a:t>
            </a:r>
          </a:p>
          <a:p>
            <a:pPr lvl="1">
              <a:spcBef>
                <a:spcPts val="0"/>
              </a:spcBef>
              <a:spcAft>
                <a:spcPts val="0"/>
              </a:spcAft>
            </a:pPr>
            <a:endParaRPr lang="en-US" altLang="de-DE" sz="1400" dirty="0">
              <a:highlight>
                <a:srgbClr val="FFFF00"/>
              </a:highlight>
            </a:endParaRPr>
          </a:p>
          <a:p>
            <a:pPr marL="457200" lvl="1" indent="-457200">
              <a:spcBef>
                <a:spcPts val="0"/>
              </a:spcBef>
              <a:spcAft>
                <a:spcPts val="0"/>
              </a:spcAft>
              <a:buBlip>
                <a:blip r:embed="rId2"/>
              </a:buBlip>
            </a:pPr>
            <a:r>
              <a:rPr lang="en-US" altLang="ko-KR" sz="1600" b="1" dirty="0">
                <a:solidFill>
                  <a:prstClr val="black"/>
                </a:solidFill>
              </a:rPr>
              <a:t>RAN impacts and dependencies</a:t>
            </a:r>
            <a:endParaRPr lang="de-DE" altLang="ko-KR" sz="1600" dirty="0">
              <a:solidFill>
                <a:prstClr val="black"/>
              </a:solidFill>
            </a:endParaRPr>
          </a:p>
          <a:p>
            <a:pPr lvl="1">
              <a:spcBef>
                <a:spcPts val="0"/>
              </a:spcBef>
              <a:spcAft>
                <a:spcPts val="0"/>
              </a:spcAft>
            </a:pPr>
            <a:r>
              <a:rPr lang="en-US" altLang="zh-CN" sz="1400" dirty="0">
                <a:solidFill>
                  <a:prstClr val="black"/>
                </a:solidFill>
                <a:sym typeface="+mn-ea"/>
              </a:rPr>
              <a:t>3 key issues have RAN dependency</a:t>
            </a:r>
          </a:p>
          <a:p>
            <a:pPr lvl="1">
              <a:spcBef>
                <a:spcPts val="0"/>
              </a:spcBef>
              <a:spcAft>
                <a:spcPts val="0"/>
              </a:spcAft>
            </a:pPr>
            <a:r>
              <a:rPr lang="en-US" altLang="zh-CN" sz="1400" dirty="0">
                <a:solidFill>
                  <a:prstClr val="black"/>
                </a:solidFill>
                <a:sym typeface="+mn-ea"/>
              </a:rPr>
              <a:t>Whether traffic type “DO-A” will be in the R19 scope needs RAN decision</a:t>
            </a:r>
          </a:p>
          <a:p>
            <a:pPr marL="457200" lvl="1" indent="0">
              <a:spcBef>
                <a:spcPts val="0"/>
              </a:spcBef>
              <a:spcAft>
                <a:spcPts val="0"/>
              </a:spcAft>
              <a:buNone/>
            </a:pPr>
            <a:endParaRPr lang="en-US" altLang="de-DE" sz="1400" dirty="0">
              <a:solidFill>
                <a:prstClr val="black"/>
              </a:solidFill>
              <a:sym typeface="+mn-ea"/>
            </a:endParaRPr>
          </a:p>
          <a:p>
            <a:pPr>
              <a:spcBef>
                <a:spcPts val="0"/>
              </a:spcBef>
              <a:spcAft>
                <a:spcPts val="0"/>
              </a:spcAft>
            </a:pPr>
            <a:r>
              <a:rPr lang="de-DE" altLang="ko-KR" sz="1600" b="1" kern="0" dirty="0"/>
              <a:t>Contentious issues</a:t>
            </a:r>
          </a:p>
          <a:p>
            <a:pPr lvl="1">
              <a:spcBef>
                <a:spcPts val="0"/>
              </a:spcBef>
              <a:spcAft>
                <a:spcPts val="0"/>
              </a:spcAft>
            </a:pPr>
            <a:r>
              <a:rPr lang="de-DE" altLang="ko-KR" sz="1400" kern="0" dirty="0"/>
              <a:t>None</a:t>
            </a:r>
            <a:endParaRPr lang="de-DE" altLang="ko-KR" sz="1100" kern="0" dirty="0"/>
          </a:p>
          <a:p>
            <a:pPr lvl="1">
              <a:spcBef>
                <a:spcPts val="0"/>
              </a:spcBef>
              <a:spcAft>
                <a:spcPts val="0"/>
              </a:spcAft>
            </a:pPr>
            <a:endParaRPr lang="de-DE" altLang="ko-KR" sz="1100" kern="0" dirty="0"/>
          </a:p>
          <a:p>
            <a:pPr>
              <a:spcBef>
                <a:spcPts val="0"/>
              </a:spcBef>
              <a:spcAft>
                <a:spcPts val="0"/>
              </a:spcAft>
            </a:pPr>
            <a:r>
              <a:rPr lang="de-DE" altLang="ko-KR" sz="1600" b="1" kern="0" dirty="0"/>
              <a:t>Next steps</a:t>
            </a:r>
          </a:p>
          <a:p>
            <a:pPr lvl="1">
              <a:spcBef>
                <a:spcPts val="0"/>
              </a:spcBef>
              <a:spcAft>
                <a:spcPts val="0"/>
              </a:spcAft>
              <a:defRPr/>
            </a:pPr>
            <a:r>
              <a:rPr lang="en-US" altLang="ko-KR" sz="1400" dirty="0"/>
              <a:t>Continue</a:t>
            </a:r>
            <a:r>
              <a:rPr lang="en-US" altLang="ko-KR" sz="1400" kern="0" dirty="0"/>
              <a:t> solution discussions</a:t>
            </a:r>
            <a:endParaRPr lang="en-US" altLang="de-DE" sz="1800" dirty="0"/>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13% -&gt; 25%</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SP-231803</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7903679"/>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A08C6E7E0CB5C40B3C0F55B9E8294C3" ma:contentTypeVersion="6" ma:contentTypeDescription="Create a new document." ma:contentTypeScope="" ma:versionID="08e23bae4a5af0d7c7e055733b027c37">
  <xsd:schema xmlns:xsd="http://www.w3.org/2001/XMLSchema" xmlns:xs="http://www.w3.org/2001/XMLSchema" xmlns:p="http://schemas.microsoft.com/office/2006/metadata/properties" xmlns:ns2="dcc30912-d230-4cc2-b11f-bb5ca2a6b6f5" xmlns:ns3="09cef1fd-e61b-4dbf-b745-21988b13f978" targetNamespace="http://schemas.microsoft.com/office/2006/metadata/properties" ma:root="true" ma:fieldsID="612b51cb82d05804ae60e054f989111e" ns2:_="" ns3:_="">
    <xsd:import namespace="dcc30912-d230-4cc2-b11f-bb5ca2a6b6f5"/>
    <xsd:import namespace="09cef1fd-e61b-4dbf-b745-21988b13f97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c30912-d230-4cc2-b11f-bb5ca2a6b6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9cef1fd-e61b-4dbf-b745-21988b13f97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FB747E2-E6AD-4495-A381-6244FA11EF86}">
  <ds:schemaRefs>
    <ds:schemaRef ds:uri="http://schemas.microsoft.com/sharepoint/v3/contenttype/forms"/>
  </ds:schemaRefs>
</ds:datastoreItem>
</file>

<file path=customXml/itemProps2.xml><?xml version="1.0" encoding="utf-8"?>
<ds:datastoreItem xmlns:ds="http://schemas.openxmlformats.org/officeDocument/2006/customXml" ds:itemID="{FB06B07D-423A-4012-A7AA-33F90EA5F8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cc30912-d230-4cc2-b11f-bb5ca2a6b6f5"/>
    <ds:schemaRef ds:uri="09cef1fd-e61b-4dbf-b745-21988b13f9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82E10A3-DB35-414F-83C1-BF5FB8647349}">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dcc30912-d230-4cc2-b11f-bb5ca2a6b6f5"/>
    <ds:schemaRef ds:uri="09cef1fd-e61b-4dbf-b745-21988b13f978"/>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4867</TotalTime>
  <Words>4578</Words>
  <Application>Microsoft Office PowerPoint</Application>
  <PresentationFormat>全屏显示(4:3)</PresentationFormat>
  <Paragraphs>673</Paragraphs>
  <Slides>26</Slides>
  <Notes>3</Notes>
  <HiddenSlides>0</HiddenSlides>
  <MMClips>0</MMClips>
  <ScaleCrop>false</ScaleCrop>
  <HeadingPairs>
    <vt:vector size="6" baseType="variant">
      <vt:variant>
        <vt:lpstr>已用的字体</vt:lpstr>
      </vt:variant>
      <vt:variant>
        <vt:i4>4</vt:i4>
      </vt:variant>
      <vt:variant>
        <vt:lpstr>主题</vt:lpstr>
      </vt:variant>
      <vt:variant>
        <vt:i4>4</vt:i4>
      </vt:variant>
      <vt:variant>
        <vt:lpstr>幻灯片标题</vt:lpstr>
      </vt:variant>
      <vt:variant>
        <vt:i4>26</vt:i4>
      </vt:variant>
    </vt:vector>
  </HeadingPairs>
  <TitlesOfParts>
    <vt:vector size="34" baseType="lpstr">
      <vt:lpstr>Arial</vt:lpstr>
      <vt:lpstr>Calibri</vt:lpstr>
      <vt:lpstr>Segoe UI Symbol</vt:lpstr>
      <vt:lpstr>Times New Roman</vt:lpstr>
      <vt:lpstr>Office Theme</vt:lpstr>
      <vt:lpstr>1_Office Theme</vt:lpstr>
      <vt:lpstr>2_Office Theme</vt:lpstr>
      <vt:lpstr>3_Office Theme</vt:lpstr>
      <vt:lpstr> Rel-19 AmbientIoT-ARC Status Report</vt:lpstr>
      <vt:lpstr>AmbientIoT-ARC Status at SA#108</vt:lpstr>
      <vt:lpstr>AmbientIoT-ARC Status after SA2#169</vt:lpstr>
      <vt:lpstr>AmbientIoT-ARC Status after SA2#169</vt:lpstr>
      <vt:lpstr>PowerPoint 演示文稿</vt:lpstr>
      <vt:lpstr>BACKUP</vt:lpstr>
      <vt:lpstr>FS_AmbientIoT Status after SA2#160AH-e</vt:lpstr>
      <vt:lpstr>FS_AmbientIoT Status after SA2#161</vt:lpstr>
      <vt:lpstr>FS_AmbientIoT Status at SA#103</vt:lpstr>
      <vt:lpstr>FS_AmbientIoT Status after SA2#162</vt:lpstr>
      <vt:lpstr>FS_AmbientIoT Status at SA#104</vt:lpstr>
      <vt:lpstr>FS_AmbientIoT Status after SA2#163</vt:lpstr>
      <vt:lpstr>FS_ AmbientIoT Status at SA#105</vt:lpstr>
      <vt:lpstr>FS_ AmbientIoT Status after SA2#164</vt:lpstr>
      <vt:lpstr>FS_AmbientIoT Status after SA2#165</vt:lpstr>
      <vt:lpstr>FS_ AmbientIoT Status at SA#106</vt:lpstr>
      <vt:lpstr>FS_AmbientIoT Status after SA2#166</vt:lpstr>
      <vt:lpstr>FS_AmbientIoT Status after SA2#166</vt:lpstr>
      <vt:lpstr>FS_ AmbientIoT and AmbientIoT Status at SA#107</vt:lpstr>
      <vt:lpstr>FS_AmbientIoT Status after SA2#167</vt:lpstr>
      <vt:lpstr>FS_AmbientIoT Status after SA2#167</vt:lpstr>
      <vt:lpstr>AmbientIoT normative work Status after SA2#167</vt:lpstr>
      <vt:lpstr>AmbientIoT normative work Status after SA2#167</vt:lpstr>
      <vt:lpstr>AmbientIoT-ARC Status after SA2#168</vt:lpstr>
      <vt:lpstr>AmbientIoT-ARC Status after SA2#168</vt:lpstr>
      <vt:lpstr>PowerPoint 演示文稿</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Huawei Thu</cp:lastModifiedBy>
  <cp:revision>2270</cp:revision>
  <dcterms:created xsi:type="dcterms:W3CDTF">2008-08-30T09:32:10Z</dcterms:created>
  <dcterms:modified xsi:type="dcterms:W3CDTF">2025-05-26T07:31:26Z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2c7635f8-94c0-4125-af53-3ffb066031e5</vt:lpwstr>
  </property>
  <property fmtid="{D5CDD505-2E9C-101B-9397-08002B2CF9AE}" pid="7" name="CTP_TimeStamp">
    <vt:lpwstr>2020-01-29 20:41:49Z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y fmtid="{D5CDD505-2E9C-101B-9397-08002B2CF9AE}" pid="12" name="ContentTypeId">
    <vt:lpwstr>0x0101003A08C6E7E0CB5C40B3C0F55B9E8294C3</vt:lpwstr>
  </property>
  <property fmtid="{D5CDD505-2E9C-101B-9397-08002B2CF9AE}" pid="13" name="MSIP_Label_cf20372f-9ab3-4551-9149-9f9b12e2c27e_Enabled">
    <vt:lpwstr>true</vt:lpwstr>
  </property>
  <property fmtid="{D5CDD505-2E9C-101B-9397-08002B2CF9AE}" pid="14" name="MSIP_Label_cf20372f-9ab3-4551-9149-9f9b12e2c27e_SetDate">
    <vt:lpwstr>2023-09-04T08:35:13Z</vt:lpwstr>
  </property>
  <property fmtid="{D5CDD505-2E9C-101B-9397-08002B2CF9AE}" pid="15" name="MSIP_Label_cf20372f-9ab3-4551-9149-9f9b12e2c27e_Method">
    <vt:lpwstr>Privileged</vt:lpwstr>
  </property>
  <property fmtid="{D5CDD505-2E9C-101B-9397-08002B2CF9AE}" pid="16" name="MSIP_Label_cf20372f-9ab3-4551-9149-9f9b12e2c27e_Name">
    <vt:lpwstr>DIS OPEN</vt:lpwstr>
  </property>
  <property fmtid="{D5CDD505-2E9C-101B-9397-08002B2CF9AE}" pid="17" name="MSIP_Label_cf20372f-9ab3-4551-9149-9f9b12e2c27e_SiteId">
    <vt:lpwstr>6e603289-5e46-4e26-ac7c-03a85420a9a5</vt:lpwstr>
  </property>
  <property fmtid="{D5CDD505-2E9C-101B-9397-08002B2CF9AE}" pid="18" name="MSIP_Label_cf20372f-9ab3-4551-9149-9f9b12e2c27e_ActionId">
    <vt:lpwstr>6ff34d0e-ee55-4bcf-b7be-adf1b7050f61</vt:lpwstr>
  </property>
  <property fmtid="{D5CDD505-2E9C-101B-9397-08002B2CF9AE}" pid="19" name="MSIP_Label_cf20372f-9ab3-4551-9149-9f9b12e2c27e_ContentBits">
    <vt:lpwstr>0</vt:lpwstr>
  </property>
</Properties>
</file>