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1"/>
  </p:notesMasterIdLst>
  <p:handoutMasterIdLst>
    <p:handoutMasterId r:id="rId12"/>
  </p:handoutMasterIdLst>
  <p:sldIdLst>
    <p:sldId id="392" r:id="rId5"/>
    <p:sldId id="382" r:id="rId6"/>
    <p:sldId id="407" r:id="rId7"/>
    <p:sldId id="408" r:id="rId8"/>
    <p:sldId id="409" r:id="rId9"/>
    <p:sldId id="393" r:id="rId10"/>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7" autoAdjust="0"/>
    <p:restoredTop sz="96678" autoAdjust="0"/>
  </p:normalViewPr>
  <p:slideViewPr>
    <p:cSldViewPr snapToGrid="0">
      <p:cViewPr>
        <p:scale>
          <a:sx n="125" d="100"/>
          <a:sy n="125" d="100"/>
        </p:scale>
        <p:origin x="2971" y="38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hador Bakhshi" userId="dd22837a-cd05-4eae-8ad3-d37c737b19c6" providerId="ADAL" clId="{583E2444-98C6-4916-BB4B-8594B488B4BA}"/>
    <pc:docChg chg="modSld">
      <pc:chgData name="Bahador Bakhshi" userId="dd22837a-cd05-4eae-8ad3-d37c737b19c6" providerId="ADAL" clId="{583E2444-98C6-4916-BB4B-8594B488B4BA}" dt="2025-05-13T10:08:19.892" v="8" actId="20577"/>
      <pc:docMkLst>
        <pc:docMk/>
      </pc:docMkLst>
      <pc:sldChg chg="modSp mod">
        <pc:chgData name="Bahador Bakhshi" userId="dd22837a-cd05-4eae-8ad3-d37c737b19c6" providerId="ADAL" clId="{583E2444-98C6-4916-BB4B-8594B488B4BA}" dt="2025-05-13T10:08:19.892" v="8" actId="20577"/>
        <pc:sldMkLst>
          <pc:docMk/>
          <pc:sldMk cId="1464293829" sldId="408"/>
        </pc:sldMkLst>
        <pc:spChg chg="mod">
          <ac:chgData name="Bahador Bakhshi" userId="dd22837a-cd05-4eae-8ad3-d37c737b19c6" providerId="ADAL" clId="{583E2444-98C6-4916-BB4B-8594B488B4BA}" dt="2025-05-13T10:08:19.892" v="8" actId="20577"/>
          <ac:spMkLst>
            <pc:docMk/>
            <pc:sldMk cId="1464293829" sldId="408"/>
            <ac:spMk id="5" creationId="{6EF2B580-7CC7-781D-9377-60AB994DBB0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3518024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11112" y="795637"/>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149840" y="66675"/>
            <a:ext cx="1203960" cy="70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16931" y="1397000"/>
            <a:ext cx="12251266" cy="2240280"/>
          </a:xfrm>
        </p:spPr>
        <p:txBody>
          <a:bodyPr/>
          <a:lstStyle/>
          <a:p>
            <a:pPr algn="ctr" eaLnBrk="1" hangingPunct="1">
              <a:lnSpc>
                <a:spcPct val="100000"/>
              </a:lnSpc>
            </a:pPr>
            <a:r>
              <a:rPr lang="en-GB" altLang="zh-CN" sz="4800" dirty="0"/>
              <a:t>User Consent vs. LCS Privacy Profile </a:t>
            </a:r>
            <a:br>
              <a:rPr lang="en-GB" altLang="zh-CN" sz="4800" dirty="0"/>
            </a:br>
            <a:r>
              <a:rPr lang="en-GB" altLang="zh-CN" sz="4800" dirty="0"/>
              <a:t>for LMF-based AI/ML Positioning </a:t>
            </a:r>
            <a:endParaRPr lang="en-GB" altLang="en-US" sz="4000" dirty="0"/>
          </a:p>
        </p:txBody>
      </p:sp>
      <p:sp>
        <p:nvSpPr>
          <p:cNvPr id="3" name="Title 1">
            <a:extLst>
              <a:ext uri="{FF2B5EF4-FFF2-40B4-BE49-F238E27FC236}">
                <a16:creationId xmlns:a16="http://schemas.microsoft.com/office/drawing/2014/main" id="{F89C8330-0D0C-4F65-AF84-D0231B4713F0}"/>
              </a:ext>
            </a:extLst>
          </p:cNvPr>
          <p:cNvSpPr txBox="1">
            <a:spLocks/>
          </p:cNvSpPr>
          <p:nvPr/>
        </p:nvSpPr>
        <p:spPr bwMode="auto">
          <a:xfrm>
            <a:off x="1695993" y="4816488"/>
            <a:ext cx="8992845" cy="1033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lnSpc>
                <a:spcPct val="90000"/>
              </a:lnSpc>
              <a:spcBef>
                <a:spcPct val="0"/>
              </a:spcBef>
              <a:spcAft>
                <a:spcPct val="0"/>
              </a:spcAft>
              <a:defRPr sz="60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r>
              <a:rPr lang="en-GB" altLang="en-US" sz="3200" dirty="0"/>
              <a:t>NTT DOCOMO</a:t>
            </a:r>
          </a:p>
        </p:txBody>
      </p:sp>
      <p:sp>
        <p:nvSpPr>
          <p:cNvPr id="2" name="TextBox 1">
            <a:extLst>
              <a:ext uri="{FF2B5EF4-FFF2-40B4-BE49-F238E27FC236}">
                <a16:creationId xmlns:a16="http://schemas.microsoft.com/office/drawing/2014/main" id="{BABB6EC6-2CDB-8F19-570F-AC341B9CE353}"/>
              </a:ext>
            </a:extLst>
          </p:cNvPr>
          <p:cNvSpPr txBox="1"/>
          <p:nvPr/>
        </p:nvSpPr>
        <p:spPr>
          <a:xfrm>
            <a:off x="294566" y="161065"/>
            <a:ext cx="4277434" cy="646331"/>
          </a:xfrm>
          <a:prstGeom prst="rect">
            <a:avLst/>
          </a:prstGeom>
          <a:noFill/>
        </p:spPr>
        <p:txBody>
          <a:bodyPr wrap="square" rtlCol="0">
            <a:spAutoFit/>
          </a:bodyPr>
          <a:lstStyle/>
          <a:p>
            <a:r>
              <a:rPr lang="en-GB" sz="1800" b="1" dirty="0">
                <a:solidFill>
                  <a:srgbClr val="000000"/>
                </a:solidFill>
                <a:effectLst/>
                <a:latin typeface="Times New Roman" panose="02020603050405020304" pitchFamily="18" charset="0"/>
                <a:ea typeface="DengXian"/>
                <a:cs typeface="Arial" panose="020B0604020202020204" pitchFamily="34" charset="0"/>
              </a:rPr>
              <a:t>SA </a:t>
            </a:r>
            <a:r>
              <a:rPr lang="en-GB" b="1" dirty="0">
                <a:solidFill>
                  <a:srgbClr val="000000"/>
                </a:solidFill>
                <a:latin typeface="Times New Roman" panose="02020603050405020304" pitchFamily="18" charset="0"/>
              </a:rPr>
              <a:t>WG2 Meeting #169</a:t>
            </a:r>
          </a:p>
          <a:p>
            <a:r>
              <a:rPr lang="en-GB" b="1" dirty="0">
                <a:solidFill>
                  <a:srgbClr val="000000"/>
                </a:solidFill>
                <a:latin typeface="Times New Roman" panose="02020603050405020304" pitchFamily="18" charset="0"/>
              </a:rPr>
              <a:t>S2-2504831</a:t>
            </a:r>
            <a:endParaRPr lang="en-DE" b="1"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110934247"/>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5F7427B-B2CB-4F19-9822-7D48B18502F4}"/>
              </a:ext>
            </a:extLst>
          </p:cNvPr>
          <p:cNvSpPr>
            <a:spLocks noGrp="1"/>
          </p:cNvSpPr>
          <p:nvPr>
            <p:ph type="title"/>
          </p:nvPr>
        </p:nvSpPr>
        <p:spPr>
          <a:xfrm>
            <a:off x="0" y="-188649"/>
            <a:ext cx="10515600" cy="1325563"/>
          </a:xfrm>
        </p:spPr>
        <p:txBody>
          <a:bodyPr/>
          <a:lstStyle/>
          <a:p>
            <a:r>
              <a:rPr lang="en-GB" altLang="zh-CN" sz="2800" b="1" dirty="0"/>
              <a:t>Background</a:t>
            </a:r>
            <a:endParaRPr lang="zh-CN" altLang="en-US" sz="2800" b="1" dirty="0"/>
          </a:p>
        </p:txBody>
      </p:sp>
      <p:sp>
        <p:nvSpPr>
          <p:cNvPr id="5" name="Content Placeholder 2">
            <a:extLst>
              <a:ext uri="{FF2B5EF4-FFF2-40B4-BE49-F238E27FC236}">
                <a16:creationId xmlns:a16="http://schemas.microsoft.com/office/drawing/2014/main" id="{41CD9576-DC5F-4DC5-B7F7-B3185D67E43F}"/>
              </a:ext>
            </a:extLst>
          </p:cNvPr>
          <p:cNvSpPr>
            <a:spLocks noGrp="1"/>
          </p:cNvSpPr>
          <p:nvPr>
            <p:ph idx="1"/>
          </p:nvPr>
        </p:nvSpPr>
        <p:spPr>
          <a:xfrm>
            <a:off x="188535" y="1261501"/>
            <a:ext cx="11906055" cy="5181632"/>
          </a:xfrm>
        </p:spPr>
        <p:txBody>
          <a:bodyPr/>
          <a:lstStyle/>
          <a:p>
            <a:pPr>
              <a:lnSpc>
                <a:spcPct val="100000"/>
              </a:lnSpc>
              <a:spcBef>
                <a:spcPts val="600"/>
              </a:spcBef>
              <a:spcAft>
                <a:spcPts val="1200"/>
              </a:spcAft>
            </a:pPr>
            <a:r>
              <a:rPr lang="en-GB" altLang="zh-CN" sz="2300" dirty="0">
                <a:latin typeface="Calibri" panose="020F0502020204030204" pitchFamily="34" charset="0"/>
                <a:cs typeface="Calibri" panose="020F0502020204030204" pitchFamily="34" charset="0"/>
              </a:rPr>
              <a:t>SA2 Question (LS Out S2-2412940)</a:t>
            </a:r>
          </a:p>
          <a:p>
            <a:pPr lvl="1">
              <a:lnSpc>
                <a:spcPct val="100000"/>
              </a:lnSpc>
              <a:spcBef>
                <a:spcPts val="600"/>
              </a:spcBef>
              <a:spcAft>
                <a:spcPts val="1200"/>
              </a:spcAft>
            </a:pPr>
            <a:r>
              <a:rPr lang="en-US" sz="2000" dirty="0">
                <a:effectLst/>
                <a:latin typeface="Times New Roman" panose="02020603050405020304" pitchFamily="18" charset="0"/>
                <a:ea typeface="Times New Roman" panose="02020603050405020304" pitchFamily="18" charset="0"/>
              </a:rPr>
              <a:t>SA2 would like to ask SA3 whether, when the LCS privacy profile is checked, user consent check is required or not.</a:t>
            </a:r>
          </a:p>
          <a:p>
            <a:pPr marL="0" indent="0">
              <a:lnSpc>
                <a:spcPct val="100000"/>
              </a:lnSpc>
              <a:spcBef>
                <a:spcPts val="600"/>
              </a:spcBef>
              <a:spcAft>
                <a:spcPts val="1200"/>
              </a:spcAft>
              <a:buNone/>
            </a:pPr>
            <a:endParaRPr lang="en-GB" altLang="zh-CN" sz="2400" dirty="0">
              <a:latin typeface="Times New Roman" panose="02020603050405020304" pitchFamily="18" charset="0"/>
              <a:cs typeface="Times New Roman" panose="02020603050405020304" pitchFamily="18" charset="0"/>
            </a:endParaRPr>
          </a:p>
          <a:p>
            <a:pPr>
              <a:lnSpc>
                <a:spcPct val="100000"/>
              </a:lnSpc>
              <a:spcBef>
                <a:spcPts val="600"/>
              </a:spcBef>
              <a:spcAft>
                <a:spcPts val="1200"/>
              </a:spcAft>
            </a:pPr>
            <a:r>
              <a:rPr lang="en-GB" altLang="zh-CN" sz="2300" dirty="0">
                <a:latin typeface="Calibri" panose="020F0502020204030204" pitchFamily="34" charset="0"/>
                <a:cs typeface="Calibri" panose="020F0502020204030204" pitchFamily="34" charset="0"/>
              </a:rPr>
              <a:t>SA3 Response (LS In S2-2504530):</a:t>
            </a:r>
          </a:p>
          <a:p>
            <a:pPr lvl="1">
              <a:lnSpc>
                <a:spcPct val="100000"/>
              </a:lnSpc>
              <a:spcBef>
                <a:spcPts val="600"/>
              </a:spcBef>
              <a:spcAft>
                <a:spcPts val="1200"/>
              </a:spcAft>
            </a:pPr>
            <a:r>
              <a:rPr lang="en-GB" sz="2000" dirty="0">
                <a:effectLst/>
                <a:latin typeface="Times New Roman" panose="02020603050405020304" pitchFamily="18" charset="0"/>
                <a:ea typeface="DengXian"/>
              </a:rPr>
              <a:t>SA3 </a:t>
            </a:r>
            <a:r>
              <a:rPr lang="en-US" sz="2000" dirty="0">
                <a:effectLst/>
                <a:latin typeface="Times New Roman" panose="02020603050405020304" pitchFamily="18" charset="0"/>
                <a:ea typeface="DengXian"/>
              </a:rPr>
              <a:t>agrees that </a:t>
            </a:r>
            <a:r>
              <a:rPr lang="en-GB" sz="2000" dirty="0">
                <a:effectLst/>
                <a:latin typeface="Times New Roman" panose="02020603050405020304" pitchFamily="18" charset="0"/>
                <a:ea typeface="DengXian"/>
              </a:rPr>
              <a:t>LCS privacy profile </a:t>
            </a:r>
            <a:r>
              <a:rPr lang="en-US" sz="2000" dirty="0">
                <a:effectLst/>
                <a:latin typeface="Times New Roman" panose="02020603050405020304" pitchFamily="18" charset="0"/>
                <a:ea typeface="DengXian"/>
              </a:rPr>
              <a:t>defined in TS 23.273 </a:t>
            </a:r>
            <a:r>
              <a:rPr lang="en-GB" sz="2000" dirty="0">
                <a:effectLst/>
                <a:latin typeface="Times New Roman" panose="02020603050405020304" pitchFamily="18" charset="0"/>
                <a:ea typeface="DengXian"/>
              </a:rPr>
              <a:t>and user consent in Annex V of TS 33.501 are independent procedures. </a:t>
            </a:r>
            <a:r>
              <a:rPr lang="en-US" sz="2000" dirty="0">
                <a:effectLst/>
                <a:latin typeface="Times New Roman" panose="02020603050405020304" pitchFamily="18" charset="0"/>
                <a:ea typeface="DengXian"/>
              </a:rPr>
              <a:t>SA3 cannot reach consensus on other aspects</a:t>
            </a:r>
          </a:p>
          <a:p>
            <a:pPr lvl="1">
              <a:lnSpc>
                <a:spcPct val="100000"/>
              </a:lnSpc>
              <a:spcBef>
                <a:spcPts val="600"/>
              </a:spcBef>
              <a:spcAft>
                <a:spcPts val="1200"/>
              </a:spcAft>
            </a:pPr>
            <a:endParaRPr lang="en-US" altLang="zh-CN" sz="2000" dirty="0">
              <a:latin typeface="Times New Roman" panose="02020603050405020304" pitchFamily="18" charset="0"/>
              <a:cs typeface="Times New Roman" panose="02020603050405020304" pitchFamily="18" charset="0"/>
            </a:endParaRPr>
          </a:p>
          <a:p>
            <a:pPr>
              <a:lnSpc>
                <a:spcPct val="100000"/>
              </a:lnSpc>
              <a:spcBef>
                <a:spcPts val="600"/>
              </a:spcBef>
              <a:spcAft>
                <a:spcPts val="1200"/>
              </a:spcAft>
            </a:pPr>
            <a:r>
              <a:rPr lang="en-US" altLang="zh-CN" sz="2300" dirty="0">
                <a:latin typeface="Calibri" panose="020F0502020204030204" pitchFamily="34" charset="0"/>
                <a:cs typeface="Calibri" panose="020F0502020204030204" pitchFamily="34" charset="0"/>
                <a:sym typeface="Wingdings" panose="05000000000000000000" pitchFamily="2" charset="2"/>
              </a:rPr>
              <a:t>SA2 should decide based on its own understanding</a:t>
            </a:r>
          </a:p>
          <a:p>
            <a:pPr>
              <a:lnSpc>
                <a:spcPct val="100000"/>
              </a:lnSpc>
              <a:spcBef>
                <a:spcPts val="600"/>
              </a:spcBef>
              <a:spcAft>
                <a:spcPts val="1200"/>
              </a:spcAft>
            </a:pPr>
            <a:r>
              <a:rPr lang="en-US" altLang="zh-CN" sz="2300" dirty="0">
                <a:latin typeface="Calibri" panose="020F0502020204030204" pitchFamily="34" charset="0"/>
                <a:cs typeface="Calibri" panose="020F0502020204030204" pitchFamily="34" charset="0"/>
                <a:sym typeface="Wingdings" panose="05000000000000000000" pitchFamily="2" charset="2"/>
              </a:rPr>
              <a:t>DCM view based on separation between model training and model inference steps</a:t>
            </a:r>
            <a:endParaRPr lang="en-GB" altLang="zh-CN" sz="23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93518038"/>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5F7427B-B2CB-4F19-9822-7D48B18502F4}"/>
              </a:ext>
            </a:extLst>
          </p:cNvPr>
          <p:cNvSpPr>
            <a:spLocks noGrp="1"/>
          </p:cNvSpPr>
          <p:nvPr>
            <p:ph type="title"/>
          </p:nvPr>
        </p:nvSpPr>
        <p:spPr>
          <a:xfrm>
            <a:off x="0" y="-188649"/>
            <a:ext cx="10515600" cy="1325563"/>
          </a:xfrm>
        </p:spPr>
        <p:txBody>
          <a:bodyPr/>
          <a:lstStyle/>
          <a:p>
            <a:r>
              <a:rPr lang="en-GB" altLang="zh-CN" sz="2800" b="1" dirty="0"/>
              <a:t>For ML Model </a:t>
            </a:r>
            <a:r>
              <a:rPr lang="en-GB" altLang="zh-CN" sz="2800" b="1" dirty="0">
                <a:solidFill>
                  <a:srgbClr val="C00000"/>
                </a:solidFill>
              </a:rPr>
              <a:t>Training (&amp; Performance Monitoring)</a:t>
            </a:r>
            <a:endParaRPr lang="zh-CN" altLang="en-US" sz="2800" b="1" dirty="0">
              <a:solidFill>
                <a:srgbClr val="C00000"/>
              </a:solidFill>
            </a:endParaRPr>
          </a:p>
        </p:txBody>
      </p:sp>
      <p:sp>
        <p:nvSpPr>
          <p:cNvPr id="5" name="Content Placeholder 2">
            <a:extLst>
              <a:ext uri="{FF2B5EF4-FFF2-40B4-BE49-F238E27FC236}">
                <a16:creationId xmlns:a16="http://schemas.microsoft.com/office/drawing/2014/main" id="{41CD9576-DC5F-4DC5-B7F7-B3185D67E43F}"/>
              </a:ext>
            </a:extLst>
          </p:cNvPr>
          <p:cNvSpPr>
            <a:spLocks noGrp="1"/>
          </p:cNvSpPr>
          <p:nvPr>
            <p:ph idx="1"/>
          </p:nvPr>
        </p:nvSpPr>
        <p:spPr>
          <a:xfrm>
            <a:off x="188535" y="1136914"/>
            <a:ext cx="11906055" cy="5721085"/>
          </a:xfrm>
        </p:spPr>
        <p:txBody>
          <a:bodyPr/>
          <a:lstStyle/>
          <a:p>
            <a:pPr>
              <a:lnSpc>
                <a:spcPct val="100000"/>
              </a:lnSpc>
              <a:spcBef>
                <a:spcPts val="600"/>
              </a:spcBef>
              <a:spcAft>
                <a:spcPts val="1200"/>
              </a:spcAft>
            </a:pPr>
            <a:r>
              <a:rPr lang="en-GB" altLang="zh-CN" sz="2300" dirty="0">
                <a:latin typeface="Calibri" panose="020F0502020204030204" pitchFamily="34" charset="0"/>
                <a:cs typeface="Calibri" panose="020F0502020204030204" pitchFamily="34" charset="0"/>
              </a:rPr>
              <a:t>Model training </a:t>
            </a:r>
            <a:r>
              <a:rPr lang="en-GB" altLang="zh-CN" sz="2300" dirty="0">
                <a:solidFill>
                  <a:srgbClr val="C00000"/>
                </a:solidFill>
                <a:latin typeface="Calibri" panose="020F0502020204030204" pitchFamily="34" charset="0"/>
                <a:cs typeface="Calibri" panose="020F0502020204030204" pitchFamily="34" charset="0"/>
              </a:rPr>
              <a:t>by NWDAF</a:t>
            </a:r>
            <a:r>
              <a:rPr lang="en-GB" altLang="zh-CN" sz="2300" dirty="0">
                <a:latin typeface="Calibri" panose="020F0502020204030204" pitchFamily="34" charset="0"/>
                <a:cs typeface="Calibri" panose="020F0502020204030204" pitchFamily="34" charset="0"/>
              </a:rPr>
              <a:t>:</a:t>
            </a:r>
          </a:p>
          <a:p>
            <a:pPr>
              <a:lnSpc>
                <a:spcPct val="100000"/>
              </a:lnSpc>
              <a:spcBef>
                <a:spcPts val="600"/>
              </a:spcBef>
              <a:spcAft>
                <a:spcPts val="1200"/>
              </a:spcAft>
            </a:pPr>
            <a:r>
              <a:rPr lang="en-US" altLang="zh-CN" sz="2300" b="1" dirty="0">
                <a:latin typeface="Calibri" panose="020F0502020204030204" pitchFamily="34" charset="0"/>
                <a:cs typeface="Calibri" panose="020F0502020204030204" pitchFamily="34" charset="0"/>
              </a:rPr>
              <a:t>User Consent</a:t>
            </a:r>
            <a:r>
              <a:rPr lang="en-US" altLang="zh-CN" sz="2300" dirty="0">
                <a:latin typeface="Calibri" panose="020F0502020204030204" pitchFamily="34" charset="0"/>
                <a:cs typeface="Calibri" panose="020F0502020204030204" pitchFamily="34" charset="0"/>
              </a:rPr>
              <a:t>: According to TS 23.288, NWDAF checks user consent before UE data (including location) collection for model training (independent of LMF).</a:t>
            </a:r>
          </a:p>
          <a:p>
            <a:pPr>
              <a:lnSpc>
                <a:spcPct val="100000"/>
              </a:lnSpc>
              <a:spcBef>
                <a:spcPts val="600"/>
              </a:spcBef>
              <a:spcAft>
                <a:spcPts val="1200"/>
              </a:spcAft>
            </a:pPr>
            <a:r>
              <a:rPr lang="en-US" altLang="zh-CN" sz="2300" b="1" dirty="0">
                <a:latin typeface="Calibri" panose="020F0502020204030204" pitchFamily="34" charset="0"/>
                <a:cs typeface="Calibri" panose="020F0502020204030204" pitchFamily="34" charset="0"/>
              </a:rPr>
              <a:t>LCS Privacy Profile</a:t>
            </a:r>
            <a:r>
              <a:rPr lang="en-US" altLang="zh-CN" sz="2300" dirty="0">
                <a:latin typeface="Calibri" panose="020F0502020204030204" pitchFamily="34" charset="0"/>
                <a:cs typeface="Calibri" panose="020F0502020204030204" pitchFamily="34" charset="0"/>
              </a:rPr>
              <a:t>: According to TS 23.273, if UE location data is collected from LCS via GMLC, the LCS privacy profile is checked by the GMLC automatically. But in the case of LMF-based AI/ML Positioning, NWDAF collects data directly from LMF (not via GMLC); so, to keep the </a:t>
            </a:r>
            <a:r>
              <a:rPr lang="en-US" altLang="zh-CN" sz="2300" i="1" dirty="0">
                <a:latin typeface="Calibri" panose="020F0502020204030204" pitchFamily="34" charset="0"/>
                <a:cs typeface="Calibri" panose="020F0502020204030204" pitchFamily="34" charset="0"/>
              </a:rPr>
              <a:t>semantics of the LCS privacy profile consistent</a:t>
            </a:r>
            <a:r>
              <a:rPr lang="en-US" altLang="zh-CN" sz="2300" dirty="0">
                <a:latin typeface="Calibri" panose="020F0502020204030204" pitchFamily="34" charset="0"/>
                <a:cs typeface="Calibri" panose="020F0502020204030204" pitchFamily="34" charset="0"/>
              </a:rPr>
              <a:t>, the check should also be done—but now the enforcement point is the LMF.</a:t>
            </a:r>
          </a:p>
          <a:p>
            <a:pPr>
              <a:lnSpc>
                <a:spcPct val="100000"/>
              </a:lnSpc>
              <a:spcBef>
                <a:spcPts val="600"/>
              </a:spcBef>
              <a:spcAft>
                <a:spcPts val="1200"/>
              </a:spcAft>
            </a:pPr>
            <a:r>
              <a:rPr lang="en-US" altLang="zh-CN" sz="2300" b="1" dirty="0">
                <a:latin typeface="Calibri" panose="020F0502020204030204" pitchFamily="34" charset="0"/>
                <a:cs typeface="Calibri" panose="020F0502020204030204" pitchFamily="34" charset="0"/>
              </a:rPr>
              <a:t>Summary</a:t>
            </a:r>
            <a:r>
              <a:rPr lang="en-US" altLang="zh-CN" sz="2300" dirty="0">
                <a:latin typeface="Calibri" panose="020F0502020204030204" pitchFamily="34" charset="0"/>
                <a:cs typeface="Calibri" panose="020F0502020204030204" pitchFamily="34" charset="0"/>
              </a:rPr>
              <a:t>: (following the same logic as the existing specifications in TS 23.288 and TS 23.273) </a:t>
            </a:r>
            <a:r>
              <a:rPr lang="en-US" altLang="zh-CN" sz="2300" dirty="0">
                <a:solidFill>
                  <a:srgbClr val="C00000"/>
                </a:solidFill>
                <a:latin typeface="Calibri" panose="020F0502020204030204" pitchFamily="34" charset="0"/>
                <a:cs typeface="Calibri" panose="020F0502020204030204" pitchFamily="34" charset="0"/>
              </a:rPr>
              <a:t>Both</a:t>
            </a:r>
            <a:r>
              <a:rPr lang="en-US" altLang="zh-CN" sz="2300" dirty="0">
                <a:latin typeface="Calibri" panose="020F0502020204030204" pitchFamily="34" charset="0"/>
                <a:cs typeface="Calibri" panose="020F0502020204030204" pitchFamily="34" charset="0"/>
              </a:rPr>
              <a:t> user consent and LCS privacy profile must be checked for ML model training by NWDAF</a:t>
            </a:r>
          </a:p>
          <a:p>
            <a:pPr lvl="1">
              <a:lnSpc>
                <a:spcPct val="100000"/>
              </a:lnSpc>
              <a:spcBef>
                <a:spcPts val="0"/>
              </a:spcBef>
              <a:spcAft>
                <a:spcPts val="0"/>
              </a:spcAft>
            </a:pPr>
            <a:r>
              <a:rPr lang="en-US" altLang="zh-CN" sz="2000" dirty="0">
                <a:latin typeface="Calibri" panose="020F0502020204030204" pitchFamily="34" charset="0"/>
                <a:cs typeface="Calibri" panose="020F0502020204030204" pitchFamily="34" charset="0"/>
              </a:rPr>
              <a:t>NWDAF checks the User Consent</a:t>
            </a:r>
          </a:p>
          <a:p>
            <a:pPr lvl="1">
              <a:lnSpc>
                <a:spcPct val="100000"/>
              </a:lnSpc>
              <a:spcBef>
                <a:spcPts val="0"/>
              </a:spcBef>
              <a:spcAft>
                <a:spcPts val="0"/>
              </a:spcAft>
            </a:pPr>
            <a:r>
              <a:rPr lang="en-US" altLang="zh-CN" sz="2000" dirty="0">
                <a:latin typeface="Calibri" panose="020F0502020204030204" pitchFamily="34" charset="0"/>
                <a:cs typeface="Calibri" panose="020F0502020204030204" pitchFamily="34" charset="0"/>
              </a:rPr>
              <a:t>LMF checks the LCS privacy profile</a:t>
            </a:r>
          </a:p>
          <a:p>
            <a:pPr marL="0" indent="0">
              <a:lnSpc>
                <a:spcPct val="100000"/>
              </a:lnSpc>
              <a:spcBef>
                <a:spcPts val="600"/>
              </a:spcBef>
              <a:spcAft>
                <a:spcPts val="1200"/>
              </a:spcAft>
              <a:buNone/>
            </a:pPr>
            <a:endParaRPr lang="en-GB" altLang="zh-CN"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65019995"/>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042D1-4069-E774-A146-35AEC1C3DBA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9399D8C-4475-EF00-C39B-0D4D2FB61ED3}"/>
              </a:ext>
            </a:extLst>
          </p:cNvPr>
          <p:cNvSpPr>
            <a:spLocks noGrp="1"/>
          </p:cNvSpPr>
          <p:nvPr>
            <p:ph type="title"/>
          </p:nvPr>
        </p:nvSpPr>
        <p:spPr>
          <a:xfrm>
            <a:off x="0" y="-188649"/>
            <a:ext cx="10515600" cy="1325563"/>
          </a:xfrm>
        </p:spPr>
        <p:txBody>
          <a:bodyPr/>
          <a:lstStyle/>
          <a:p>
            <a:r>
              <a:rPr lang="en-GB" altLang="zh-CN" sz="2800" b="1" dirty="0"/>
              <a:t>For ML Model </a:t>
            </a:r>
            <a:r>
              <a:rPr lang="en-GB" altLang="zh-CN" sz="2800" b="1" dirty="0">
                <a:solidFill>
                  <a:srgbClr val="C00000"/>
                </a:solidFill>
              </a:rPr>
              <a:t>Training (&amp; Performance Monitoring)</a:t>
            </a:r>
            <a:endParaRPr lang="zh-CN" altLang="en-US" sz="2800" b="1" dirty="0">
              <a:solidFill>
                <a:srgbClr val="C00000"/>
              </a:solidFill>
            </a:endParaRPr>
          </a:p>
        </p:txBody>
      </p:sp>
      <p:sp>
        <p:nvSpPr>
          <p:cNvPr id="5" name="Content Placeholder 2">
            <a:extLst>
              <a:ext uri="{FF2B5EF4-FFF2-40B4-BE49-F238E27FC236}">
                <a16:creationId xmlns:a16="http://schemas.microsoft.com/office/drawing/2014/main" id="{6EF2B580-7CC7-781D-9377-60AB994DBB06}"/>
              </a:ext>
            </a:extLst>
          </p:cNvPr>
          <p:cNvSpPr>
            <a:spLocks noGrp="1"/>
          </p:cNvSpPr>
          <p:nvPr>
            <p:ph idx="1"/>
          </p:nvPr>
        </p:nvSpPr>
        <p:spPr>
          <a:xfrm>
            <a:off x="188535" y="1136914"/>
            <a:ext cx="11906055" cy="5721085"/>
          </a:xfrm>
        </p:spPr>
        <p:txBody>
          <a:bodyPr/>
          <a:lstStyle/>
          <a:p>
            <a:pPr>
              <a:lnSpc>
                <a:spcPct val="100000"/>
              </a:lnSpc>
              <a:spcBef>
                <a:spcPts val="600"/>
              </a:spcBef>
              <a:spcAft>
                <a:spcPts val="1200"/>
              </a:spcAft>
            </a:pPr>
            <a:r>
              <a:rPr lang="en-GB" altLang="zh-CN" sz="2300" dirty="0">
                <a:latin typeface="Calibri" panose="020F0502020204030204" pitchFamily="34" charset="0"/>
                <a:cs typeface="Calibri" panose="020F0502020204030204" pitchFamily="34" charset="0"/>
              </a:rPr>
              <a:t>Model training </a:t>
            </a:r>
            <a:r>
              <a:rPr lang="en-GB" altLang="zh-CN" sz="2300" dirty="0">
                <a:solidFill>
                  <a:srgbClr val="C00000"/>
                </a:solidFill>
                <a:latin typeface="Calibri" panose="020F0502020204030204" pitchFamily="34" charset="0"/>
                <a:cs typeface="Calibri" panose="020F0502020204030204" pitchFamily="34" charset="0"/>
              </a:rPr>
              <a:t>by LMF</a:t>
            </a:r>
            <a:r>
              <a:rPr lang="en-GB" altLang="zh-CN" sz="2300" dirty="0">
                <a:latin typeface="Calibri" panose="020F0502020204030204" pitchFamily="34" charset="0"/>
                <a:cs typeface="Calibri" panose="020F0502020204030204" pitchFamily="34" charset="0"/>
              </a:rPr>
              <a:t>:</a:t>
            </a:r>
          </a:p>
          <a:p>
            <a:pPr>
              <a:lnSpc>
                <a:spcPct val="100000"/>
              </a:lnSpc>
              <a:spcBef>
                <a:spcPts val="600"/>
              </a:spcBef>
              <a:spcAft>
                <a:spcPts val="1200"/>
              </a:spcAft>
            </a:pPr>
            <a:r>
              <a:rPr lang="en-US" altLang="zh-CN" sz="2300" b="1" dirty="0">
                <a:latin typeface="Calibri" panose="020F0502020204030204" pitchFamily="34" charset="0"/>
                <a:cs typeface="Calibri" panose="020F0502020204030204" pitchFamily="34" charset="0"/>
              </a:rPr>
              <a:t>User Consent</a:t>
            </a:r>
            <a:r>
              <a:rPr lang="en-US" altLang="zh-CN" sz="2300" dirty="0">
                <a:latin typeface="Calibri" panose="020F0502020204030204" pitchFamily="34" charset="0"/>
                <a:cs typeface="Calibri" panose="020F0502020204030204" pitchFamily="34" charset="0"/>
              </a:rPr>
              <a:t>: In this case, </a:t>
            </a:r>
            <a:r>
              <a:rPr lang="en-US" altLang="zh-CN" sz="2300">
                <a:latin typeface="Calibri" panose="020F0502020204030204" pitchFamily="34" charset="0"/>
                <a:cs typeface="Calibri" panose="020F0502020204030204" pitchFamily="34" charset="0"/>
              </a:rPr>
              <a:t>LMF is </a:t>
            </a:r>
            <a:r>
              <a:rPr lang="en-US" altLang="zh-CN" sz="2300" dirty="0">
                <a:latin typeface="Calibri" panose="020F0502020204030204" pitchFamily="34" charset="0"/>
                <a:cs typeface="Calibri" panose="020F0502020204030204" pitchFamily="34" charset="0"/>
              </a:rPr>
              <a:t>a ML model training entity (similar to MTLF), following the same logic of ML model training specified in TS 23.288 that mandates user consent checking by NWDAF, the user consent must also be checked in this case as well by the LMF.</a:t>
            </a:r>
          </a:p>
          <a:p>
            <a:pPr>
              <a:lnSpc>
                <a:spcPct val="100000"/>
              </a:lnSpc>
              <a:spcBef>
                <a:spcPts val="600"/>
              </a:spcBef>
              <a:spcAft>
                <a:spcPts val="1200"/>
              </a:spcAft>
            </a:pPr>
            <a:r>
              <a:rPr lang="en-US" altLang="zh-CN" sz="2300" b="1" dirty="0">
                <a:latin typeface="Calibri" panose="020F0502020204030204" pitchFamily="34" charset="0"/>
                <a:cs typeface="Calibri" panose="020F0502020204030204" pitchFamily="34" charset="0"/>
              </a:rPr>
              <a:t>LCS Privacy Profile</a:t>
            </a:r>
            <a:r>
              <a:rPr lang="en-US" altLang="zh-CN" sz="2300" dirty="0">
                <a:latin typeface="Calibri" panose="020F0502020204030204" pitchFamily="34" charset="0"/>
                <a:cs typeface="Calibri" panose="020F0502020204030204" pitchFamily="34" charset="0"/>
              </a:rPr>
              <a:t>: According to the current definition in TS 23.273, this profile is checked when the UE location data is exposed to an LCS client. </a:t>
            </a:r>
            <a:r>
              <a:rPr lang="en-US" altLang="zh-CN" sz="2300" dirty="0">
                <a:solidFill>
                  <a:srgbClr val="C00000"/>
                </a:solidFill>
                <a:latin typeface="Calibri" panose="020F0502020204030204" pitchFamily="34" charset="0"/>
                <a:cs typeface="Calibri" panose="020F0502020204030204" pitchFamily="34" charset="0"/>
              </a:rPr>
              <a:t>LMF is not an LCS client</a:t>
            </a:r>
            <a:r>
              <a:rPr lang="en-US" altLang="zh-CN" sz="2300" dirty="0">
                <a:latin typeface="Calibri" panose="020F0502020204030204" pitchFamily="34" charset="0"/>
                <a:cs typeface="Calibri" panose="020F0502020204030204" pitchFamily="34" charset="0"/>
              </a:rPr>
              <a:t>. So, LCS privacy profile checking is not needed. </a:t>
            </a:r>
          </a:p>
          <a:p>
            <a:pPr lvl="1">
              <a:lnSpc>
                <a:spcPct val="100000"/>
              </a:lnSpc>
              <a:spcBef>
                <a:spcPts val="600"/>
              </a:spcBef>
              <a:spcAft>
                <a:spcPts val="1200"/>
              </a:spcAft>
            </a:pPr>
            <a:r>
              <a:rPr lang="en-US" altLang="zh-CN" sz="1900" dirty="0">
                <a:latin typeface="Calibri" panose="020F0502020204030204" pitchFamily="34" charset="0"/>
                <a:cs typeface="Calibri" panose="020F0502020204030204" pitchFamily="34" charset="0"/>
              </a:rPr>
              <a:t>Alternative compromise: “According to regulatory requirements and/or operator’s policy, LMF may also check the LCS privacy profile.”</a:t>
            </a:r>
          </a:p>
          <a:p>
            <a:pPr>
              <a:lnSpc>
                <a:spcPct val="100000"/>
              </a:lnSpc>
              <a:spcBef>
                <a:spcPts val="600"/>
              </a:spcBef>
              <a:spcAft>
                <a:spcPts val="1200"/>
              </a:spcAft>
            </a:pPr>
            <a:r>
              <a:rPr lang="en-US" altLang="zh-CN" sz="2300" b="1" dirty="0">
                <a:latin typeface="Calibri" panose="020F0502020204030204" pitchFamily="34" charset="0"/>
                <a:cs typeface="Calibri" panose="020F0502020204030204" pitchFamily="34" charset="0"/>
              </a:rPr>
              <a:t>Summary</a:t>
            </a:r>
            <a:r>
              <a:rPr lang="en-US" altLang="zh-CN" sz="2300" dirty="0">
                <a:latin typeface="Calibri" panose="020F0502020204030204" pitchFamily="34" charset="0"/>
                <a:cs typeface="Calibri" panose="020F0502020204030204" pitchFamily="34" charset="0"/>
              </a:rPr>
              <a:t>: For ML model training by LMF, </a:t>
            </a:r>
            <a:r>
              <a:rPr lang="en-US" altLang="zh-CN" sz="2300" dirty="0">
                <a:solidFill>
                  <a:srgbClr val="C00000"/>
                </a:solidFill>
                <a:latin typeface="Calibri" panose="020F0502020204030204" pitchFamily="34" charset="0"/>
                <a:cs typeface="Calibri" panose="020F0502020204030204" pitchFamily="34" charset="0"/>
              </a:rPr>
              <a:t>user consent checking is mandatory, </a:t>
            </a:r>
            <a:r>
              <a:rPr lang="en-US" altLang="zh-CN" sz="2300" dirty="0">
                <a:latin typeface="Calibri" panose="020F0502020204030204" pitchFamily="34" charset="0"/>
                <a:cs typeface="Calibri" panose="020F0502020204030204" pitchFamily="34" charset="0"/>
              </a:rPr>
              <a:t>and LCS privacy profile checking is based on regulatory requirements and/or operator’s policy.</a:t>
            </a:r>
          </a:p>
          <a:p>
            <a:pPr marL="0" indent="0">
              <a:lnSpc>
                <a:spcPct val="100000"/>
              </a:lnSpc>
              <a:spcBef>
                <a:spcPts val="600"/>
              </a:spcBef>
              <a:spcAft>
                <a:spcPts val="1200"/>
              </a:spcAft>
              <a:buNone/>
            </a:pPr>
            <a:endParaRPr lang="en-GB" altLang="zh-CN"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64293829"/>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40476-FADC-5582-505C-91762C89845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447AC32D-9F31-EDC6-CB3E-4C15C0399947}"/>
              </a:ext>
            </a:extLst>
          </p:cNvPr>
          <p:cNvSpPr>
            <a:spLocks noGrp="1"/>
          </p:cNvSpPr>
          <p:nvPr>
            <p:ph type="title"/>
          </p:nvPr>
        </p:nvSpPr>
        <p:spPr>
          <a:xfrm>
            <a:off x="0" y="-188649"/>
            <a:ext cx="10515600" cy="1325563"/>
          </a:xfrm>
        </p:spPr>
        <p:txBody>
          <a:bodyPr/>
          <a:lstStyle/>
          <a:p>
            <a:r>
              <a:rPr lang="en-GB" altLang="zh-CN" sz="2800" b="1" dirty="0"/>
              <a:t>For ML Model </a:t>
            </a:r>
            <a:r>
              <a:rPr lang="en-GB" altLang="zh-CN" sz="2800" b="1" dirty="0">
                <a:solidFill>
                  <a:srgbClr val="C00000"/>
                </a:solidFill>
              </a:rPr>
              <a:t>Inference</a:t>
            </a:r>
            <a:endParaRPr lang="zh-CN" altLang="en-US" sz="2800" b="1" dirty="0">
              <a:solidFill>
                <a:srgbClr val="C00000"/>
              </a:solidFill>
            </a:endParaRPr>
          </a:p>
        </p:txBody>
      </p:sp>
      <p:sp>
        <p:nvSpPr>
          <p:cNvPr id="5" name="Content Placeholder 2">
            <a:extLst>
              <a:ext uri="{FF2B5EF4-FFF2-40B4-BE49-F238E27FC236}">
                <a16:creationId xmlns:a16="http://schemas.microsoft.com/office/drawing/2014/main" id="{63147040-6D74-29B9-C414-28CB28A200CD}"/>
              </a:ext>
            </a:extLst>
          </p:cNvPr>
          <p:cNvSpPr>
            <a:spLocks noGrp="1"/>
          </p:cNvSpPr>
          <p:nvPr>
            <p:ph idx="1"/>
          </p:nvPr>
        </p:nvSpPr>
        <p:spPr>
          <a:xfrm>
            <a:off x="188535" y="1136914"/>
            <a:ext cx="11906055" cy="5721085"/>
          </a:xfrm>
        </p:spPr>
        <p:txBody>
          <a:bodyPr/>
          <a:lstStyle/>
          <a:p>
            <a:pPr>
              <a:lnSpc>
                <a:spcPct val="100000"/>
              </a:lnSpc>
              <a:spcBef>
                <a:spcPts val="600"/>
              </a:spcBef>
              <a:spcAft>
                <a:spcPts val="1200"/>
              </a:spcAft>
            </a:pPr>
            <a:r>
              <a:rPr lang="en-GB" altLang="zh-CN" sz="2200" dirty="0">
                <a:latin typeface="Calibri" panose="020F0502020204030204" pitchFamily="34" charset="0"/>
                <a:cs typeface="Calibri" panose="020F0502020204030204" pitchFamily="34" charset="0"/>
              </a:rPr>
              <a:t>Model inference </a:t>
            </a:r>
            <a:r>
              <a:rPr lang="en-GB" altLang="zh-CN" sz="2200" dirty="0">
                <a:solidFill>
                  <a:srgbClr val="C00000"/>
                </a:solidFill>
                <a:latin typeface="Calibri" panose="020F0502020204030204" pitchFamily="34" charset="0"/>
                <a:cs typeface="Calibri" panose="020F0502020204030204" pitchFamily="34" charset="0"/>
              </a:rPr>
              <a:t>by NWDAF</a:t>
            </a:r>
            <a:r>
              <a:rPr lang="en-GB" altLang="zh-CN" sz="2200" dirty="0">
                <a:latin typeface="Calibri" panose="020F0502020204030204" pitchFamily="34" charset="0"/>
                <a:cs typeface="Calibri" panose="020F0502020204030204" pitchFamily="34" charset="0"/>
              </a:rPr>
              <a:t>: </a:t>
            </a:r>
            <a:r>
              <a:rPr lang="en-US" altLang="zh-CN" sz="2200" dirty="0">
                <a:latin typeface="Calibri" panose="020F0502020204030204" pitchFamily="34" charset="0"/>
                <a:cs typeface="Calibri" panose="020F0502020204030204" pitchFamily="34" charset="0"/>
              </a:rPr>
              <a:t>Not applicable in this case</a:t>
            </a:r>
          </a:p>
          <a:p>
            <a:pPr>
              <a:lnSpc>
                <a:spcPct val="100000"/>
              </a:lnSpc>
              <a:spcBef>
                <a:spcPts val="600"/>
              </a:spcBef>
              <a:spcAft>
                <a:spcPts val="1200"/>
              </a:spcAft>
            </a:pPr>
            <a:r>
              <a:rPr lang="en-GB" altLang="zh-CN" sz="2200" dirty="0">
                <a:latin typeface="Calibri" panose="020F0502020204030204" pitchFamily="34" charset="0"/>
                <a:cs typeface="Calibri" panose="020F0502020204030204" pitchFamily="34" charset="0"/>
              </a:rPr>
              <a:t>Model inference </a:t>
            </a:r>
            <a:r>
              <a:rPr lang="en-GB" altLang="zh-CN" sz="2200" dirty="0">
                <a:solidFill>
                  <a:srgbClr val="C00000"/>
                </a:solidFill>
                <a:latin typeface="Calibri" panose="020F0502020204030204" pitchFamily="34" charset="0"/>
                <a:cs typeface="Calibri" panose="020F0502020204030204" pitchFamily="34" charset="0"/>
              </a:rPr>
              <a:t>by LMF</a:t>
            </a:r>
            <a:r>
              <a:rPr lang="en-GB" altLang="zh-CN" sz="2200" dirty="0">
                <a:latin typeface="Calibri" panose="020F0502020204030204" pitchFamily="34" charset="0"/>
                <a:cs typeface="Calibri" panose="020F0502020204030204" pitchFamily="34" charset="0"/>
              </a:rPr>
              <a:t>:</a:t>
            </a:r>
          </a:p>
          <a:p>
            <a:pPr>
              <a:lnSpc>
                <a:spcPct val="100000"/>
              </a:lnSpc>
              <a:spcBef>
                <a:spcPts val="600"/>
              </a:spcBef>
              <a:spcAft>
                <a:spcPts val="1200"/>
              </a:spcAft>
            </a:pPr>
            <a:r>
              <a:rPr lang="en-US" altLang="zh-CN" sz="2200" b="1" dirty="0">
                <a:latin typeface="Calibri" panose="020F0502020204030204" pitchFamily="34" charset="0"/>
                <a:cs typeface="Calibri" panose="020F0502020204030204" pitchFamily="34" charset="0"/>
              </a:rPr>
              <a:t>User Consent</a:t>
            </a:r>
            <a:r>
              <a:rPr lang="en-US" altLang="zh-CN" sz="2200" dirty="0">
                <a:latin typeface="Calibri" panose="020F0502020204030204" pitchFamily="34" charset="0"/>
                <a:cs typeface="Calibri" panose="020F0502020204030204" pitchFamily="34" charset="0"/>
              </a:rPr>
              <a:t>: According to TS 23.288, user consent must be checked to provide analytics (i.e., to perform ML model inference) by the NWDAF. Following the same logic, LMF must also check user consent to perform ML model inference for UE positioning.</a:t>
            </a:r>
          </a:p>
          <a:p>
            <a:pPr>
              <a:lnSpc>
                <a:spcPct val="100000"/>
              </a:lnSpc>
              <a:spcBef>
                <a:spcPts val="600"/>
              </a:spcBef>
              <a:spcAft>
                <a:spcPts val="1200"/>
              </a:spcAft>
            </a:pPr>
            <a:r>
              <a:rPr lang="en-US" altLang="zh-CN" sz="2200" b="1" dirty="0">
                <a:latin typeface="Calibri" panose="020F0502020204030204" pitchFamily="34" charset="0"/>
                <a:cs typeface="Calibri" panose="020F0502020204030204" pitchFamily="34" charset="0"/>
              </a:rPr>
              <a:t>LCS Privacy Profile</a:t>
            </a:r>
            <a:r>
              <a:rPr lang="en-US" altLang="zh-CN" sz="2200" dirty="0">
                <a:latin typeface="Calibri" panose="020F0502020204030204" pitchFamily="34" charset="0"/>
                <a:cs typeface="Calibri" panose="020F0502020204030204" pitchFamily="34" charset="0"/>
              </a:rPr>
              <a:t>: According to TS 23.273, the profile is always checked by </a:t>
            </a:r>
            <a:r>
              <a:rPr lang="en-US" altLang="zh-CN" sz="2200" dirty="0">
                <a:solidFill>
                  <a:srgbClr val="C00000"/>
                </a:solidFill>
                <a:latin typeface="Calibri" panose="020F0502020204030204" pitchFamily="34" charset="0"/>
                <a:cs typeface="Calibri" panose="020F0502020204030204" pitchFamily="34" charset="0"/>
              </a:rPr>
              <a:t>GMLC</a:t>
            </a:r>
            <a:r>
              <a:rPr lang="en-US" altLang="zh-CN" sz="2200" dirty="0">
                <a:latin typeface="Calibri" panose="020F0502020204030204" pitchFamily="34" charset="0"/>
                <a:cs typeface="Calibri" panose="020F0502020204030204" pitchFamily="34" charset="0"/>
              </a:rPr>
              <a:t> when there is a request for UE location by a LCS client. So, the LCS privacy profile will be checked automatically by the GMLC when there is a request for UE location that triggers ML model inference by LMF. So, there is no need to check the LCS privacy profile again in LMF.</a:t>
            </a:r>
          </a:p>
          <a:p>
            <a:pPr>
              <a:lnSpc>
                <a:spcPct val="100000"/>
              </a:lnSpc>
              <a:spcBef>
                <a:spcPts val="600"/>
              </a:spcBef>
              <a:spcAft>
                <a:spcPts val="1200"/>
              </a:spcAft>
            </a:pPr>
            <a:r>
              <a:rPr lang="en-US" altLang="zh-CN" sz="2200" b="1" dirty="0">
                <a:latin typeface="Calibri" panose="020F0502020204030204" pitchFamily="34" charset="0"/>
                <a:cs typeface="Calibri" panose="020F0502020204030204" pitchFamily="34" charset="0"/>
              </a:rPr>
              <a:t>Summary</a:t>
            </a:r>
            <a:r>
              <a:rPr lang="en-US" altLang="zh-CN" sz="2200" dirty="0">
                <a:latin typeface="Calibri" panose="020F0502020204030204" pitchFamily="34" charset="0"/>
                <a:cs typeface="Calibri" panose="020F0502020204030204" pitchFamily="34" charset="0"/>
              </a:rPr>
              <a:t>: For ML model inference, </a:t>
            </a:r>
            <a:r>
              <a:rPr lang="en-US" altLang="zh-CN" sz="2200" dirty="0">
                <a:solidFill>
                  <a:srgbClr val="C00000"/>
                </a:solidFill>
                <a:latin typeface="Calibri" panose="020F0502020204030204" pitchFamily="34" charset="0"/>
                <a:cs typeface="Calibri" panose="020F0502020204030204" pitchFamily="34" charset="0"/>
              </a:rPr>
              <a:t>LMF must check user consent </a:t>
            </a:r>
            <a:r>
              <a:rPr lang="en-US" altLang="zh-CN" sz="2200" dirty="0">
                <a:latin typeface="Calibri" panose="020F0502020204030204" pitchFamily="34" charset="0"/>
                <a:cs typeface="Calibri" panose="020F0502020204030204" pitchFamily="34" charset="0"/>
              </a:rPr>
              <a:t>(and the LCS privacy profile will be checked by GMLC according to existing specification).</a:t>
            </a:r>
          </a:p>
          <a:p>
            <a:pPr marL="0" indent="0">
              <a:lnSpc>
                <a:spcPct val="100000"/>
              </a:lnSpc>
              <a:spcBef>
                <a:spcPts val="600"/>
              </a:spcBef>
              <a:spcAft>
                <a:spcPts val="1200"/>
              </a:spcAft>
              <a:buNone/>
            </a:pPr>
            <a:endParaRPr lang="en-GB" altLang="zh-CN"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54575012"/>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GB" sz="4800" dirty="0"/>
          </a:p>
          <a:p>
            <a:pPr marL="0" indent="0" algn="ctr">
              <a:buNone/>
            </a:pPr>
            <a:r>
              <a:rPr lang="en-GB" sz="4800" dirty="0"/>
              <a:t>Thank you. </a:t>
            </a:r>
          </a:p>
        </p:txBody>
      </p:sp>
    </p:spTree>
    <p:extLst>
      <p:ext uri="{BB962C8B-B14F-4D97-AF65-F5344CB8AC3E}">
        <p14:creationId xmlns:p14="http://schemas.microsoft.com/office/powerpoint/2010/main" val="2708678694"/>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5CA3727-A4EB-4398-9783-D0148B061093}">
  <ds:schemaRefs>
    <ds:schemaRef ds:uri="http://purl.org/dc/terms/"/>
    <ds:schemaRef ds:uri="http://schemas.microsoft.com/office/infopath/2007/PartnerControls"/>
    <ds:schemaRef ds:uri="http://purl.org/dc/dcmitype/"/>
    <ds:schemaRef ds:uri="679a257e-872f-4c98-9e8a-0a9c104f72cd"/>
    <ds:schemaRef ds:uri="http://schemas.microsoft.com/office/2006/documentManagement/types"/>
    <ds:schemaRef ds:uri="http://www.w3.org/XML/1998/namespace"/>
    <ds:schemaRef ds:uri="http://schemas.openxmlformats.org/package/2006/metadata/core-properties"/>
    <ds:schemaRef ds:uri="http://schemas.microsoft.com/office/2006/metadata/properties"/>
    <ds:schemaRef ds:uri="280d8efa-eff2-4910-88d2-79ca146720c4"/>
    <ds:schemaRef ds:uri="http://purl.org/dc/elements/1.1/"/>
  </ds:schemaRefs>
</ds:datastoreItem>
</file>

<file path=customXml/itemProps3.xml><?xml version="1.0" encoding="utf-8"?>
<ds:datastoreItem xmlns:ds="http://schemas.openxmlformats.org/officeDocument/2006/customXml" ds:itemID="{7D3A830A-0AC8-45A7-9E99-DF047C23D0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623</Words>
  <Application>Microsoft Office PowerPoint</Application>
  <PresentationFormat>Widescreen</PresentationFormat>
  <Paragraphs>35</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User Consent vs. LCS Privacy Profile  for LMF-based AI/ML Positioning </vt:lpstr>
      <vt:lpstr>Background</vt:lpstr>
      <vt:lpstr>For ML Model Training (&amp; Performance Monitoring)</vt:lpstr>
      <vt:lpstr>For ML Model Training (&amp; Performance Monitoring)</vt:lpstr>
      <vt:lpstr>For ML Model Inference</vt:lpstr>
      <vt:lpstr>PowerPoint Presentation</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DCM-r1</cp:lastModifiedBy>
  <cp:revision>814</cp:revision>
  <dcterms:created xsi:type="dcterms:W3CDTF">2010-02-05T13:52:04Z</dcterms:created>
  <dcterms:modified xsi:type="dcterms:W3CDTF">2025-05-13T10:08:28Z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(2)XqwSj3V/SvfLvL66I7i+n38nwZfeAN9/RMl+9EKjUjshOxoHC/mTv4/zvJj2LiRzYU5Y7m9J
/vqgbRWZwhcmV1GCX/Kuj9R67HLBi9Aw0GoeOlcYIQ3QxITFehJ5m2xDibPQfqsh7oV7t0+s
GSWnMrtMRfU9XMuRS2AYa+SKfXppCdzi0OIWO8LfNTvFKR4GhDv+7RarJbqAP92mF27j3CNK
ugPOR1f37Z1NQdpuzg</vt:lpwstr>
  </property>
  <property fmtid="{D5CDD505-2E9C-101B-9397-08002B2CF9AE}" pid="4" name="_2015_ms_pID_7253431">
    <vt:lpwstr>DkagcrptKqy8gK5SzovEiqZDxiTDBPF68DwdKoyDMvQM4Gcj2i4I73
xhBSylG0WstTQtu7cI0OemYBZ9jjeMH5+l8rkNR1l1GuN7NumtHb7y2lEWppLmjjY2WnwfDM
6KsRFGgfumbYTtD0APGcO4tgf+IfWCCFv3a9kvoS+P2yoyIaJDJZp3+p2dVDJJ8K+SBF93Wt
OePsQsu16flbahzu</vt:lpwstr>
  </property>
</Properties>
</file>