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1117" r:id="rId3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S2-2505942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Planning CC </a:t>
            </a:r>
            <a:r>
              <a:rPr lang="en-US" dirty="0" smtClean="0">
                <a:solidFill>
                  <a:schemeClr val="tx1"/>
                </a:solidFill>
              </a:rPr>
              <a:t>for </a:t>
            </a:r>
            <a:r>
              <a:rPr lang="en-US" dirty="0" smtClean="0">
                <a:solidFill>
                  <a:schemeClr val="tx1"/>
                </a:solidFill>
              </a:rPr>
              <a:t>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Proposed for 5GA and 6G study item planning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GB" sz="24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GB" sz="24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GB" sz="24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Agenda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968" dirty="0" smtClean="0"/>
              <a:t>Discuss 5GA SID TU plan and milestone proposals from rapporteurs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968" dirty="0" smtClean="0"/>
              <a:t>6G SID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Discuss milestone proposals from rapporteurs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Discuss guidance on input papers at least for August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800" dirty="0" smtClean="0"/>
              <a:t>Discuss planning for how to handle the input papers</a:t>
            </a:r>
            <a:endParaRPr lang="en-GB" sz="1800" dirty="0" smtClean="0"/>
          </a:p>
          <a:p>
            <a:pPr lvl="1">
              <a:lnSpc>
                <a:spcPct val="110000"/>
              </a:lnSpc>
              <a:defRPr/>
            </a:pPr>
            <a:endParaRPr lang="en-GB" sz="20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265818"/>
              </p:ext>
            </p:extLst>
          </p:nvPr>
        </p:nvGraphicFramePr>
        <p:xfrm>
          <a:off x="1652858" y="2024359"/>
          <a:ext cx="7948344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4724">
                  <a:extLst>
                    <a:ext uri="{9D8B030D-6E8A-4147-A177-3AD203B41FA5}">
                      <a16:colId xmlns:a16="http://schemas.microsoft.com/office/drawing/2014/main" val="331758003"/>
                    </a:ext>
                  </a:extLst>
                </a:gridCol>
                <a:gridCol w="1324724">
                  <a:extLst>
                    <a:ext uri="{9D8B030D-6E8A-4147-A177-3AD203B41FA5}">
                      <a16:colId xmlns:a16="http://schemas.microsoft.com/office/drawing/2014/main" val="1066683133"/>
                    </a:ext>
                  </a:extLst>
                </a:gridCol>
                <a:gridCol w="1324724">
                  <a:extLst>
                    <a:ext uri="{9D8B030D-6E8A-4147-A177-3AD203B41FA5}">
                      <a16:colId xmlns:a16="http://schemas.microsoft.com/office/drawing/2014/main" val="2831158291"/>
                    </a:ext>
                  </a:extLst>
                </a:gridCol>
                <a:gridCol w="1324724">
                  <a:extLst>
                    <a:ext uri="{9D8B030D-6E8A-4147-A177-3AD203B41FA5}">
                      <a16:colId xmlns:a16="http://schemas.microsoft.com/office/drawing/2014/main" val="1161357312"/>
                    </a:ext>
                  </a:extLst>
                </a:gridCol>
                <a:gridCol w="1324724">
                  <a:extLst>
                    <a:ext uri="{9D8B030D-6E8A-4147-A177-3AD203B41FA5}">
                      <a16:colId xmlns:a16="http://schemas.microsoft.com/office/drawing/2014/main" val="2969242537"/>
                    </a:ext>
                  </a:extLst>
                </a:gridCol>
                <a:gridCol w="1324724">
                  <a:extLst>
                    <a:ext uri="{9D8B030D-6E8A-4147-A177-3AD203B41FA5}">
                      <a16:colId xmlns:a16="http://schemas.microsoft.com/office/drawing/2014/main" val="397069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dirty="0" smtClean="0"/>
                        <a:t>June </a:t>
                      </a:r>
                    </a:p>
                    <a:p>
                      <a:r>
                        <a:rPr lang="en-GB" sz="1400" b="1" dirty="0" smtClean="0"/>
                        <a:t>09 –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/>
                        <a:t>June</a:t>
                      </a:r>
                    </a:p>
                    <a:p>
                      <a:r>
                        <a:rPr lang="en-GB" sz="1400" b="1" dirty="0" smtClean="0"/>
                        <a:t>16 - 20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/>
                        <a:t>June</a:t>
                      </a:r>
                    </a:p>
                    <a:p>
                      <a:r>
                        <a:rPr lang="en-GB" sz="1400" b="1" dirty="0" smtClean="0"/>
                        <a:t>23 - 27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/>
                        <a:t>June</a:t>
                      </a:r>
                    </a:p>
                    <a:p>
                      <a:r>
                        <a:rPr lang="en-GB" sz="1400" b="1" dirty="0" smtClean="0"/>
                        <a:t>30 – July 04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/>
                        <a:t>July</a:t>
                      </a:r>
                      <a:endParaRPr lang="en-GB" sz="1400" b="1" baseline="0" dirty="0" smtClean="0"/>
                    </a:p>
                    <a:p>
                      <a:r>
                        <a:rPr lang="en-GB" sz="1400" b="1" baseline="0" dirty="0" smtClean="0"/>
                        <a:t>07 - 11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/>
                        <a:t>July</a:t>
                      </a:r>
                    </a:p>
                    <a:p>
                      <a:r>
                        <a:rPr lang="en-GB" sz="1400" b="1" dirty="0" smtClean="0"/>
                        <a:t>14</a:t>
                      </a:r>
                      <a:r>
                        <a:rPr lang="en-GB" sz="1400" b="1" baseline="0" dirty="0" smtClean="0"/>
                        <a:t> - 18</a:t>
                      </a:r>
                      <a:endParaRPr lang="en-GB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5110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SA#108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SA2 CC</a:t>
                      </a:r>
                    </a:p>
                    <a:p>
                      <a:r>
                        <a:rPr lang="en-GB" sz="1400" b="1" dirty="0" smtClean="0">
                          <a:solidFill>
                            <a:srgbClr val="FF0000"/>
                          </a:solidFill>
                        </a:rPr>
                        <a:t>June 25</a:t>
                      </a:r>
                      <a:r>
                        <a:rPr lang="en-GB" sz="1400" b="1" baseline="30000" dirty="0" smtClean="0">
                          <a:solidFill>
                            <a:srgbClr val="FF0000"/>
                          </a:solidFill>
                        </a:rPr>
                        <a:t>th</a:t>
                      </a:r>
                      <a:endParaRPr lang="en-GB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70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114862</TotalTime>
  <Words>79</Words>
  <Application>Microsoft Office PowerPoint</Application>
  <PresentationFormat>Widescreen</PresentationFormat>
  <Paragraphs>27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Planning CC for SA2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1047</cp:revision>
  <cp:lastPrinted>2023-08-02T08:25:48Z</cp:lastPrinted>
  <dcterms:created xsi:type="dcterms:W3CDTF">2018-05-24T11:49:12Z</dcterms:created>
  <dcterms:modified xsi:type="dcterms:W3CDTF">2025-05-22T06:25:22Z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