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1134" r:id="rId6"/>
    <p:sldId id="1181" r:id="rId7"/>
    <p:sldId id="1136" r:id="rId8"/>
    <p:sldId id="1120" r:id="rId9"/>
    <p:sldId id="1137" r:id="rId10"/>
    <p:sldId id="1128" r:id="rId11"/>
    <p:sldId id="1129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68" d="100"/>
          <a:sy n="68" d="100"/>
        </p:scale>
        <p:origin x="120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190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5/29/2025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5/29/2025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S2-2505889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#169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Fukuoka, Japan, May 19-23,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WG2#169</a:t>
            </a:r>
            <a:r>
              <a:rPr lang="en-GB" altLang="de-DE" sz="1200" baseline="0" dirty="0">
                <a:solidFill>
                  <a:schemeClr val="bg1"/>
                </a:solidFill>
              </a:rPr>
              <a:t>  May 19 – 23,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4_Shanghai_2024-06/Docs/SP-2409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2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4_Shanghai_2024-06/Docs/SP-240987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4_Shanghai_2024-06/Docs/SP-2409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4_Shanghai_2024-06/Docs/SP-2409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4_Shanghai_2024-06/Docs/SP-2409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61717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Release 19 </a:t>
            </a:r>
            <a:br>
              <a:rPr lang="en-US" altLang="de-DE" sz="3600" b="1" dirty="0"/>
            </a:br>
            <a:r>
              <a:rPr lang="en-US" altLang="de-DE" sz="3600" b="1" dirty="0"/>
              <a:t>MPS4msg </a:t>
            </a:r>
            <a:br>
              <a:rPr lang="en-US" altLang="de-DE" sz="3600" b="1" dirty="0"/>
            </a:br>
            <a:r>
              <a:rPr lang="en-US" altLang="de-DE" sz="3600" b="1" kern="0" dirty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Robert Streijl 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/>
              <a:t>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 dirty="0"/>
              <a:t>MPS4msg Status at SA#108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88950" y="2355274"/>
            <a:ext cx="7823777" cy="35664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altLang="de-DE" sz="2000" b="1" kern="0" dirty="0">
                <a:solidFill>
                  <a:prstClr val="black"/>
                </a:solidFill>
                <a:latin typeface="Calibri"/>
              </a:rPr>
              <a:t>Progress since SA#107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altLang="de-DE" sz="1600" kern="0" dirty="0">
                <a:solidFill>
                  <a:prstClr val="black"/>
                </a:solidFill>
                <a:latin typeface="Calibri"/>
              </a:rPr>
              <a:t>No contributions submitted.</a:t>
            </a:r>
            <a:endParaRPr lang="en-US" altLang="de-DE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Normative work is 100% complete </a:t>
            </a:r>
            <a:endParaRPr lang="en-US" altLang="zh-CN" sz="1600" dirty="0">
              <a:cs typeface="Times New Roman" panose="02020603050405020304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en-US" sz="2000" b="1" dirty="0">
                <a:solidFill>
                  <a:prstClr val="black"/>
                </a:solidFill>
                <a:latin typeface="Calibri"/>
              </a:rPr>
              <a:t>RAN impacts and dependencies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None.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sz="2000" b="1" kern="0" dirty="0">
                <a:solidFill>
                  <a:prstClr val="black"/>
                </a:solidFill>
                <a:latin typeface="Calibri"/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de-DE" sz="1600" kern="0" dirty="0">
                <a:solidFill>
                  <a:prstClr val="black"/>
                </a:solidFill>
                <a:latin typeface="Calibri"/>
              </a:rPr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Maintenance.</a:t>
            </a:r>
            <a:endParaRPr lang="en-US" sz="1600" dirty="0">
              <a:latin typeface="+mj-lt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endParaRPr lang="de-DE" sz="2000" b="1" kern="0" dirty="0">
              <a:solidFill>
                <a:prstClr val="black"/>
              </a:solidFill>
              <a:latin typeface="Calibri"/>
            </a:endParaRPr>
          </a:p>
          <a:p>
            <a:pPr lvl="1">
              <a:spcBef>
                <a:spcPts val="0"/>
              </a:spcBef>
              <a:spcAft>
                <a:spcPts val="75"/>
              </a:spcAft>
              <a:defRPr/>
            </a:pPr>
            <a:endParaRPr lang="en-US" altLang="ko-KR" sz="1200" kern="0" dirty="0">
              <a:solidFill>
                <a:prstClr val="black"/>
              </a:solidFill>
              <a:latin typeface="Calibri"/>
              <a:ea typeface="맑은 고딕" panose="020B0503020000020004" pitchFamily="34" charset="-127"/>
            </a:endParaRP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942109" y="1429418"/>
          <a:ext cx="6661851" cy="52372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77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5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9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1504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dirty="0">
                          <a:latin typeface="+mj-lt"/>
                        </a:rPr>
                        <a:t>1040029</a:t>
                      </a:r>
                    </a:p>
                  </a:txBody>
                  <a:tcPr marL="9525" marR="9525" marT="94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MPS for IMS Messaging and SMS services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525" marR="9525" marT="94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100%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/>
                        <a:t>Dec 2024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SP-240987</a:t>
                      </a:r>
                      <a:endParaRPr lang="en-GB" altLang="ko-KR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234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402057"/>
            <a:ext cx="8250237" cy="274478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400" b="1" kern="0" dirty="0"/>
              <a:t>Progress since SA#107: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No contributions submitted.</a:t>
            </a:r>
            <a:endParaRPr lang="en-US" altLang="de-DE" sz="12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200" dirty="0"/>
              <a:t>Normative work is 100% complete </a:t>
            </a:r>
            <a:endParaRPr lang="en-US" altLang="zh-CN" sz="1200" dirty="0">
              <a:cs typeface="Times New Roman" panose="02020603050405020304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400" b="1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4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200" dirty="0">
                <a:solidFill>
                  <a:prstClr val="black"/>
                </a:solidFill>
              </a:rPr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Maintenance</a:t>
            </a:r>
            <a:endParaRPr lang="en-US" altLang="de-DE" sz="1200" dirty="0">
              <a:sym typeface="+mn-e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8B6E2C6-0A67-4763-B08F-2C5F183E068D}"/>
              </a:ext>
            </a:extLst>
          </p:cNvPr>
          <p:cNvSpPr txBox="1">
            <a:spLocks/>
          </p:cNvSpPr>
          <p:nvPr/>
        </p:nvSpPr>
        <p:spPr bwMode="auto">
          <a:xfrm>
            <a:off x="114615" y="0"/>
            <a:ext cx="8245615" cy="974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800" b="1" kern="0"/>
              <a:t>FS_MPS4msg/MPS4msg Status after SA2#169</a:t>
            </a:r>
            <a:endParaRPr lang="de-DE" altLang="de-DE" sz="2800" b="1" kern="0" dirty="0"/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37CCDDAB-7692-400D-84FE-62C843FEA3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050766"/>
              </p:ext>
            </p:extLst>
          </p:nvPr>
        </p:nvGraphicFramePr>
        <p:xfrm>
          <a:off x="148393" y="1080533"/>
          <a:ext cx="8847213" cy="9514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309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833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MPS for IMS Messaging and SMS services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+mj-lt"/>
                        </a:rPr>
                        <a:t>FS_MPS4msg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+mj-lt"/>
                        </a:rPr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+mj-lt"/>
                        </a:rPr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100" b="0" i="0" u="none" strike="noStrike" dirty="0">
                          <a:effectLst/>
                          <a:latin typeface="+mj-lt"/>
                          <a:hlinkClick r:id="rId3"/>
                        </a:rPr>
                        <a:t>SP-231672</a:t>
                      </a:r>
                      <a:endParaRPr lang="en-GB" sz="11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+mj-lt"/>
                        </a:rPr>
                        <a:t>100%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3513784375"/>
                  </a:ext>
                </a:extLst>
              </a:tr>
              <a:tr h="270856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for IMS Messaging and SMS services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MPS4msg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SP-240987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21944588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4774885"/>
            <a:ext cx="7028526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6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TUs for Study Phase (FS_MPS4msg) –</a:t>
            </a:r>
            <a:r>
              <a:rPr lang="en-US" altLang="zh-CN" sz="1600" kern="0" dirty="0">
                <a:solidFill>
                  <a:srgbClr val="0000CC"/>
                </a:solidFill>
              </a:rPr>
              <a:t> </a:t>
            </a:r>
            <a:r>
              <a:rPr lang="en-US" altLang="zh-CN" sz="1600" kern="0" dirty="0">
                <a:solidFill>
                  <a:srgbClr val="FF0000"/>
                </a:solidFill>
              </a:rPr>
              <a:t>used 2.25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TUs for Normative Work (MPS4msg) –</a:t>
            </a:r>
            <a:r>
              <a:rPr lang="en-US" altLang="zh-CN" sz="1600" kern="0" dirty="0">
                <a:solidFill>
                  <a:srgbClr val="FF0000"/>
                </a:solidFill>
              </a:rPr>
              <a:t> used 2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62275"/>
              </p:ext>
            </p:extLst>
          </p:nvPr>
        </p:nvGraphicFramePr>
        <p:xfrm>
          <a:off x="422359" y="1199196"/>
          <a:ext cx="8469316" cy="3237637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129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4838">
                <a:tc>
                  <a:txBody>
                    <a:bodyPr/>
                    <a:lstStyle/>
                    <a:p>
                      <a:r>
                        <a:rPr lang="en-US" sz="1200" dirty="0"/>
                        <a:t>Meeting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Date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Planned</a:t>
                      </a:r>
                      <a:r>
                        <a:rPr lang="en-US" sz="1200" baseline="0" dirty="0"/>
                        <a:t> TU’s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Actual TU’s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Action plan</a:t>
                      </a:r>
                      <a:endParaRPr lang="en-US" sz="12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SA2#164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Aug 2024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Start normative phase with CRs against all planned TSs as per WID.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SA2#165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Oct 2024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SA2#166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Nov 2024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Corrections and add support for RAN Paging Priority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SA2#166-AHE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Jan 2025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Maintenance.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4895740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SA2#167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Feb 2025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Maintenance. 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1954583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SA2#168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Apr 2025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Maintenance.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8350686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SA2#169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May 2025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Maintenance.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468201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MPS4msg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805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83092-956B-923D-90DD-EEB010357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850865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  <a:br>
              <a:rPr lang="en-US" dirty="0"/>
            </a:br>
            <a:r>
              <a:rPr lang="en-US" dirty="0"/>
              <a:t>MPS4msg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573677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 dirty="0"/>
              <a:t>MPS4msg Status at SA#107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88950" y="2355274"/>
            <a:ext cx="7823777" cy="35664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altLang="de-DE" sz="2000" b="1" kern="0" dirty="0">
                <a:solidFill>
                  <a:prstClr val="black"/>
                </a:solidFill>
                <a:latin typeface="Calibri"/>
              </a:rPr>
              <a:t>Progress since SA#107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altLang="de-DE" sz="1600" kern="0" dirty="0">
                <a:solidFill>
                  <a:prstClr val="black"/>
                </a:solidFill>
                <a:latin typeface="Calibri"/>
              </a:rPr>
              <a:t>No contributions submitted.</a:t>
            </a:r>
            <a:endParaRPr lang="en-US" altLang="de-DE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Normative work is 100% complete </a:t>
            </a:r>
            <a:endParaRPr lang="en-US" altLang="zh-CN" sz="1600" dirty="0">
              <a:cs typeface="Times New Roman" panose="02020603050405020304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en-US" sz="2000" b="1" dirty="0">
                <a:solidFill>
                  <a:prstClr val="black"/>
                </a:solidFill>
                <a:latin typeface="Calibri"/>
              </a:rPr>
              <a:t>RAN impacts and dependencies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None.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sz="2000" b="1" kern="0" dirty="0">
                <a:solidFill>
                  <a:prstClr val="black"/>
                </a:solidFill>
                <a:latin typeface="Calibri"/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de-DE" sz="1600" kern="0" dirty="0">
                <a:solidFill>
                  <a:prstClr val="black"/>
                </a:solidFill>
                <a:latin typeface="Calibri"/>
              </a:rPr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Maintenance.</a:t>
            </a:r>
            <a:endParaRPr lang="en-US" sz="1600" dirty="0">
              <a:latin typeface="+mj-lt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endParaRPr lang="de-DE" sz="2000" b="1" kern="0" dirty="0">
              <a:solidFill>
                <a:prstClr val="black"/>
              </a:solidFill>
              <a:latin typeface="Calibri"/>
            </a:endParaRPr>
          </a:p>
          <a:p>
            <a:pPr lvl="1">
              <a:spcBef>
                <a:spcPts val="0"/>
              </a:spcBef>
              <a:spcAft>
                <a:spcPts val="75"/>
              </a:spcAft>
              <a:defRPr/>
            </a:pPr>
            <a:endParaRPr lang="en-US" altLang="ko-KR" sz="1200" kern="0" dirty="0">
              <a:solidFill>
                <a:prstClr val="black"/>
              </a:solidFill>
              <a:latin typeface="Calibri"/>
              <a:ea typeface="맑은 고딕" panose="020B0503020000020004" pitchFamily="34" charset="-127"/>
            </a:endParaRP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942109" y="1429418"/>
          <a:ext cx="6661851" cy="52372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77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5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9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1504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dirty="0">
                          <a:latin typeface="+mj-lt"/>
                        </a:rPr>
                        <a:t>1040029</a:t>
                      </a:r>
                    </a:p>
                  </a:txBody>
                  <a:tcPr marL="9525" marR="9525" marT="94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MPS for IMS Messaging and SMS services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525" marR="9525" marT="94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100%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/>
                        <a:t>Dec 2024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SP-240987</a:t>
                      </a:r>
                      <a:endParaRPr lang="en-GB" altLang="ko-KR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57795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 dirty="0"/>
              <a:t>MPS4msg Status at SA#106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88950" y="2355274"/>
            <a:ext cx="7823777" cy="35664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altLang="de-DE" sz="2000" b="1" kern="0" dirty="0">
                <a:solidFill>
                  <a:prstClr val="black"/>
                </a:solidFill>
                <a:latin typeface="Calibri"/>
              </a:rPr>
              <a:t>Progress since SA#105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altLang="de-DE" sz="1600" kern="0" dirty="0">
                <a:solidFill>
                  <a:prstClr val="black"/>
                </a:solidFill>
                <a:latin typeface="Calibri"/>
              </a:rPr>
              <a:t>Continued normative phase.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10 CRs submitted: 9 agreed, 1 merged.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Normative work is 100% complete </a:t>
            </a:r>
            <a:endParaRPr lang="en-US" altLang="zh-CN" sz="1600" dirty="0">
              <a:cs typeface="Times New Roman" panose="02020603050405020304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en-US" sz="2000" b="1" dirty="0">
                <a:solidFill>
                  <a:prstClr val="black"/>
                </a:solidFill>
                <a:latin typeface="Calibri"/>
              </a:rPr>
              <a:t>RAN impacts and dependencies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None.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sz="2000" b="1" kern="0" dirty="0">
                <a:solidFill>
                  <a:prstClr val="black"/>
                </a:solidFill>
                <a:latin typeface="Calibri"/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de-DE" sz="1600" kern="0" dirty="0">
                <a:solidFill>
                  <a:prstClr val="black"/>
                </a:solidFill>
                <a:latin typeface="Calibri"/>
              </a:rPr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Maintenance.</a:t>
            </a:r>
            <a:endParaRPr lang="en-US" sz="1600" dirty="0">
              <a:latin typeface="+mj-lt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endParaRPr lang="de-DE" sz="2000" b="1" kern="0" dirty="0">
              <a:solidFill>
                <a:prstClr val="black"/>
              </a:solidFill>
              <a:latin typeface="Calibri"/>
            </a:endParaRPr>
          </a:p>
          <a:p>
            <a:pPr lvl="1">
              <a:spcBef>
                <a:spcPts val="0"/>
              </a:spcBef>
              <a:spcAft>
                <a:spcPts val="75"/>
              </a:spcAft>
              <a:defRPr/>
            </a:pPr>
            <a:endParaRPr lang="en-US" altLang="ko-KR" sz="1200" kern="0" dirty="0">
              <a:solidFill>
                <a:prstClr val="black"/>
              </a:solidFill>
              <a:latin typeface="Calibri"/>
              <a:ea typeface="맑은 고딕" panose="020B0503020000020004" pitchFamily="34" charset="-127"/>
            </a:endParaRP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942109" y="1429418"/>
          <a:ext cx="6661851" cy="52372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77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5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9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1504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dirty="0">
                          <a:latin typeface="+mj-lt"/>
                        </a:rPr>
                        <a:t>1040029</a:t>
                      </a:r>
                    </a:p>
                  </a:txBody>
                  <a:tcPr marL="9525" marR="9525" marT="94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MPS for IMS Messaging and SMS services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525" marR="9525" marT="94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100%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/>
                        <a:t>Dec 2024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SP-240987</a:t>
                      </a:r>
                      <a:endParaRPr lang="en-GB" altLang="ko-KR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3346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 dirty="0"/>
              <a:t>MPS4msg Status at SA#105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88950" y="2355274"/>
            <a:ext cx="7823777" cy="35664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altLang="de-DE" sz="2000" b="1" kern="0" dirty="0">
                <a:solidFill>
                  <a:prstClr val="black"/>
                </a:solidFill>
                <a:latin typeface="Calibri"/>
              </a:rPr>
              <a:t>Progress since SA#104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altLang="de-DE" sz="1600" kern="0" dirty="0">
                <a:solidFill>
                  <a:prstClr val="black"/>
                </a:solidFill>
                <a:latin typeface="Calibri"/>
              </a:rPr>
              <a:t>Started normative phase.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15 Normative Change Requests submitted: 10 agreed (including content of 3 merged), and 2 noted (alternative solutions identified). </a:t>
            </a:r>
            <a:endParaRPr lang="en-US" altLang="zh-CN" sz="1600" dirty="0">
              <a:cs typeface="Times New Roman" panose="02020603050405020304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en-US" sz="2000" b="1" dirty="0">
                <a:solidFill>
                  <a:prstClr val="black"/>
                </a:solidFill>
                <a:latin typeface="Calibri"/>
              </a:rPr>
              <a:t>RAN impacts and dependencies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None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sz="2000" b="1" kern="0" dirty="0">
                <a:solidFill>
                  <a:prstClr val="black"/>
                </a:solidFill>
                <a:latin typeface="Calibri"/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de-DE" sz="1600" kern="0" dirty="0">
                <a:solidFill>
                  <a:prstClr val="black"/>
                </a:solidFill>
                <a:latin typeface="Calibri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75"/>
              </a:spcAft>
              <a:buNone/>
            </a:pPr>
            <a:endParaRPr lang="en-US" sz="1600" dirty="0">
              <a:latin typeface="+mj-lt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endParaRPr lang="de-DE" sz="2000" b="1" kern="0" dirty="0">
              <a:solidFill>
                <a:prstClr val="black"/>
              </a:solidFill>
              <a:latin typeface="Calibri"/>
            </a:endParaRPr>
          </a:p>
          <a:p>
            <a:pPr lvl="1">
              <a:spcBef>
                <a:spcPts val="0"/>
              </a:spcBef>
              <a:spcAft>
                <a:spcPts val="75"/>
              </a:spcAft>
              <a:defRPr/>
            </a:pPr>
            <a:endParaRPr lang="en-US" altLang="ko-KR" sz="1200" kern="0" dirty="0">
              <a:solidFill>
                <a:prstClr val="black"/>
              </a:solidFill>
              <a:latin typeface="Calibri"/>
              <a:ea typeface="맑은 고딕" panose="020B0503020000020004" pitchFamily="34" charset="-127"/>
            </a:endParaRP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942109" y="1429418"/>
          <a:ext cx="6661851" cy="52372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77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5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9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1504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dirty="0">
                          <a:latin typeface="+mj-lt"/>
                        </a:rPr>
                        <a:t>1040029</a:t>
                      </a:r>
                    </a:p>
                  </a:txBody>
                  <a:tcPr marL="9525" marR="9525" marT="94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MPS for IMS Messaging and SMS services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525" marR="9525" marT="94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80%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Dec 2024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SP-240987</a:t>
                      </a:r>
                      <a:endParaRPr lang="en-GB" altLang="ko-KR" sz="9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4064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  <ds:schemaRef ds:uri="http://schemas.microsoft.com/office/2006/documentManagement/types"/>
    <ds:schemaRef ds:uri="dcc30912-d230-4cc2-b11f-bb5ca2a6b6f5"/>
    <ds:schemaRef ds:uri="http://purl.org/dc/elements/1.1/"/>
    <ds:schemaRef ds:uri="09cef1fd-e61b-4dbf-b745-21988b13f978"/>
    <ds:schemaRef ds:uri="http://schemas.openxmlformats.org/package/2006/metadata/core-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4035</TotalTime>
  <Words>470</Words>
  <Application>Microsoft Office PowerPoint</Application>
  <PresentationFormat>On-screen Show (4:3)</PresentationFormat>
  <Paragraphs>160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맑은 고딕</vt:lpstr>
      <vt:lpstr>ＭＳ Ｐゴシック</vt:lpstr>
      <vt:lpstr>ＭＳ Ｐゴシック</vt:lpstr>
      <vt:lpstr>宋体</vt:lpstr>
      <vt:lpstr>Arial</vt:lpstr>
      <vt:lpstr>Calibri</vt:lpstr>
      <vt:lpstr>Times New Roman</vt:lpstr>
      <vt:lpstr>Office Theme</vt:lpstr>
      <vt:lpstr>Release 19  MPS4msg  Status Report</vt:lpstr>
      <vt:lpstr>MPS4msg Status at SA#108</vt:lpstr>
      <vt:lpstr>PowerPoint Presentation</vt:lpstr>
      <vt:lpstr>MPS4msg Work Plan</vt:lpstr>
      <vt:lpstr>Annex MPS4msg </vt:lpstr>
      <vt:lpstr>MPS4msg Status at SA#107</vt:lpstr>
      <vt:lpstr>MPS4msg Status at SA#106</vt:lpstr>
      <vt:lpstr>MPS4msg Status at SA#105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Robert Streijl</dc:creator>
  <cp:keywords>CTPClassification=CTP_NT</cp:keywords>
  <dc:description>© 2009  All rights reserved</dc:description>
  <cp:lastModifiedBy>plrcs5</cp:lastModifiedBy>
  <cp:revision>2245</cp:revision>
  <dcterms:created xsi:type="dcterms:W3CDTF">2008-08-30T09:32:10Z</dcterms:created>
  <dcterms:modified xsi:type="dcterms:W3CDTF">2025-05-29T19:42:47Z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