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927" r:id="rId6"/>
    <p:sldId id="929" r:id="rId7"/>
    <p:sldId id="2145706204" r:id="rId8"/>
    <p:sldId id="2145706205" r:id="rId9"/>
    <p:sldId id="2145706206" r:id="rId10"/>
    <p:sldId id="2145706207" r:id="rId11"/>
    <p:sldId id="2145706208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0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‹Nr.›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S2-2505386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#169</a:t>
            </a:r>
          </a:p>
          <a:p>
            <a:pPr eaLnBrk="1" hangingPunct="1">
              <a:defRPr/>
            </a:pPr>
            <a:r>
              <a:rPr lang="sv-SE" altLang="zh-CN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19 - 23 May, 2025, Fukuoka, Japan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ext (2-spalti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6552" y="266694"/>
            <a:ext cx="8494561" cy="533385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de-DE" err="1"/>
              <a:t>TeleGrotesk</a:t>
            </a:r>
            <a:r>
              <a:rPr lang="de-DE"/>
              <a:t> Headline Ultra 28 (32) 40 </a:t>
            </a:r>
            <a:r>
              <a:rPr lang="de-DE" err="1"/>
              <a:t>pt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26552" y="1469326"/>
            <a:ext cx="4179855" cy="4440630"/>
          </a:xfrm>
        </p:spPr>
        <p:txBody>
          <a:bodyPr/>
          <a:lstStyle>
            <a:lvl1pPr>
              <a:defRPr sz="1225"/>
            </a:lvl1pPr>
            <a:lvl2pPr>
              <a:defRPr sz="1225"/>
            </a:lvl2pPr>
            <a:lvl3pPr>
              <a:buClr>
                <a:schemeClr val="tx1"/>
              </a:buClr>
              <a:defRPr sz="1225"/>
            </a:lvl3pPr>
            <a:lvl4pPr>
              <a:buClr>
                <a:schemeClr val="tx1"/>
              </a:buClr>
              <a:defRPr sz="1225"/>
            </a:lvl4pPr>
            <a:lvl5pPr>
              <a:buClr>
                <a:schemeClr val="tx1"/>
              </a:buClr>
              <a:defRPr sz="1225"/>
            </a:lvl5pPr>
            <a:lvl6pPr>
              <a:defRPr sz="1225"/>
            </a:lvl6pPr>
            <a:lvl7pPr>
              <a:defRPr sz="1225"/>
            </a:lvl7pPr>
            <a:lvl8pPr>
              <a:defRPr sz="1225"/>
            </a:lvl8pPr>
            <a:lvl9pPr>
              <a:defRPr sz="1225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7027" y="1469326"/>
            <a:ext cx="4179855" cy="4440630"/>
          </a:xfrm>
        </p:spPr>
        <p:txBody>
          <a:bodyPr/>
          <a:lstStyle>
            <a:lvl1pPr>
              <a:defRPr sz="1225"/>
            </a:lvl1pPr>
            <a:lvl2pPr>
              <a:defRPr sz="1225"/>
            </a:lvl2pPr>
            <a:lvl3pPr>
              <a:buClr>
                <a:schemeClr val="tx1"/>
              </a:buClr>
              <a:defRPr sz="1225"/>
            </a:lvl3pPr>
            <a:lvl4pPr>
              <a:buClr>
                <a:schemeClr val="tx1"/>
              </a:buClr>
              <a:defRPr sz="1225"/>
            </a:lvl4pPr>
            <a:lvl5pPr>
              <a:buClr>
                <a:schemeClr val="tx1"/>
              </a:buClr>
              <a:defRPr sz="1225"/>
            </a:lvl5pPr>
            <a:lvl6pPr>
              <a:defRPr sz="1225"/>
            </a:lvl6pPr>
            <a:lvl7pPr>
              <a:defRPr sz="1225"/>
            </a:lvl7pPr>
            <a:lvl8pPr>
              <a:defRPr sz="1225"/>
            </a:lvl8pPr>
            <a:lvl9pPr>
              <a:defRPr sz="1225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26B0-108F-4308-A48F-DD72665570FA}" type="datetime1">
              <a:rPr lang="de-DE" noProof="0" smtClean="0"/>
              <a:t>09.05.2025</a:t>
            </a:fld>
            <a:endParaRPr lang="de-DE" noProof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068DA-D53D-462E-BFC0-FE45A468E8EF}" type="slidenum">
              <a:rPr lang="de-DE" noProof="0" smtClean="0"/>
              <a:pPr/>
              <a:t>‹Nr.›</a:t>
            </a:fld>
            <a:endParaRPr lang="de-DE" noProof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>
          <a:xfrm>
            <a:off x="3461443" y="6331162"/>
            <a:ext cx="4117811" cy="290600"/>
          </a:xfrm>
          <a:prstGeom prst="rect">
            <a:avLst/>
          </a:prstGeom>
        </p:spPr>
        <p:txBody>
          <a:bodyPr/>
          <a:lstStyle>
            <a:lvl1pPr>
              <a:defRPr sz="612"/>
            </a:lvl1pPr>
          </a:lstStyle>
          <a:p>
            <a:r>
              <a:rPr lang="de-DE" dirty="0"/>
              <a:t>TSOV Multicast| Intern | Ahmad Kabboud, Thomas Dennert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3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WG2#169,</a:t>
            </a:r>
            <a:r>
              <a:rPr lang="en-US" altLang="de-DE" sz="1200" dirty="0">
                <a:solidFill>
                  <a:schemeClr val="bg1"/>
                </a:solidFill>
              </a:rPr>
              <a:t> </a:t>
            </a:r>
            <a:r>
              <a:rPr lang="sv-SE" altLang="de-DE" sz="1200" dirty="0">
                <a:solidFill>
                  <a:schemeClr val="bg1"/>
                </a:solidFill>
              </a:rPr>
              <a:t>19 – 23 May, 2025, Fukuoka, Japan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TEI20 Support of USER Control of INTER-PLMN Handover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algn="l"/>
            <a:br>
              <a:rPr lang="en-US" altLang="en-US" sz="1800" dirty="0"/>
            </a:br>
            <a:r>
              <a:rPr lang="en-US" sz="2000" dirty="0"/>
              <a:t>Source:			Deutsche Telekom</a:t>
            </a:r>
          </a:p>
          <a:p>
            <a:pPr algn="l"/>
            <a:r>
              <a:rPr lang="en-US" sz="2000" dirty="0"/>
              <a:t>Document for: 		Information</a:t>
            </a:r>
          </a:p>
          <a:p>
            <a:pPr algn="l"/>
            <a:r>
              <a:rPr lang="en-US" sz="2000" dirty="0"/>
              <a:t>Agenda Item:		30.1</a:t>
            </a:r>
          </a:p>
          <a:p>
            <a:pPr algn="l"/>
            <a:r>
              <a:rPr lang="en-US" sz="2000" dirty="0"/>
              <a:t>Work Item / Release: 	TEI20_UCIPHO</a:t>
            </a:r>
          </a:p>
          <a:p>
            <a:pPr algn="l"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8B5D13-6E47-ABD4-FB13-3983981C0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of USER Control of INTER-PLMN Handover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79F24E-8D7E-D815-39FB-2622EEE93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de-DE" b="1" kern="10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Justification</a:t>
            </a:r>
            <a:r>
              <a:rPr lang="de-DE" b="1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9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the person living at the boarder inter-PLMN handover may cause some problems not only for the customer but also for network operator, e.g.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US" sz="29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Switching between networks as ping-pong effect 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US" sz="29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the network with the better coverage the whole traffic can be shifted to target network which lead to additional cost for the home network.</a:t>
            </a:r>
            <a:endParaRPr lang="de-AT" sz="2900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US" sz="29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 way to control inter-PLMN handover for single users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US" sz="29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Emergency call can be routed to another network where the language can be different.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de-DE" sz="28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Proposal</a:t>
            </a:r>
            <a:r>
              <a:rPr lang="de-DE" sz="2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de-DE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 is proposed to enable to switch off/on inter-PLMN handover fo</a:t>
            </a: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 single </a:t>
            </a:r>
            <a:r>
              <a:rPr lang="en-US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users / allow users to switch off/on inter-PLMN handover within a TEI20 WID for 4G and 5G. </a:t>
            </a:r>
            <a:endParaRPr lang="de-A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06056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740E08-3E63-3343-F532-523AA56AA6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5451511-3D07-A07A-9712-8B8F595343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46073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7C6533-0ADD-F13D-2D21-FED596E18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719" y="505456"/>
            <a:ext cx="8494561" cy="476678"/>
          </a:xfrm>
        </p:spPr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4G</a:t>
            </a:r>
            <a:br>
              <a:rPr lang="de-DE" dirty="0"/>
            </a:br>
            <a:r>
              <a:rPr lang="de-DE" dirty="0"/>
              <a:t>UE-</a:t>
            </a:r>
            <a:r>
              <a:rPr lang="de-DE" dirty="0" err="1"/>
              <a:t>based</a:t>
            </a:r>
            <a:r>
              <a:rPr lang="de-DE" dirty="0"/>
              <a:t> Solutions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A9ADD2-BDA0-5EED-EA08-042C7C21E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95" y="1710267"/>
            <a:ext cx="7393502" cy="205221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F44BA53-0D08-FFE7-2740-C6BE60F27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16" y="3843866"/>
            <a:ext cx="6938383" cy="180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5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D4C6AC-BCBE-9A46-CB7C-746DFA900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719" y="627946"/>
            <a:ext cx="8494561" cy="533385"/>
          </a:xfrm>
        </p:spPr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4G</a:t>
            </a:r>
            <a:br>
              <a:rPr lang="de-DE" dirty="0"/>
            </a:br>
            <a:r>
              <a:rPr lang="de-DE" dirty="0"/>
              <a:t>Network-</a:t>
            </a:r>
            <a:r>
              <a:rPr lang="de-DE" dirty="0" err="1"/>
              <a:t>based</a:t>
            </a:r>
            <a:r>
              <a:rPr lang="de-DE" dirty="0"/>
              <a:t> Solution</a:t>
            </a:r>
            <a:br>
              <a:rPr lang="de-DE" dirty="0"/>
            </a:b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24503F4-F095-2588-C85C-BB91F2072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468" y="1273458"/>
            <a:ext cx="7300834" cy="486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85D071-9FD8-2AD5-53BB-4C0F73E0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5G</a:t>
            </a:r>
            <a:br>
              <a:rPr lang="de-DE" dirty="0"/>
            </a:br>
            <a:r>
              <a:rPr lang="de-DE" dirty="0"/>
              <a:t>Network-</a:t>
            </a:r>
            <a:r>
              <a:rPr lang="de-DE" dirty="0" err="1"/>
              <a:t>based</a:t>
            </a:r>
            <a:r>
              <a:rPr lang="de-DE" dirty="0"/>
              <a:t> Solution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A05CBAA-A788-1CF1-6757-8093A6B76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131" y="2126782"/>
            <a:ext cx="5789797" cy="3446444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3A2A470-7E63-20CD-73AC-0B0B79AD6E80}"/>
              </a:ext>
            </a:extLst>
          </p:cNvPr>
          <p:cNvSpPr txBox="1"/>
          <p:nvPr/>
        </p:nvSpPr>
        <p:spPr bwMode="gray">
          <a:xfrm>
            <a:off x="441960" y="1721232"/>
            <a:ext cx="7553400" cy="2622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none" lIns="54000" tIns="27000" rIns="54000" bIns="27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de-DE" sz="1350" dirty="0"/>
              <a:t>Network </a:t>
            </a:r>
            <a:r>
              <a:rPr lang="de-DE" sz="1350" dirty="0" err="1"/>
              <a:t>side</a:t>
            </a:r>
            <a:r>
              <a:rPr lang="de-DE" sz="1350" dirty="0"/>
              <a:t> </a:t>
            </a:r>
            <a:r>
              <a:rPr lang="de-DE" sz="1350" dirty="0" err="1"/>
              <a:t>using</a:t>
            </a:r>
            <a:r>
              <a:rPr lang="de-DE" sz="1350" dirty="0"/>
              <a:t> </a:t>
            </a:r>
            <a:r>
              <a:rPr lang="de-DE" sz="1350" dirty="0" err="1"/>
              <a:t>deregistration</a:t>
            </a:r>
            <a:r>
              <a:rPr lang="de-DE" sz="1350" dirty="0"/>
              <a:t> type „Re-Registration“ </a:t>
            </a:r>
            <a:r>
              <a:rPr lang="de-DE" sz="1350" dirty="0" err="1"/>
              <a:t>to</a:t>
            </a:r>
            <a:r>
              <a:rPr lang="de-DE" sz="1350" dirty="0"/>
              <a:t> </a:t>
            </a:r>
            <a:r>
              <a:rPr lang="de-DE" sz="1350" dirty="0" err="1"/>
              <a:t>let</a:t>
            </a:r>
            <a:r>
              <a:rPr lang="de-DE" sz="1350" dirty="0"/>
              <a:t> </a:t>
            </a:r>
            <a:r>
              <a:rPr lang="de-DE" sz="1350" dirty="0" err="1"/>
              <a:t>the</a:t>
            </a:r>
            <a:r>
              <a:rPr lang="de-DE" sz="1350" dirty="0"/>
              <a:t> UE </a:t>
            </a:r>
            <a:r>
              <a:rPr lang="de-DE" sz="1350" dirty="0" err="1"/>
              <a:t>ask</a:t>
            </a:r>
            <a:r>
              <a:rPr lang="de-DE" sz="1350" dirty="0"/>
              <a:t> </a:t>
            </a:r>
            <a:r>
              <a:rPr lang="de-DE" sz="1350" dirty="0" err="1"/>
              <a:t>for</a:t>
            </a:r>
            <a:r>
              <a:rPr lang="de-DE" sz="1350" dirty="0"/>
              <a:t> </a:t>
            </a:r>
            <a:r>
              <a:rPr lang="de-DE" sz="1350" dirty="0" err="1"/>
              <a:t>the</a:t>
            </a:r>
            <a:r>
              <a:rPr lang="de-DE" sz="1350" dirty="0"/>
              <a:t> </a:t>
            </a:r>
            <a:r>
              <a:rPr lang="de-DE" sz="1350" dirty="0" err="1"/>
              <a:t>new</a:t>
            </a:r>
            <a:r>
              <a:rPr lang="de-DE" sz="1350" dirty="0"/>
              <a:t> </a:t>
            </a:r>
            <a:r>
              <a:rPr lang="de-DE" sz="1350" dirty="0" err="1"/>
              <a:t>parameters</a:t>
            </a:r>
            <a:endParaRPr lang="de-DE" sz="1350" dirty="0"/>
          </a:p>
        </p:txBody>
      </p:sp>
    </p:spTree>
    <p:extLst>
      <p:ext uri="{BB962C8B-B14F-4D97-AF65-F5344CB8AC3E}">
        <p14:creationId xmlns:p14="http://schemas.microsoft.com/office/powerpoint/2010/main" val="287738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71174-019E-DF1D-6CEF-DABE6C7C1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5G</a:t>
            </a:r>
            <a:br>
              <a:rPr lang="de-DE" dirty="0"/>
            </a:br>
            <a:r>
              <a:rPr lang="de-DE" dirty="0"/>
              <a:t>Network-</a:t>
            </a:r>
            <a:r>
              <a:rPr lang="de-DE" dirty="0" err="1"/>
              <a:t>based</a:t>
            </a:r>
            <a:r>
              <a:rPr lang="de-DE" dirty="0"/>
              <a:t> Solution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34D0DC5-741D-F80E-5673-8F30A1104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6" y="2165700"/>
            <a:ext cx="7506799" cy="277036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66142A9-C035-3AFD-CC38-A196C726F7FA}"/>
              </a:ext>
            </a:extLst>
          </p:cNvPr>
          <p:cNvSpPr txBox="1"/>
          <p:nvPr/>
        </p:nvSpPr>
        <p:spPr bwMode="gray">
          <a:xfrm>
            <a:off x="406694" y="1780475"/>
            <a:ext cx="5511506" cy="26997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square" lIns="54000" tIns="27000" rIns="54000" bIns="2700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de-DE" sz="1400" dirty="0"/>
              <a:t>Network </a:t>
            </a:r>
            <a:r>
              <a:rPr lang="de-DE" sz="1400" dirty="0" err="1"/>
              <a:t>side</a:t>
            </a:r>
            <a:r>
              <a:rPr lang="de-DE" sz="1400" dirty="0"/>
              <a:t> </a:t>
            </a:r>
            <a:r>
              <a:rPr lang="de-DE" sz="1400" dirty="0" err="1"/>
              <a:t>using</a:t>
            </a:r>
            <a:r>
              <a:rPr lang="de-DE" sz="1400" dirty="0"/>
              <a:t> SDM </a:t>
            </a:r>
            <a:r>
              <a:rPr lang="de-DE" sz="1400" dirty="0" err="1"/>
              <a:t>Notification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update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paramerter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35518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5BE0A-202F-46BD-2FC4-562C0A3D9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352" y="266694"/>
            <a:ext cx="8494561" cy="533385"/>
          </a:xfrm>
        </p:spPr>
        <p:txBody>
          <a:bodyPr/>
          <a:lstStyle/>
          <a:p>
            <a:r>
              <a:rPr lang="de-DE" dirty="0"/>
              <a:t>Solution </a:t>
            </a:r>
            <a:r>
              <a:rPr lang="de-DE" dirty="0" err="1"/>
              <a:t>Proposals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5G</a:t>
            </a:r>
            <a:br>
              <a:rPr lang="de-DE" dirty="0"/>
            </a:br>
            <a:r>
              <a:rPr lang="de-DE" dirty="0"/>
              <a:t>UE-</a:t>
            </a:r>
            <a:r>
              <a:rPr lang="de-DE" dirty="0" err="1"/>
              <a:t>based</a:t>
            </a:r>
            <a:r>
              <a:rPr lang="de-DE" dirty="0"/>
              <a:t> Solutions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6D0220D-DCE1-7186-6D03-AE7FB38B2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04" y="1794933"/>
            <a:ext cx="8424498" cy="248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0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231</Words>
  <Application>Microsoft Office PowerPoint</Application>
  <PresentationFormat>Bildschirmpräsentation (4:3)</PresentationFormat>
  <Paragraphs>23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TEI20 Support of USER Control of INTER-PLMN Handover</vt:lpstr>
      <vt:lpstr>Support of USER Control of INTER-PLMN Handover</vt:lpstr>
      <vt:lpstr>Solution Proposals</vt:lpstr>
      <vt:lpstr>Solution Proposals for 4G UE-based Solutions</vt:lpstr>
      <vt:lpstr>Solution Proposals for 4G Network-based Solution </vt:lpstr>
      <vt:lpstr>Solution Proposals for 5G Network-based Solution</vt:lpstr>
      <vt:lpstr>Solution Proposals for 5G Network-based Solution</vt:lpstr>
      <vt:lpstr>Solution Proposals for 5G UE-based Solutions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Gludovacz, Dieter</cp:lastModifiedBy>
  <cp:revision>2055</cp:revision>
  <dcterms:created xsi:type="dcterms:W3CDTF">2008-08-30T09:32:10Z</dcterms:created>
  <dcterms:modified xsi:type="dcterms:W3CDTF">2025-05-09T22:02:23Z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MSIP_Label_55339bf0-f345-473a-9ec8-6ca7c8197055_Enabled">
    <vt:lpwstr>true</vt:lpwstr>
  </property>
  <property fmtid="{D5CDD505-2E9C-101B-9397-08002B2CF9AE}" pid="21" name="MSIP_Label_55339bf0-f345-473a-9ec8-6ca7c8197055_SetDate">
    <vt:lpwstr>2025-05-09T21:42:54Z</vt:lpwstr>
  </property>
  <property fmtid="{D5CDD505-2E9C-101B-9397-08002B2CF9AE}" pid="22" name="MSIP_Label_55339bf0-f345-473a-9ec8-6ca7c8197055_Method">
    <vt:lpwstr>Privileged</vt:lpwstr>
  </property>
  <property fmtid="{D5CDD505-2E9C-101B-9397-08002B2CF9AE}" pid="23" name="MSIP_Label_55339bf0-f345-473a-9ec8-6ca7c8197055_Name">
    <vt:lpwstr>OFFEN</vt:lpwstr>
  </property>
  <property fmtid="{D5CDD505-2E9C-101B-9397-08002B2CF9AE}" pid="24" name="MSIP_Label_55339bf0-f345-473a-9ec8-6ca7c8197055_SiteId">
    <vt:lpwstr>d313b56f-f400-44d3-8403-4b468b3d8ded</vt:lpwstr>
  </property>
  <property fmtid="{D5CDD505-2E9C-101B-9397-08002B2CF9AE}" pid="25" name="MSIP_Label_55339bf0-f345-473a-9ec8-6ca7c8197055_ActionId">
    <vt:lpwstr>b96ad156-414a-4a71-9605-76801782be8a</vt:lpwstr>
  </property>
  <property fmtid="{D5CDD505-2E9C-101B-9397-08002B2CF9AE}" pid="26" name="MSIP_Label_55339bf0-f345-473a-9ec8-6ca7c8197055_ContentBits">
    <vt:lpwstr>0</vt:lpwstr>
  </property>
  <property fmtid="{D5CDD505-2E9C-101B-9397-08002B2CF9AE}" pid="27" name="MSIP_Label_55339bf0-f345-473a-9ec8-6ca7c8197055_Tag">
    <vt:lpwstr>10, 0, 1, 1</vt:lpwstr>
  </property>
</Properties>
</file>