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7" r:id="rId5"/>
    <p:sldId id="343" r:id="rId6"/>
    <p:sldId id="346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D64A1ED-B0A0-168E-EA69-B72CC47BD309}" name="NIST" initials="N" userId="NIST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59" d="100"/>
          <a:sy n="59" d="100"/>
        </p:scale>
        <p:origin x="864" y="5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4008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628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US" altLang="zh-CN" sz="1200" b="1" dirty="0">
                <a:latin typeface="Arial "/>
              </a:rPr>
              <a:t>TSG-WG SA2 Meeting #169 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Fukuoka, Japan, May 19-23, 2025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3E0237-CE39-15D4-A753-E8437266B0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422400"/>
            <a:ext cx="9906000" cy="2387600"/>
          </a:xfrm>
        </p:spPr>
        <p:txBody>
          <a:bodyPr/>
          <a:lstStyle/>
          <a:p>
            <a:r>
              <a:rPr lang="en-US" altLang="en-US" sz="6000" b="1" dirty="0"/>
              <a:t>Way Forward for 5G_ProSe_Ph4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070AE5-627F-F756-FEBC-FF12E7ED49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983038"/>
            <a:ext cx="9144000" cy="1655762"/>
          </a:xfrm>
        </p:spPr>
        <p:txBody>
          <a:bodyPr/>
          <a:lstStyle/>
          <a:p>
            <a:r>
              <a:rPr lang="nl-NL" dirty="0"/>
              <a:t>KPN N.V.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E06D6D-E48A-4107-D737-1E10A3FE37CC}"/>
              </a:ext>
            </a:extLst>
          </p:cNvPr>
          <p:cNvSpPr txBox="1"/>
          <p:nvPr/>
        </p:nvSpPr>
        <p:spPr>
          <a:xfrm>
            <a:off x="9884230" y="67173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/>
              <a:t>S2-2505142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764525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866ED0-DAE9-6443-026F-1E8F017B8C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AB6049-18A7-6F68-D698-2A9EA10D39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599" y="1825624"/>
            <a:ext cx="11680371" cy="4498975"/>
          </a:xfrm>
        </p:spPr>
        <p:txBody>
          <a:bodyPr/>
          <a:lstStyle/>
          <a:p>
            <a:r>
              <a:rPr lang="en-GB" sz="2600" dirty="0"/>
              <a:t>Proposed SID scope </a:t>
            </a:r>
            <a:r>
              <a:rPr lang="en-GB" sz="2600"/>
              <a:t>from S2-2504374:</a:t>
            </a:r>
            <a:endParaRPr lang="en-GB" sz="2600" dirty="0"/>
          </a:p>
          <a:p>
            <a:pPr lvl="1"/>
            <a:r>
              <a:rPr lang="en-US" dirty="0"/>
              <a:t>WT#1: Enhance ProSe to support multi-hop over NR PC5 reference point for Layer-2 UE-to-UE Relay.</a:t>
            </a:r>
          </a:p>
          <a:p>
            <a:pPr lvl="1"/>
            <a:r>
              <a:rPr lang="en-US" dirty="0"/>
              <a:t>WT#2: Enhance ProSe to support MANET multicast for Layer-3 IP Type UE-to-UE multi-hop Relay. </a:t>
            </a:r>
          </a:p>
          <a:p>
            <a:pPr lvl="1"/>
            <a:r>
              <a:rPr lang="en-US" dirty="0"/>
              <a:t>WT#3: Support Multi-path communications via different UE-to-Network Relays. </a:t>
            </a:r>
          </a:p>
          <a:p>
            <a:pPr marL="457200" lvl="1" indent="0">
              <a:buNone/>
            </a:pPr>
            <a:endParaRPr lang="en-GB" dirty="0"/>
          </a:p>
          <a:p>
            <a:r>
              <a:rPr lang="en-GB" sz="2600" dirty="0"/>
              <a:t>Based on discussions, there is mainly interest for working on </a:t>
            </a:r>
            <a:r>
              <a:rPr lang="en-GB" sz="2600" u="sng" dirty="0"/>
              <a:t>WT#2</a:t>
            </a:r>
            <a:r>
              <a:rPr lang="en-GB" sz="2600" dirty="0"/>
              <a:t>. It is noted that there are dependencies with RAN WG2 and SA WG3 for bearer level protection.</a:t>
            </a:r>
          </a:p>
          <a:p>
            <a:r>
              <a:rPr lang="en-GB" sz="2600" dirty="0"/>
              <a:t>WT#1 is RAN-led, SA2 can perform alignment based on RAN progress. There is no need to allocate TUs in the SID/WID for this.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6631A0-2BF6-8E93-A51F-DDA58938D37F}"/>
              </a:ext>
            </a:extLst>
          </p:cNvPr>
          <p:cNvSpPr txBox="1"/>
          <p:nvPr/>
        </p:nvSpPr>
        <p:spPr>
          <a:xfrm>
            <a:off x="9884230" y="67173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/>
              <a:t>S2-2505142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420705025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3FCBA-883F-F779-6F63-6C0CC3B58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914" y="251839"/>
            <a:ext cx="10515600" cy="1325563"/>
          </a:xfrm>
        </p:spPr>
        <p:txBody>
          <a:bodyPr/>
          <a:lstStyle/>
          <a:p>
            <a:r>
              <a:rPr lang="en-GB" dirty="0"/>
              <a:t>Proposed Way forward for ProSe_Ph4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C3CC76-2B48-F0A8-2163-9389B9A3A3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834" y="2142549"/>
            <a:ext cx="11054281" cy="3696936"/>
          </a:xfrm>
        </p:spPr>
        <p:txBody>
          <a:bodyPr/>
          <a:lstStyle/>
          <a:p>
            <a:r>
              <a:rPr lang="en-US" sz="2400" dirty="0"/>
              <a:t>It is proposed to endorse the following way forward:</a:t>
            </a:r>
          </a:p>
          <a:p>
            <a:pPr marL="0" indent="0">
              <a:buNone/>
            </a:pPr>
            <a:endParaRPr lang="en-US" sz="2400" dirty="0"/>
          </a:p>
          <a:p>
            <a:pPr lvl="1"/>
            <a:r>
              <a:rPr lang="en-US" dirty="0"/>
              <a:t>Work on a TEI20 based on WT#2 (see S2-</a:t>
            </a:r>
            <a:r>
              <a:rPr lang="en-GB" sz="2400" dirty="0"/>
              <a:t>2505139</a:t>
            </a:r>
            <a:r>
              <a:rPr lang="en-US" dirty="0"/>
              <a:t>) to support efficient MANET multicast for Layer-3 IP Type UE-to-UE multi-hop Relay. </a:t>
            </a:r>
          </a:p>
          <a:p>
            <a:pPr marL="914400" lvl="2" indent="0">
              <a:buNone/>
            </a:pPr>
            <a:r>
              <a:rPr lang="en-US" dirty="0"/>
              <a:t>NOTE: </a:t>
            </a:r>
            <a:r>
              <a:rPr lang="en-GB" dirty="0"/>
              <a:t>Dependencies with RAN WG2 and SA WG3 for bearer level protection will be considered.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Support for Layer-2 Multi-hop UE-to-UE Relay will be added as alignment with RAN progress.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5A7ACD-A1FE-5ADD-48C7-0A6660CA301C}"/>
              </a:ext>
            </a:extLst>
          </p:cNvPr>
          <p:cNvSpPr txBox="1"/>
          <p:nvPr/>
        </p:nvSpPr>
        <p:spPr>
          <a:xfrm>
            <a:off x="9884230" y="67173"/>
            <a:ext cx="14414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b="1" dirty="0"/>
              <a:t>S2-2505142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54593655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679a257e-872f-4c98-9e8a-0a9c104f72cd"/>
    <ds:schemaRef ds:uri="http://www.w3.org/XML/1998/namespace"/>
    <ds:schemaRef ds:uri="http://purl.org/dc/dcmitype/"/>
    <ds:schemaRef ds:uri="http://schemas.microsoft.com/office/2006/documentManagement/types"/>
    <ds:schemaRef ds:uri="http://purl.org/dc/terms/"/>
    <ds:schemaRef ds:uri="280d8efa-eff2-4910-88d2-79ca146720c4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8907</TotalTime>
  <Words>211</Words>
  <Application>Microsoft Office PowerPoint</Application>
  <PresentationFormat>Widescreen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Way Forward for 5G_ProSe_Ph4</vt:lpstr>
      <vt:lpstr>Introduction</vt:lpstr>
      <vt:lpstr>Proposed Way forward for ProSe_Ph4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Toumi, N. (Nassima)</cp:lastModifiedBy>
  <cp:revision>645</cp:revision>
  <dcterms:created xsi:type="dcterms:W3CDTF">2010-02-05T13:52:04Z</dcterms:created>
  <dcterms:modified xsi:type="dcterms:W3CDTF">2025-05-09T09:31:17Z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(3)pvYB9IClKNl5XaC4UZuKSBBszr+wKekqz3kVnHyJTsa2o3THBr9qNb+lfYBYv82/IYYVMkc4
5rjvz2a5j15G1QjsUFVxlTbbbhveAAWsCivIWEx4llnWk6c2egjlvsHAHmX/SglqpeSqyZjn
UPcwNuoNmKJg42gOEEbg2AK4yw7o5MFNfXbAnECe0pHVWkWnhGGXtMqGPiziCRcdBayao4PH
qIKAgUpZ8ZRABfqZi3</vt:lpwstr>
  </property>
  <property fmtid="{D5CDD505-2E9C-101B-9397-08002B2CF9AE}" pid="4" name="_2015_ms_pID_7253431">
    <vt:lpwstr>6p/0eZXo15WyyvjAjUfyhPvl0KzjmsowYwMDWYi/IDr4Wbj+M2mnJ5
xOJbbTvM808cYNzKWO/u23goV3c/kG6aWHWNS6V+Yk7opxehvtxA+SSLOrGZbfLqp14SmvEz
zD7wIM/p+WCiKCrWCRci2Lve4PBfYghMhNZBx1Zosa3vB/gPCMMSBzTpcjiQiq0OC47O/Gaw
SHtlQNt4xP/JUvDJu1bgODfzk4kgfzRxqE40</vt:lpwstr>
  </property>
  <property fmtid="{D5CDD505-2E9C-101B-9397-08002B2CF9AE}" pid="5" name="_2015_ms_pID_7253432">
    <vt:lpwstr>EQ==</vt:lpwstr>
  </property>
</Properties>
</file>