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1" r:id="rId6"/>
    <p:sldId id="363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79" autoAdjust="0"/>
  </p:normalViewPr>
  <p:slideViewPr>
    <p:cSldViewPr snapToGrid="0">
      <p:cViewPr varScale="1">
        <p:scale>
          <a:sx n="78" d="100"/>
          <a:sy n="78" d="100"/>
        </p:scale>
        <p:origin x="979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3GPP TSG-WG2 Meeting #169	</a:t>
            </a:r>
          </a:p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Fukuoka, JP, May 19 – 23, 2025</a:t>
            </a:r>
          </a:p>
          <a:p>
            <a:pPr eaLnBrk="1" hangingPunct="1">
              <a:defRPr/>
            </a:pP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S2-2505036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90.png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call setup estimation</a:t>
            </a:r>
            <a:r>
              <a:rPr lang="en-GB" altLang="en-US" dirty="0"/>
              <a:t> </a:t>
            </a:r>
          </a:p>
        </p:txBody>
      </p:sp>
      <p:sp>
        <p:nvSpPr>
          <p:cNvPr id="3" name="Subtitle 6">
            <a:extLst>
              <a:ext uri="{FF2B5EF4-FFF2-40B4-BE49-F238E27FC236}">
                <a16:creationId xmlns:a16="http://schemas.microsoft.com/office/drawing/2014/main" id="{84D56F9C-DF05-4A2E-9FAE-86FD89D15569}"/>
              </a:ext>
            </a:extLst>
          </p:cNvPr>
          <p:cNvSpPr txBox="1">
            <a:spLocks/>
          </p:cNvSpPr>
          <p:nvPr/>
        </p:nvSpPr>
        <p:spPr>
          <a:xfrm>
            <a:off x="3003295" y="5148262"/>
            <a:ext cx="6400800" cy="131445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vivo Mobile Communication Co., Ltd.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Formula for call setup time calculation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3">
                <a:extLst>
                  <a:ext uri="{FF2B5EF4-FFF2-40B4-BE49-F238E27FC236}">
                    <a16:creationId xmlns:a16="http://schemas.microsoft.com/office/drawing/2014/main" id="{71A800E8-9918-4E52-BCE5-0FB582956417}"/>
                  </a:ext>
                </a:extLst>
              </p:cNvPr>
              <p:cNvSpPr txBox="1"/>
              <p:nvPr/>
            </p:nvSpPr>
            <p:spPr>
              <a:xfrm>
                <a:off x="689564" y="1771532"/>
                <a:ext cx="10378917" cy="553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LID4096" sz="1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sSubPr>
                        <m:e>
                          <m:r>
                            <a:rPr lang="en-US" sz="1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  <m:t>𝑬𝑪𝑺𝑻</m:t>
                          </m:r>
                        </m:e>
                        <m:sub>
                          <m:r>
                            <a:rPr lang="LID4096" sz="1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  <m:t>𝒔𝒂𝒕𝑻𝒐𝑻𝒆𝒓𝒓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LID4096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dPr>
                        <m:e>
                          <m:r>
                            <a:rPr lang="LID4096" sz="1400" i="1">
                              <a:latin typeface="Cambria Math" panose="02040503050406030204" pitchFamily="18" charset="0"/>
                              <a:ea typeface="+mj-ea"/>
                            </a:rPr>
                            <m:t>𝑠</m:t>
                          </m:r>
                        </m:e>
                      </m:d>
                      <m:r>
                        <a:rPr lang="LID4096" sz="1400" i="0">
                          <a:latin typeface="Cambria Math" panose="02040503050406030204" pitchFamily="18" charset="0"/>
                          <a:ea typeface="+mj-ea"/>
                        </a:rPr>
                        <m:t>≈</m:t>
                      </m:r>
                      <m:f>
                        <m:fPr>
                          <m:ctrlPr>
                            <a:rPr lang="ar-AE" sz="1400" i="1"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  <a:ea typeface="+mj-ea"/>
                                </a:rPr>
                                <m:t>(</m:t>
                              </m:r>
                              <m: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𝑠𝑖𝑔𝑛𝑎𝑙𝑙𝑖𝑛𝑔𝑂𝑓</m:t>
                              </m:r>
                              <m:r>
                                <a:rPr lang="en-US" altLang="zh-CN" sz="1400" b="0" i="1" smtClean="0">
                                  <a:latin typeface="Cambria Math" panose="02040503050406030204" pitchFamily="18" charset="0"/>
                                </a:rPr>
                                <m:t>𝐼𝑀𝑆</m:t>
                              </m:r>
                            </m:sub>
                          </m:sSub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altLang="zh-CN" sz="1400" i="1">
                                  <a:latin typeface="Cambria Math" panose="02040503050406030204" pitchFamily="18" charset="0"/>
                                </a:rPr>
                                <m:t>𝑖𝑚𝑠</m:t>
                              </m:r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𝐻𝑒𝑎𝑑𝑒𝑟</m:t>
                              </m:r>
                            </m:sub>
                          </m:sSub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dPr>
                            <m:e>
                              <m: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𝑏𝑖𝑡𝑠</m:t>
                              </m:r>
                            </m:e>
                          </m:d>
                          <m:r>
                            <a:rPr lang="ar-AE" sz="1400" i="1">
                              <a:latin typeface="Cambria Math" panose="02040503050406030204" pitchFamily="18" charset="0"/>
                              <a:ea typeface="+mj-ea"/>
                            </a:rPr>
                            <m:t>+</m:t>
                          </m:r>
                          <m:sSub>
                            <m:sSubPr>
                              <m:ctrlP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  <a:ea typeface="+mj-ea"/>
                                </a:rPr>
                                <m:t>(</m:t>
                              </m:r>
                              <m: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𝑠𝑖𝑔𝑛𝑎𝑙𝑙𝑖𝑛𝑔𝑂𝑓</m:t>
                              </m:r>
                              <m:r>
                                <a:rPr lang="en-US" altLang="zh-CN" sz="1400" i="1">
                                  <a:latin typeface="Cambria Math" panose="02040503050406030204" pitchFamily="18" charset="0"/>
                                </a:rPr>
                                <m:t>𝐸𝑃𝑆</m:t>
                              </m:r>
                            </m:sub>
                          </m:sSub>
                          <m:r>
                            <a:rPr lang="en-US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+</m:t>
                          </m:r>
                          <m:sSub>
                            <m:sSubPr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altLang="zh-CN" sz="1400" b="0" i="1" smtClean="0">
                                  <a:latin typeface="Cambria Math" panose="02040503050406030204" pitchFamily="18" charset="0"/>
                                </a:rPr>
                                <m:t>𝑒𝑝𝑠𝐻𝑒𝑎𝑑𝑒𝑟</m:t>
                              </m:r>
                            </m:sub>
                          </m:sSub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dPr>
                            <m:e>
                              <m: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𝑏𝑖𝑡𝑠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sSubPr>
                            <m:e>
                              <m: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𝑡𝑟𝑎𝑛𝑠𝑚𝑖𝑠𝑠𝑖𝑜𝑛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dPr>
                            <m:e>
                              <m: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𝑏𝑝𝑠</m:t>
                              </m:r>
                            </m:e>
                          </m:d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LID4096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dPr>
                        <m:e>
                          <m:r>
                            <a:rPr lang="LID4096" sz="1400" i="1">
                              <a:latin typeface="Cambria Math" panose="02040503050406030204" pitchFamily="18" charset="0"/>
                              <a:ea typeface="+mj-ea"/>
                            </a:rPr>
                            <m:t>𝑠</m:t>
                          </m:r>
                        </m:e>
                      </m:d>
                      <m:r>
                        <a:rPr lang="LID4096" sz="1400" i="0">
                          <a:latin typeface="Cambria Math" panose="02040503050406030204" pitchFamily="18" charset="0"/>
                          <a:ea typeface="+mj-ea"/>
                        </a:rPr>
                        <m:t>+</m:t>
                      </m:r>
                    </m:oMath>
                  </m:oMathPara>
                </a14:m>
                <a:endParaRPr lang="en-US" sz="1400" b="0" i="1" dirty="0">
                  <a:solidFill>
                    <a:srgbClr val="FF0000"/>
                  </a:solidFill>
                  <a:latin typeface="Cambria Math" panose="02040503050406030204" pitchFamily="18" charset="0"/>
                  <a:ea typeface="+mj-ea"/>
                </a:endParaRPr>
              </a:p>
            </p:txBody>
          </p:sp>
        </mc:Choice>
        <mc:Fallback xmlns="">
          <p:sp>
            <p:nvSpPr>
              <p:cNvPr id="6" name="TextBox 3">
                <a:extLst>
                  <a:ext uri="{FF2B5EF4-FFF2-40B4-BE49-F238E27FC236}">
                    <a16:creationId xmlns:a16="http://schemas.microsoft.com/office/drawing/2014/main" id="{71A800E8-9918-4E52-BCE5-0FB5829564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564" y="1771532"/>
                <a:ext cx="10378917" cy="553549"/>
              </a:xfrm>
              <a:prstGeom prst="rect">
                <a:avLst/>
              </a:prstGeom>
              <a:blipFill>
                <a:blip r:embed="rId2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3">
                <a:extLst>
                  <a:ext uri="{FF2B5EF4-FFF2-40B4-BE49-F238E27FC236}">
                    <a16:creationId xmlns:a16="http://schemas.microsoft.com/office/drawing/2014/main" id="{AF9B927E-32CB-43A0-8E70-EC2AD7B6D17D}"/>
                  </a:ext>
                </a:extLst>
              </p:cNvPr>
              <p:cNvSpPr txBox="1"/>
              <p:nvPr/>
            </p:nvSpPr>
            <p:spPr>
              <a:xfrm>
                <a:off x="2090663" y="2698582"/>
                <a:ext cx="9631665" cy="553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14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(</m:t>
                      </m:r>
                      <m:f>
                        <m:fPr>
                          <m:ctrlPr>
                            <a:rPr lang="ar-AE" altLang="zh-CN" sz="1400" i="1"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sSub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𝑠𝑖𝑔𝑛𝑎𝑙𝑙𝑖𝑛𝑔𝑂𝑓</m:t>
                              </m:r>
                              <m:r>
                                <a:rPr lang="en-US" altLang="zh-CN" sz="1400" b="0" i="1" smtClean="0">
                                  <a:latin typeface="Cambria Math" panose="02040503050406030204" pitchFamily="18" charset="0"/>
                                </a:rPr>
                                <m:t>𝐼𝑀𝑆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d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𝑏𝑖𝑡𝑠</m:t>
                              </m:r>
                            </m:e>
                          </m:d>
                          <m:r>
                            <a:rPr lang="ar-AE" altLang="zh-CN" sz="1400" i="1">
                              <a:latin typeface="Cambria Math" panose="02040503050406030204" pitchFamily="18" charset="0"/>
                              <a:ea typeface="+mj-ea"/>
                            </a:rPr>
                            <m:t>+</m:t>
                          </m:r>
                          <m:sSub>
                            <m:sSubPr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sSub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altLang="zh-CN" sz="1400" b="0" i="1" smtClean="0">
                                  <a:latin typeface="Cambria Math" panose="02040503050406030204" pitchFamily="18" charset="0"/>
                                  <a:ea typeface="+mj-ea"/>
                                </a:rPr>
                                <m:t>𝑖𝑚𝑠</m:t>
                              </m:r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𝐻𝑒𝑎𝑑𝑒𝑟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d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𝑏𝑖𝑡𝑠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sSub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𝑡𝑟𝑎𝑛𝑠𝑚𝑖𝑠𝑠𝑖𝑜𝑛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d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𝑏𝑝𝑠</m:t>
                              </m:r>
                            </m:e>
                          </m:d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LID4096" altLang="zh-CN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dPr>
                        <m:e>
                          <m:r>
                            <a:rPr lang="LID4096" altLang="zh-CN" sz="1400" i="1">
                              <a:latin typeface="Cambria Math" panose="02040503050406030204" pitchFamily="18" charset="0"/>
                              <a:ea typeface="+mj-ea"/>
                            </a:rPr>
                            <m:t>𝑠</m:t>
                          </m:r>
                        </m:e>
                      </m:d>
                      <m:r>
                        <a:rPr lang="LID4096" altLang="zh-CN" sz="1400" i="0">
                          <a:latin typeface="Cambria Math" panose="02040503050406030204" pitchFamily="18" charset="0"/>
                          <a:ea typeface="+mj-ea"/>
                        </a:rPr>
                        <m:t>+</m:t>
                      </m:r>
                      <m:sSub>
                        <m:sSubPr>
                          <m:ctrlPr>
                            <a:rPr lang="LID4096" altLang="zh-CN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sSubPr>
                        <m:e>
                          <m:r>
                            <a:rPr lang="fi-FI" altLang="zh-CN" sz="14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  <m:t>𝐷</m:t>
                          </m:r>
                        </m:e>
                        <m:sub>
                          <m:r>
                            <a:rPr lang="LID4096" altLang="zh-CN" sz="1400" i="1">
                              <a:latin typeface="Cambria Math" panose="02040503050406030204" pitchFamily="18" charset="0"/>
                              <a:ea typeface="+mj-ea"/>
                            </a:rPr>
                            <m:t>𝑝𝑟𝑜𝑝𝑎𝑔𝑎𝑡𝑖𝑜𝑛</m:t>
                          </m:r>
                        </m:sub>
                      </m:sSub>
                      <m:r>
                        <a:rPr lang="LID4096" altLang="zh-CN" sz="1400" i="0">
                          <a:latin typeface="Cambria Math" panose="02040503050406030204" pitchFamily="18" charset="0"/>
                          <a:ea typeface="+mj-ea"/>
                        </a:rPr>
                        <m:t>×</m:t>
                      </m:r>
                      <m:r>
                        <a:rPr lang="fi-FI" altLang="zh-CN" sz="1400" b="0" i="1" smtClean="0">
                          <a:latin typeface="Cambria Math" panose="02040503050406030204" pitchFamily="18" charset="0"/>
                          <a:ea typeface="+mj-ea"/>
                        </a:rPr>
                        <m:t>(</m:t>
                      </m:r>
                      <m:sSub>
                        <m:sSubPr>
                          <m:ctrlPr>
                            <a:rPr lang="fi-FI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sSubPr>
                        <m:e>
                          <m:r>
                            <a:rPr lang="en-US" altLang="zh-CN" sz="1400" b="0" i="0" smtClean="0">
                              <a:latin typeface="Cambria Math" panose="02040503050406030204" pitchFamily="18" charset="0"/>
                              <a:ea typeface="+mj-ea"/>
                            </a:rPr>
                            <m:t>3</m:t>
                          </m:r>
                          <m:r>
                            <a:rPr lang="LID4096" altLang="zh-CN" sz="1400">
                              <a:latin typeface="Cambria Math" panose="02040503050406030204" pitchFamily="18" charset="0"/>
                              <a:ea typeface="+mj-ea"/>
                            </a:rPr>
                            <m:t>×</m:t>
                          </m:r>
                          <m:r>
                            <a:rPr lang="fi-FI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𝑁</m:t>
                          </m:r>
                        </m:e>
                        <m:sub>
                          <m:r>
                            <a:rPr lang="fi-FI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𝑈𝐿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−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𝐼𝑀𝑆</m:t>
                          </m:r>
                        </m:sub>
                      </m:sSub>
                      <m:r>
                        <a:rPr lang="fi-FI" altLang="zh-CN" sz="1400" b="0" i="1" smtClean="0">
                          <a:latin typeface="Cambria Math" panose="02040503050406030204" pitchFamily="18" charset="0"/>
                          <a:ea typeface="+mj-ea"/>
                        </a:rPr>
                        <m:t>+</m:t>
                      </m:r>
                      <m:sSub>
                        <m:sSubPr>
                          <m:ctrlPr>
                            <a:rPr lang="fi-FI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sSubPr>
                        <m:e>
                          <m:r>
                            <a:rPr lang="fi-FI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𝑁</m:t>
                          </m:r>
                        </m:e>
                        <m:sub>
                          <m:r>
                            <a:rPr lang="fi-FI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𝐷𝐿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−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𝐼𝑀𝑆</m:t>
                          </m:r>
                        </m:sub>
                      </m:sSub>
                      <m:r>
                        <a:rPr lang="fi-FI" altLang="zh-CN" sz="1400" b="0" i="1" smtClean="0">
                          <a:latin typeface="Cambria Math" panose="02040503050406030204" pitchFamily="18" charset="0"/>
                          <a:ea typeface="+mj-ea"/>
                        </a:rPr>
                        <m:t>)</m:t>
                      </m:r>
                      <m:d>
                        <m:dPr>
                          <m:begChr m:val="["/>
                          <m:endChr m:val="]"/>
                          <m:ctrlPr>
                            <a:rPr lang="LID4096" altLang="zh-CN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dPr>
                        <m:e>
                          <m:r>
                            <a:rPr lang="LID4096" altLang="zh-CN" sz="1400" i="1">
                              <a:latin typeface="Cambria Math" panose="02040503050406030204" pitchFamily="18" charset="0"/>
                              <a:ea typeface="+mj-ea"/>
                            </a:rPr>
                            <m:t>𝑠</m:t>
                          </m:r>
                        </m:e>
                      </m:d>
                      <m:r>
                        <a:rPr lang="en-US" altLang="zh-CN" sz="1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j-ea"/>
                        </a:rPr>
                        <m:t>)+</m:t>
                      </m:r>
                    </m:oMath>
                  </m:oMathPara>
                </a14:m>
                <a:endParaRPr lang="en-US" sz="1400" b="0" dirty="0">
                  <a:ea typeface="+mj-ea"/>
                </a:endParaRPr>
              </a:p>
            </p:txBody>
          </p:sp>
        </mc:Choice>
        <mc:Fallback xmlns="">
          <p:sp>
            <p:nvSpPr>
              <p:cNvPr id="8" name="TextBox 3">
                <a:extLst>
                  <a:ext uri="{FF2B5EF4-FFF2-40B4-BE49-F238E27FC236}">
                    <a16:creationId xmlns:a16="http://schemas.microsoft.com/office/drawing/2014/main" id="{AF9B927E-32CB-43A0-8E70-EC2AD7B6D1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0663" y="2698582"/>
                <a:ext cx="9631665" cy="553549"/>
              </a:xfrm>
              <a:prstGeom prst="rect">
                <a:avLst/>
              </a:prstGeom>
              <a:blipFill>
                <a:blip r:embed="rId3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3">
                <a:extLst>
                  <a:ext uri="{FF2B5EF4-FFF2-40B4-BE49-F238E27FC236}">
                    <a16:creationId xmlns:a16="http://schemas.microsoft.com/office/drawing/2014/main" id="{D20903A4-5B99-4DA3-A046-7FB2A691FD31}"/>
                  </a:ext>
                </a:extLst>
              </p:cNvPr>
              <p:cNvSpPr txBox="1"/>
              <p:nvPr/>
            </p:nvSpPr>
            <p:spPr>
              <a:xfrm>
                <a:off x="2139823" y="3798825"/>
                <a:ext cx="6731150" cy="3275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1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LID4096" altLang="zh-CN" sz="1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𝑬𝑪𝑺𝑻</m:t>
                          </m:r>
                        </m:e>
                        <m:sub>
                          <m:r>
                            <a:rPr lang="en-US" altLang="zh-CN" sz="1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𝒊𝒎𝒔𝑫𝒆𝒍𝒂𝒚</m:t>
                          </m:r>
                        </m:sub>
                      </m:sSub>
                      <m:r>
                        <a:rPr lang="en-US" altLang="zh-CN" sz="1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LID4096" altLang="zh-CN" sz="1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𝑬𝑪𝑺𝑻</m:t>
                          </m:r>
                        </m:e>
                        <m:sub>
                          <m:r>
                            <a:rPr lang="en-US" altLang="zh-CN" sz="1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𝒆𝒑𝒔𝑫𝒆𝒍𝒂𝒚</m:t>
                          </m:r>
                        </m:sub>
                      </m:sSub>
                      <m:r>
                        <a:rPr lang="LID4096" altLang="zh-CN" sz="14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LID4096" altLang="zh-CN" sz="1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400" b="1" i="1"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LID4096" altLang="zh-CN" sz="1400" b="1" i="1">
                              <a:latin typeface="Cambria Math" panose="02040503050406030204" pitchFamily="18" charset="0"/>
                            </a:rPr>
                            <m:t>𝒕𝒆𝒓𝒓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zh-CN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1400" b="1" i="1"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</m:d>
                    </m:oMath>
                  </m:oMathPara>
                </a14:m>
                <a:endParaRPr lang="en-US" sz="1400" b="1" dirty="0">
                  <a:ea typeface="+mj-ea"/>
                </a:endParaRPr>
              </a:p>
            </p:txBody>
          </p:sp>
        </mc:Choice>
        <mc:Fallback xmlns="">
          <p:sp>
            <p:nvSpPr>
              <p:cNvPr id="10" name="TextBox 3">
                <a:extLst>
                  <a:ext uri="{FF2B5EF4-FFF2-40B4-BE49-F238E27FC236}">
                    <a16:creationId xmlns:a16="http://schemas.microsoft.com/office/drawing/2014/main" id="{D20903A4-5B99-4DA3-A046-7FB2A691FD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9823" y="3798825"/>
                <a:ext cx="6731150" cy="327526"/>
              </a:xfrm>
              <a:prstGeom prst="rect">
                <a:avLst/>
              </a:prstGeom>
              <a:blipFill>
                <a:blip r:embed="rId4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3">
                <a:extLst>
                  <a:ext uri="{FF2B5EF4-FFF2-40B4-BE49-F238E27FC236}">
                    <a16:creationId xmlns:a16="http://schemas.microsoft.com/office/drawing/2014/main" id="{E1F1487B-398E-45AE-B5D1-BDD09B271226}"/>
                  </a:ext>
                </a:extLst>
              </p:cNvPr>
              <p:cNvSpPr txBox="1"/>
              <p:nvPr/>
            </p:nvSpPr>
            <p:spPr>
              <a:xfrm>
                <a:off x="2262725" y="2297196"/>
                <a:ext cx="9248208" cy="3526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LID4096" altLang="zh-CN" sz="1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sSubPr>
                        <m:e>
                          <m:r>
                            <a:rPr lang="fi-FI" altLang="zh-CN" sz="1400" b="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  <m:t>𝐷</m:t>
                          </m:r>
                        </m:e>
                        <m:sub>
                          <m:r>
                            <a:rPr lang="LID4096" altLang="zh-CN" sz="1400" i="1">
                              <a:latin typeface="Cambria Math" panose="02040503050406030204" pitchFamily="18" charset="0"/>
                              <a:ea typeface="+mj-ea"/>
                            </a:rPr>
                            <m:t>𝑝𝑟𝑜𝑝𝑎𝑔𝑎𝑡𝑖𝑜𝑛</m:t>
                          </m:r>
                        </m:sub>
                      </m:sSub>
                      <m:r>
                        <a:rPr lang="LID4096" altLang="zh-CN" sz="1400" i="0">
                          <a:latin typeface="Cambria Math" panose="02040503050406030204" pitchFamily="18" charset="0"/>
                          <a:ea typeface="+mj-ea"/>
                        </a:rPr>
                        <m:t>×</m:t>
                      </m:r>
                      <m:r>
                        <a:rPr lang="fi-FI" altLang="zh-CN" sz="1400" b="0" i="1" smtClean="0">
                          <a:latin typeface="Cambria Math" panose="02040503050406030204" pitchFamily="18" charset="0"/>
                          <a:ea typeface="+mj-ea"/>
                        </a:rPr>
                        <m:t>(</m:t>
                      </m:r>
                      <m:sSub>
                        <m:sSubPr>
                          <m:ctrlPr>
                            <a:rPr lang="fi-FI" altLang="zh-CN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p>
                            <m:sSupPr>
                              <m:ctrlPr>
                                <a:rPr lang="fi-FI" altLang="zh-CN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altLang="zh-CN" sz="1400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altLang="zh-CN" sz="1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𝑵𝑶𝑻𝑬</m:t>
                              </m:r>
                              <m:r>
                                <a:rPr lang="en-US" altLang="zh-CN" sz="1400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sup>
                          </m:sSup>
                          <m:r>
                            <a:rPr lang="LID4096" altLang="zh-CN" sz="140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fi-FI" altLang="zh-CN" sz="14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fi-FI" altLang="zh-CN" sz="1400" i="1">
                              <a:latin typeface="Cambria Math" panose="02040503050406030204" pitchFamily="18" charset="0"/>
                            </a:rPr>
                            <m:t>𝑈𝐿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𝐼𝑀𝑆</m:t>
                          </m:r>
                        </m:sub>
                      </m:sSub>
                      <m:r>
                        <a:rPr lang="en-US" altLang="zh-CN" sz="1400" b="0" i="1" smtClean="0">
                          <a:latin typeface="Cambria Math" panose="02040503050406030204" pitchFamily="18" charset="0"/>
                          <a:ea typeface="+mj-ea"/>
                        </a:rPr>
                        <m:t>+</m:t>
                      </m:r>
                      <m:sSub>
                        <m:sSubPr>
                          <m:ctrlPr>
                            <a:rPr lang="fi-FI" altLang="zh-CN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i-FI" altLang="zh-CN" sz="14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𝑈𝐿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𝐸𝑃𝑆</m:t>
                          </m:r>
                        </m:sub>
                      </m:sSub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fi-FI" altLang="zh-CN" sz="1400" b="0" i="1" smtClean="0">
                          <a:latin typeface="Cambria Math" panose="02040503050406030204" pitchFamily="18" charset="0"/>
                          <a:ea typeface="+mj-ea"/>
                        </a:rPr>
                        <m:t>+</m:t>
                      </m:r>
                      <m:r>
                        <a:rPr lang="en-US" altLang="zh-CN" sz="1400" b="0" i="1" smtClean="0">
                          <a:latin typeface="Cambria Math" panose="02040503050406030204" pitchFamily="18" charset="0"/>
                          <a:ea typeface="+mj-ea"/>
                        </a:rPr>
                        <m:t>(</m:t>
                      </m:r>
                      <m:sSub>
                        <m:sSubPr>
                          <m:ctrlPr>
                            <a:rPr lang="fi-FI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sSubPr>
                        <m:e>
                          <m:r>
                            <a:rPr lang="fi-FI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𝑁</m:t>
                          </m:r>
                        </m:e>
                        <m:sub>
                          <m:r>
                            <a:rPr lang="fi-FI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𝐷𝐿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−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𝐼𝑀𝑆</m:t>
                          </m:r>
                        </m:sub>
                      </m:sSub>
                      <m:r>
                        <a:rPr lang="en-US" altLang="zh-CN" sz="1400" b="0" i="1" smtClean="0">
                          <a:latin typeface="Cambria Math" panose="02040503050406030204" pitchFamily="18" charset="0"/>
                          <a:ea typeface="+mj-ea"/>
                        </a:rPr>
                        <m:t>+</m:t>
                      </m:r>
                      <m:sSub>
                        <m:sSubPr>
                          <m:ctrlPr>
                            <a:rPr lang="fi-FI" altLang="zh-CN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i-FI" altLang="zh-CN" sz="14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fi-FI" altLang="zh-CN" sz="1400" i="1">
                              <a:latin typeface="Cambria Math" panose="02040503050406030204" pitchFamily="18" charset="0"/>
                            </a:rPr>
                            <m:t>𝐷𝐿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sz="1400" b="0" i="1" smtClean="0">
                              <a:latin typeface="Cambria Math" panose="02040503050406030204" pitchFamily="18" charset="0"/>
                            </a:rPr>
                            <m:t>𝐸𝑃𝑆</m:t>
                          </m:r>
                        </m:sub>
                      </m:sSub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fi-FI" altLang="zh-CN" sz="1400" b="0" i="1" smtClean="0">
                          <a:latin typeface="Cambria Math" panose="02040503050406030204" pitchFamily="18" charset="0"/>
                          <a:ea typeface="+mj-ea"/>
                        </a:rPr>
                        <m:t>)</m:t>
                      </m:r>
                      <m:d>
                        <m:dPr>
                          <m:begChr m:val="["/>
                          <m:endChr m:val="]"/>
                          <m:ctrlPr>
                            <a:rPr lang="LID4096" altLang="zh-CN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dPr>
                        <m:e>
                          <m:r>
                            <a:rPr lang="LID4096" altLang="zh-CN" sz="1400" i="1">
                              <a:latin typeface="Cambria Math" panose="02040503050406030204" pitchFamily="18" charset="0"/>
                              <a:ea typeface="+mj-ea"/>
                            </a:rPr>
                            <m:t>𝑠</m:t>
                          </m:r>
                        </m:e>
                      </m:d>
                      <m:r>
                        <a:rPr lang="LID4096" altLang="zh-CN" sz="1400" i="0">
                          <a:latin typeface="Cambria Math" panose="02040503050406030204" pitchFamily="18" charset="0"/>
                          <a:ea typeface="+mj-ea"/>
                        </a:rPr>
                        <m:t>+</m:t>
                      </m:r>
                      <m:sSub>
                        <m:sSubPr>
                          <m:ctrlPr>
                            <a:rPr lang="LID4096" altLang="zh-CN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sSubPr>
                        <m:e>
                          <m:r>
                            <a:rPr lang="en-US" altLang="zh-CN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  <m:t>𝑻</m:t>
                          </m:r>
                        </m:e>
                        <m:sub>
                          <m:r>
                            <a:rPr lang="LID4096" altLang="zh-CN" sz="1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  <m:t>𝒕𝒆𝒓𝒓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zh-CN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dPr>
                        <m:e>
                          <m:r>
                            <a:rPr lang="en-US" altLang="zh-CN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  <m:t>𝒔</m:t>
                          </m:r>
                        </m:e>
                      </m:d>
                    </m:oMath>
                  </m:oMathPara>
                </a14:m>
                <a:endParaRPr lang="en-US" sz="1400" b="1" dirty="0">
                  <a:ea typeface="+mj-ea"/>
                </a:endParaRPr>
              </a:p>
            </p:txBody>
          </p:sp>
        </mc:Choice>
        <mc:Fallback xmlns="">
          <p:sp>
            <p:nvSpPr>
              <p:cNvPr id="11" name="TextBox 3">
                <a:extLst>
                  <a:ext uri="{FF2B5EF4-FFF2-40B4-BE49-F238E27FC236}">
                    <a16:creationId xmlns:a16="http://schemas.microsoft.com/office/drawing/2014/main" id="{E1F1487B-398E-45AE-B5D1-BDD09B2712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2725" y="2297196"/>
                <a:ext cx="9248208" cy="35266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3">
                <a:extLst>
                  <a:ext uri="{FF2B5EF4-FFF2-40B4-BE49-F238E27FC236}">
                    <a16:creationId xmlns:a16="http://schemas.microsoft.com/office/drawing/2014/main" id="{B55DBE42-1836-4F59-BCBB-62D9A4982ACC}"/>
                  </a:ext>
                </a:extLst>
              </p:cNvPr>
              <p:cNvSpPr txBox="1"/>
              <p:nvPr/>
            </p:nvSpPr>
            <p:spPr>
              <a:xfrm>
                <a:off x="2302054" y="3249441"/>
                <a:ext cx="9631665" cy="553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1400" i="1">
                          <a:latin typeface="Cambria Math" panose="02040503050406030204" pitchFamily="18" charset="0"/>
                        </a:rPr>
                        <m:t>(</m:t>
                      </m:r>
                      <m:f>
                        <m:fPr>
                          <m:ctrlPr>
                            <a:rPr lang="ar-AE" altLang="zh-CN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𝑠𝑖𝑔𝑛𝑎𝑙𝑙𝑖𝑛𝑔𝑂𝑓</m:t>
                              </m:r>
                              <m:r>
                                <a:rPr lang="en-US" altLang="zh-CN" sz="1400" b="0" i="1" smtClean="0">
                                  <a:latin typeface="Cambria Math" panose="02040503050406030204" pitchFamily="18" charset="0"/>
                                </a:rPr>
                                <m:t>𝐸𝑃𝑆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𝑏𝑖𝑡𝑠</m:t>
                              </m:r>
                            </m:e>
                          </m:d>
                          <m:r>
                            <a:rPr lang="ar-AE" altLang="zh-CN" sz="14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altLang="zh-CN" sz="1400" b="0" i="1" smtClean="0">
                                  <a:latin typeface="Cambria Math" panose="02040503050406030204" pitchFamily="18" charset="0"/>
                                </a:rPr>
                                <m:t>𝑒𝑠𝑝</m:t>
                              </m:r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𝐻𝑒𝑎𝑑𝑒𝑟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𝑏𝑖𝑡𝑠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𝑡𝑟𝑎𝑛𝑠𝑚𝑖𝑠𝑠𝑖𝑜𝑛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ar-AE" altLang="zh-CN" sz="1400" i="1">
                                  <a:latin typeface="Cambria Math" panose="02040503050406030204" pitchFamily="18" charset="0"/>
                                </a:rPr>
                                <m:t>𝑏𝑝𝑠</m:t>
                              </m:r>
                            </m:e>
                          </m:d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LID4096" altLang="zh-CN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LID4096" altLang="zh-CN" sz="14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LID4096" altLang="zh-CN" sz="14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LID4096" altLang="zh-CN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i-FI" altLang="zh-CN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LID4096" altLang="zh-CN" sz="1400" i="1">
                              <a:latin typeface="Cambria Math" panose="02040503050406030204" pitchFamily="18" charset="0"/>
                            </a:rPr>
                            <m:t>𝑝𝑟𝑜𝑝𝑎𝑔𝑎𝑡𝑖𝑜𝑛</m:t>
                          </m:r>
                        </m:sub>
                      </m:sSub>
                      <m:r>
                        <a:rPr lang="LID4096" altLang="zh-CN" sz="1400">
                          <a:latin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fi-FI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i-FI" altLang="zh-CN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40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LID4096" altLang="zh-CN" sz="140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fi-FI" altLang="zh-CN" sz="14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fi-FI" altLang="zh-CN" sz="1400" i="1">
                                  <a:latin typeface="Cambria Math" panose="02040503050406030204" pitchFamily="18" charset="0"/>
                                </a:rPr>
                                <m:t>𝑈𝐿</m:t>
                              </m:r>
                              <m:r>
                                <a:rPr lang="en-US" altLang="zh-CN" sz="1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1400" b="0" i="1" smtClean="0">
                                  <a:latin typeface="Cambria Math" panose="02040503050406030204" pitchFamily="18" charset="0"/>
                                </a:rPr>
                                <m:t>𝐸𝑃𝑆</m:t>
                              </m:r>
                            </m:sub>
                          </m:sSub>
                          <m:r>
                            <a:rPr lang="fi-FI" altLang="zh-CN" sz="14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i-FI" altLang="zh-CN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i-FI" altLang="zh-CN" sz="14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fi-FI" altLang="zh-CN" sz="1400" i="1">
                                  <a:latin typeface="Cambria Math" panose="02040503050406030204" pitchFamily="18" charset="0"/>
                                </a:rPr>
                                <m:t>𝐷𝐿</m:t>
                              </m:r>
                              <m:r>
                                <a:rPr lang="en-US" altLang="zh-CN" sz="1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sz="1400" b="0" i="1" smtClean="0">
                                  <a:latin typeface="Cambria Math" panose="02040503050406030204" pitchFamily="18" charset="0"/>
                                </a:rPr>
                                <m:t>𝐸𝑃𝑆</m:t>
                              </m:r>
                            </m:sub>
                          </m:sSub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LID4096" altLang="zh-CN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LID4096" altLang="zh-CN" sz="14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LID4096" altLang="zh-CN" sz="14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LID4096" altLang="zh-CN" sz="1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400" b="1" i="1"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LID4096" altLang="zh-CN" sz="1400" b="1" i="1">
                              <a:latin typeface="Cambria Math" panose="02040503050406030204" pitchFamily="18" charset="0"/>
                            </a:rPr>
                            <m:t>𝒕𝒆𝒓𝒓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altLang="zh-CN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1400" b="1" i="1"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</m:d>
                    </m:oMath>
                  </m:oMathPara>
                </a14:m>
                <a:endParaRPr lang="en-US" sz="1400" b="0" dirty="0">
                  <a:ea typeface="+mj-ea"/>
                </a:endParaRPr>
              </a:p>
            </p:txBody>
          </p:sp>
        </mc:Choice>
        <mc:Fallback xmlns="">
          <p:sp>
            <p:nvSpPr>
              <p:cNvPr id="12" name="TextBox 3">
                <a:extLst>
                  <a:ext uri="{FF2B5EF4-FFF2-40B4-BE49-F238E27FC236}">
                    <a16:creationId xmlns:a16="http://schemas.microsoft.com/office/drawing/2014/main" id="{B55DBE42-1836-4F59-BCBB-62D9A4982A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054" y="3249441"/>
                <a:ext cx="9631665" cy="553549"/>
              </a:xfrm>
              <a:prstGeom prst="rect">
                <a:avLst/>
              </a:prstGeom>
              <a:blipFill>
                <a:blip r:embed="rId6"/>
                <a:stretch>
                  <a:fillRect b="-43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8">
                <a:extLst>
                  <a:ext uri="{FF2B5EF4-FFF2-40B4-BE49-F238E27FC236}">
                    <a16:creationId xmlns:a16="http://schemas.microsoft.com/office/drawing/2014/main" id="{82273C32-290C-4FB5-BBAC-4D45D6C06397}"/>
                  </a:ext>
                </a:extLst>
              </p:cNvPr>
              <p:cNvSpPr txBox="1"/>
              <p:nvPr/>
            </p:nvSpPr>
            <p:spPr>
              <a:xfrm>
                <a:off x="158619" y="4495640"/>
                <a:ext cx="11803379" cy="16989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defTabSz="91435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ar-AE" sz="1400" i="1" smtClean="0">
                            <a:latin typeface="Cambria Math" panose="02040503050406030204" pitchFamily="18" charset="0"/>
                            <a:ea typeface="+mj-ea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ar-AE" sz="1400" i="0">
                            <a:latin typeface="Cambria Math" panose="02040503050406030204" pitchFamily="18" charset="0"/>
                            <a:ea typeface="+mj-ea"/>
                          </a:rPr>
                          <m:t>S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ar-AE" sz="1400" i="0">
                            <a:latin typeface="Cambria Math" panose="02040503050406030204" pitchFamily="18" charset="0"/>
                            <a:ea typeface="+mj-ea"/>
                          </a:rPr>
                          <m:t>signallingOf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  <a:ea typeface="+mj-ea"/>
                          </a:rPr>
                          <m:t>𝐼𝑀𝑆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  <a:ea typeface="+mj-ea"/>
                          </a:rPr>
                          <m:t>/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  <a:ea typeface="+mj-ea"/>
                          </a:rPr>
                          <m:t>𝐸𝑃𝑆</m:t>
                        </m:r>
                      </m:sub>
                    </m:sSub>
                  </m:oMath>
                </a14:m>
                <a:r>
                  <a:rPr kumimoji="0" lang="fi-FI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:	the</a:t>
                </a:r>
                <a:r>
                  <a:rPr kumimoji="0" lang="fi-FI" sz="1400" b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 size of call setup IMS signalling (SIP or I1) or EPS signalling (e.g., for bearer resource reservation)</a:t>
                </a:r>
              </a:p>
              <a:p>
                <a:pPr marL="0" marR="0" lvl="0" indent="0" algn="l" defTabSz="91435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ar-AE" sz="1400" i="1" smtClean="0">
                            <a:latin typeface="Cambria Math" panose="02040503050406030204" pitchFamily="18" charset="0"/>
                            <a:ea typeface="+mj-ea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ar-AE" sz="1400" i="0">
                            <a:latin typeface="Cambria Math" panose="02040503050406030204" pitchFamily="18" charset="0"/>
                            <a:ea typeface="+mj-ea"/>
                          </a:rPr>
                          <m:t>S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ea typeface="+mj-ea"/>
                          </a:rPr>
                          <m:t>ims</m:t>
                        </m:r>
                        <m:r>
                          <a:rPr lang="en-US" sz="1400" b="0" i="0" smtClean="0">
                            <a:latin typeface="Cambria Math" panose="02040503050406030204" pitchFamily="18" charset="0"/>
                            <a:ea typeface="+mj-ea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sz="1400" b="0" i="0" smtClean="0">
                            <a:latin typeface="Cambria Math" panose="02040503050406030204" pitchFamily="18" charset="0"/>
                            <a:ea typeface="+mj-ea"/>
                          </a:rPr>
                          <m:t>epsHeader</m:t>
                        </m:r>
                      </m:sub>
                    </m:sSub>
                  </m:oMath>
                </a14:m>
                <a:r>
                  <a:rPr lang="fi-FI" sz="1400" baseline="0" dirty="0">
                    <a:solidFill>
                      <a:srgbClr val="000000"/>
                    </a:solidFill>
                  </a:rPr>
                  <a:t>:	the size of protocol</a:t>
                </a:r>
                <a:r>
                  <a:rPr lang="fi-FI" sz="1400" dirty="0">
                    <a:solidFill>
                      <a:srgbClr val="000000"/>
                    </a:solidFill>
                  </a:rPr>
                  <a:t> overhead for carrying IMS or EPS signalling, e.g. UDP/IP/AS is around 32 (IPv4) -72 (IPv6) bytes</a:t>
                </a:r>
              </a:p>
              <a:p>
                <a:pPr marL="0" marR="0" lvl="0" indent="0" algn="l" defTabSz="91435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ar-AE" sz="1400" i="1" smtClean="0">
                            <a:latin typeface="Cambria Math" panose="02040503050406030204" pitchFamily="18" charset="0"/>
                            <a:ea typeface="+mj-ea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ar-AE" sz="1400" i="0">
                            <a:latin typeface="Cambria Math" panose="02040503050406030204" pitchFamily="18" charset="0"/>
                            <a:ea typeface="+mj-ea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ar-AE" sz="1400" i="0">
                            <a:latin typeface="Cambria Math" panose="02040503050406030204" pitchFamily="18" charset="0"/>
                            <a:ea typeface="+mj-ea"/>
                          </a:rPr>
                          <m:t>transmission</m:t>
                        </m:r>
                      </m:sub>
                    </m:sSub>
                  </m:oMath>
                </a14:m>
                <a:r>
                  <a:rPr lang="fi-FI" sz="1400" dirty="0">
                    <a:solidFill>
                      <a:srgbClr val="000000"/>
                    </a:solidFill>
                  </a:rPr>
                  <a:t>:	the transmission rate, as SA1 (TR22.887) defined, [1-3] kbps</a:t>
                </a:r>
              </a:p>
              <a:p>
                <a:pPr marL="0" marR="0" lvl="0" indent="0" algn="l" defTabSz="91435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LID4096" sz="1400" i="1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fi-FI" sz="1400" b="0" i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D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LID4096" sz="1400" i="0">
                            <a:latin typeface="Cambria Math" panose="02040503050406030204" pitchFamily="18" charset="0"/>
                            <a:ea typeface="+mj-ea"/>
                          </a:rPr>
                          <m:t>propagation</m:t>
                        </m:r>
                      </m:sub>
                    </m:sSub>
                  </m:oMath>
                </a14:m>
                <a:r>
                  <a:rPr kumimoji="0" lang="fi-FI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:	the propagation delay considering GEO,</a:t>
                </a:r>
                <a:r>
                  <a:rPr kumimoji="0" lang="fi-FI" sz="1400" b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 280ms is assumed (SA1)</a:t>
                </a:r>
              </a:p>
              <a:p>
                <a:pPr marL="0" marR="0" lvl="0" indent="0" algn="l" defTabSz="91435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LID4096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sSubPr>
                      <m:e>
                        <m:r>
                          <a:rPr lang="en-US" sz="14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𝐓</m:t>
                        </m:r>
                      </m:e>
                      <m:sub>
                        <m:r>
                          <a:rPr lang="LID4096" sz="14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𝐭𝐞𝐫𝐫</m:t>
                        </m:r>
                      </m:sub>
                    </m:sSub>
                  </m:oMath>
                </a14:m>
                <a:r>
                  <a:rPr kumimoji="0" lang="fi-FI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:		the transmission and propgation</a:t>
                </a:r>
                <a:r>
                  <a:rPr kumimoji="0" lang="fi-FI" sz="1400" b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 delay considering terristrial side, half of VoLTE (4-5s based on experience), </a:t>
                </a:r>
                <a:r>
                  <a:rPr kumimoji="0" lang="fi-FI" sz="1400" b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</a:rPr>
                  <a:t>2.5s</a:t>
                </a:r>
                <a:r>
                  <a:rPr kumimoji="0" lang="fi-FI" sz="1400" b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 is assumed</a:t>
                </a:r>
                <a:endParaRPr kumimoji="0" lang="fi-FI" sz="14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  <a:p>
                <a:pPr lvl="0" defTabSz="914355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fi-FI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fi-FI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fi-FI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UL</m:t>
                        </m:r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𝐼𝑀𝑆</m:t>
                        </m:r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/</m:t>
                        </m:r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𝐸𝑃𝑆</m:t>
                        </m:r>
                      </m:sub>
                    </m:sSub>
                  </m:oMath>
                </a14:m>
                <a:r>
                  <a:rPr kumimoji="0" lang="en-US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:	the number of UL IMS or</a:t>
                </a:r>
                <a:r>
                  <a:rPr kumimoji="0" lang="en-US" sz="1400" b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 EPS </a:t>
                </a:r>
                <a:r>
                  <a:rPr kumimoji="0" lang="en-US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messages</a:t>
                </a:r>
                <a:endParaRPr lang="fi-FI" sz="1400" dirty="0">
                  <a:solidFill>
                    <a:srgbClr val="000000"/>
                  </a:solidFill>
                </a:endParaRPr>
              </a:p>
              <a:p>
                <a:pPr lvl="0" defTabSz="914355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fi-FI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fi-FI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fi-FI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DL</m:t>
                        </m:r>
                        <m:r>
                          <a:rPr kumimoji="0" 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IMS</m:t>
                        </m:r>
                        <m:r>
                          <a:rPr kumimoji="0" 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EPS</m:t>
                        </m:r>
                      </m:sub>
                    </m:sSub>
                  </m:oMath>
                </a14:m>
                <a:r>
                  <a:rPr kumimoji="0" lang="fi-FI" altLang="zh-CN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rPr>
                  <a:t>:	the number</a:t>
                </a:r>
                <a:r>
                  <a:rPr lang="fi-FI" altLang="zh-CN" sz="1400" dirty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 </a:t>
                </a:r>
                <a:r>
                  <a:rPr kumimoji="0" lang="fi-FI" altLang="zh-CN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rPr>
                  <a:t>of</a:t>
                </a:r>
                <a:r>
                  <a:rPr lang="fi-FI" altLang="zh-CN" sz="1400" dirty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 </a:t>
                </a:r>
                <a:r>
                  <a:rPr kumimoji="0" lang="fi-FI" altLang="zh-CN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rPr>
                  <a:t>DL IMS or EPS messages</a:t>
                </a:r>
                <a:endParaRPr kumimoji="0" lang="fi-FI" altLang="zh-CN" sz="1400" b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3" name="TextBox 8">
                <a:extLst>
                  <a:ext uri="{FF2B5EF4-FFF2-40B4-BE49-F238E27FC236}">
                    <a16:creationId xmlns:a16="http://schemas.microsoft.com/office/drawing/2014/main" id="{82273C32-290C-4FB5-BBAC-4D45D6C063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619" y="4495640"/>
                <a:ext cx="11803379" cy="1698991"/>
              </a:xfrm>
              <a:prstGeom prst="rect">
                <a:avLst/>
              </a:prstGeom>
              <a:blipFill>
                <a:blip r:embed="rId7"/>
                <a:stretch>
                  <a:fillRect t="-358" r="-155" b="-1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5">
            <a:extLst>
              <a:ext uri="{FF2B5EF4-FFF2-40B4-BE49-F238E27FC236}">
                <a16:creationId xmlns:a16="http://schemas.microsoft.com/office/drawing/2014/main" id="{7317748C-4E8A-4C65-91FD-DEF948A1C725}"/>
              </a:ext>
            </a:extLst>
          </p:cNvPr>
          <p:cNvSpPr txBox="1"/>
          <p:nvPr/>
        </p:nvSpPr>
        <p:spPr>
          <a:xfrm>
            <a:off x="158620" y="6143021"/>
            <a:ext cx="112625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355">
              <a:defRPr/>
            </a:pPr>
            <a:r>
              <a:rPr lang="fi-FI" altLang="zh-CN" sz="1400" b="1" dirty="0">
                <a:solidFill>
                  <a:srgbClr val="FF0000"/>
                </a:solidFill>
                <a:ea typeface="宋体" panose="02010600030101010101" pitchFamily="2" charset="-122"/>
              </a:rPr>
              <a:t>NOTE</a:t>
            </a:r>
            <a:r>
              <a:rPr lang="fi-FI" altLang="zh-CN" sz="1400" b="1" dirty="0">
                <a:solidFill>
                  <a:srgbClr val="000000"/>
                </a:solidFill>
                <a:ea typeface="宋体" panose="02010600030101010101" pitchFamily="2" charset="-122"/>
              </a:rPr>
              <a:t>: </a:t>
            </a:r>
            <a:r>
              <a:rPr lang="en-US" altLang="zh-CN" sz="1400" b="1" dirty="0">
                <a:solidFill>
                  <a:srgbClr val="000000"/>
                </a:solidFill>
              </a:rPr>
              <a:t>It needs </a:t>
            </a:r>
            <a:r>
              <a:rPr kumimoji="0" lang="en-US" altLang="zh-CN" sz="14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to be multiplied by 3 to account for 2 additional signaling for uplink resource scheduling</a:t>
            </a:r>
            <a:endParaRPr lang="fi-FI" altLang="zh-CN" sz="1400" b="1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3">
                <a:extLst>
                  <a:ext uri="{FF2B5EF4-FFF2-40B4-BE49-F238E27FC236}">
                    <a16:creationId xmlns:a16="http://schemas.microsoft.com/office/drawing/2014/main" id="{21413EE9-7C50-4B53-BBB9-201CE7A75949}"/>
                  </a:ext>
                </a:extLst>
              </p:cNvPr>
              <p:cNvSpPr txBox="1"/>
              <p:nvPr/>
            </p:nvSpPr>
            <p:spPr>
              <a:xfrm>
                <a:off x="922932" y="4130867"/>
                <a:ext cx="6115666" cy="3566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LID4096" altLang="zh-CN" sz="1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𝑬𝑪𝑺𝑻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sz="1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sat</m:t>
                          </m:r>
                          <m:r>
                            <a:rPr lang="en-US" altLang="zh-CN" sz="1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𝒕𝒐𝑺𝒂𝒕</m:t>
                          </m:r>
                        </m:sub>
                      </m:sSub>
                      <m:r>
                        <a:rPr lang="en-US" altLang="zh-CN" sz="1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altLang="zh-CN" sz="1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en-US" altLang="zh-CN" sz="1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  <m:r>
                        <a:rPr lang="LID4096" altLang="zh-CN" sz="1400">
                          <a:latin typeface="Cambria Math" panose="02040503050406030204" pitchFamily="18" charset="0"/>
                        </a:rPr>
                        <m:t>≈</m:t>
                      </m:r>
                      <m:sSup>
                        <m:sSupPr>
                          <m:ctrlPr>
                            <a:rPr lang="fi-FI" altLang="zh-CN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LID4096" altLang="zh-CN" sz="1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𝑬𝑪𝑺𝑻</m:t>
                              </m:r>
                            </m:e>
                            <m:sub>
                              <m:r>
                                <a:rPr lang="en-US" altLang="zh-CN" sz="1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𝒊𝒎𝒔𝑫𝒆𝒍𝒂𝒚</m:t>
                              </m:r>
                            </m:sub>
                          </m:sSub>
                        </m:e>
                        <m:sup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altLang="zh-CN" sz="1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𝑴𝑶</m:t>
                          </m:r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]</m:t>
                          </m:r>
                        </m:sup>
                      </m:sSup>
                      <m:r>
                        <a:rPr lang="en-US" altLang="zh-CN" sz="1400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fi-FI" altLang="zh-CN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LID4096" altLang="zh-CN" sz="1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𝑬𝑪𝑺𝑻</m:t>
                              </m:r>
                            </m:e>
                            <m:sub>
                              <m:r>
                                <a:rPr lang="en-US" altLang="zh-CN" sz="14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𝒊𝒎𝒔𝑫𝒆𝒍𝒂𝒚</m:t>
                              </m:r>
                            </m:sub>
                          </m:sSub>
                        </m:e>
                        <m:sup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altLang="zh-CN" sz="1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  <m:r>
                            <a:rPr lang="en-US" altLang="zh-CN" sz="1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]</m:t>
                          </m:r>
                        </m:sup>
                      </m:sSup>
                      <m:r>
                        <a:rPr lang="en-US" altLang="zh-CN" sz="14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i-FI" altLang="zh-CN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4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LID4096" altLang="zh-CN" sz="140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zh-CN" sz="1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𝑬𝑪𝑺𝑻</m:t>
                          </m:r>
                        </m:e>
                        <m:sub>
                          <m:r>
                            <a:rPr lang="en-US" altLang="zh-CN" sz="1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𝒆𝒑𝒔𝑫𝒆𝒍𝒂𝒚</m:t>
                          </m:r>
                        </m:sub>
                      </m:sSub>
                    </m:oMath>
                  </m:oMathPara>
                </a14:m>
                <a:endParaRPr lang="en-US" sz="1400" b="1" dirty="0">
                  <a:ea typeface="+mj-ea"/>
                </a:endParaRPr>
              </a:p>
            </p:txBody>
          </p:sp>
        </mc:Choice>
        <mc:Fallback>
          <p:sp>
            <p:nvSpPr>
              <p:cNvPr id="15" name="TextBox 3">
                <a:extLst>
                  <a:ext uri="{FF2B5EF4-FFF2-40B4-BE49-F238E27FC236}">
                    <a16:creationId xmlns:a16="http://schemas.microsoft.com/office/drawing/2014/main" id="{21413EE9-7C50-4B53-BBB9-201CE7A759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932" y="4130867"/>
                <a:ext cx="6115666" cy="356636"/>
              </a:xfrm>
              <a:prstGeom prst="rect">
                <a:avLst/>
              </a:prstGeom>
              <a:blipFill>
                <a:blip r:embed="rId8"/>
                <a:stretch>
                  <a:fillRect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367971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 dirty="0"/>
              <a:t>SIP message size for TN</a:t>
            </a:r>
            <a:endParaRPr lang="en-US" altLang="en-US" dirty="0"/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C8398C36-AC37-4968-A7C8-81268B7317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075674"/>
              </p:ext>
            </p:extLst>
          </p:nvPr>
        </p:nvGraphicFramePr>
        <p:xfrm>
          <a:off x="4836490" y="1776306"/>
          <a:ext cx="5861006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265">
                  <a:extLst>
                    <a:ext uri="{9D8B030D-6E8A-4147-A177-3AD203B41FA5}">
                      <a16:colId xmlns:a16="http://schemas.microsoft.com/office/drawing/2014/main" val="1409145600"/>
                    </a:ext>
                  </a:extLst>
                </a:gridCol>
                <a:gridCol w="1497975">
                  <a:extLst>
                    <a:ext uri="{9D8B030D-6E8A-4147-A177-3AD203B41FA5}">
                      <a16:colId xmlns:a16="http://schemas.microsoft.com/office/drawing/2014/main" val="2739690571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3855572098"/>
                    </a:ext>
                  </a:extLst>
                </a:gridCol>
                <a:gridCol w="1381760">
                  <a:extLst>
                    <a:ext uri="{9D8B030D-6E8A-4147-A177-3AD203B41FA5}">
                      <a16:colId xmlns:a16="http://schemas.microsoft.com/office/drawing/2014/main" val="24436332"/>
                    </a:ext>
                  </a:extLst>
                </a:gridCol>
                <a:gridCol w="1339806">
                  <a:extLst>
                    <a:ext uri="{9D8B030D-6E8A-4147-A177-3AD203B41FA5}">
                      <a16:colId xmlns:a16="http://schemas.microsoft.com/office/drawing/2014/main" val="1869100267"/>
                    </a:ext>
                  </a:extLst>
                </a:gridCol>
              </a:tblGrid>
              <a:tr h="3926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SN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Message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Direction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Message size (proportional)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Counting in Call Setup Time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435180"/>
                  </a:ext>
                </a:extLst>
              </a:tr>
              <a:tr h="1636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INVITE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2,564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YES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549098"/>
                  </a:ext>
                </a:extLst>
              </a:tr>
              <a:tr h="1636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100 Trying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445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YES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2223788"/>
                  </a:ext>
                </a:extLst>
              </a:tr>
              <a:tr h="1636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183 Progressing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1,705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YES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30567"/>
                  </a:ext>
                </a:extLst>
              </a:tr>
              <a:tr h="1636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PRACK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1,054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YES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818434"/>
                  </a:ext>
                </a:extLst>
              </a:tr>
              <a:tr h="1636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200 OK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726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YES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633648"/>
                  </a:ext>
                </a:extLst>
              </a:tr>
              <a:tr h="1636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UPDATE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1,929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YES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309773"/>
                  </a:ext>
                </a:extLst>
              </a:tr>
              <a:tr h="1636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200 OK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1,494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YES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8723201"/>
                  </a:ext>
                </a:extLst>
              </a:tr>
              <a:tr h="1636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180 Ringing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983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YES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689066"/>
                  </a:ext>
                </a:extLst>
              </a:tr>
              <a:tr h="1636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200 OK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1,365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622145"/>
                  </a:ext>
                </a:extLst>
              </a:tr>
              <a:tr h="16361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ACK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840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1470091"/>
                  </a:ext>
                </a:extLst>
              </a:tr>
            </a:tbl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128046DC-952F-421E-B9BB-37D874E226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11968"/>
              </p:ext>
            </p:extLst>
          </p:nvPr>
        </p:nvGraphicFramePr>
        <p:xfrm>
          <a:off x="334293" y="1776306"/>
          <a:ext cx="4188543" cy="4594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Visio" r:id="rId3" imgW="6210456" imgH="6812114" progId="Visio.Drawing.15">
                  <p:embed/>
                </p:oleObj>
              </mc:Choice>
              <mc:Fallback>
                <p:oleObj name="Visio" r:id="rId3" imgW="6210456" imgH="6812114" progId="Visio.Drawing.15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AD7128C5-E2CB-4F22-A8AA-DC95423BEB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293" y="1776306"/>
                        <a:ext cx="4188543" cy="4594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11">
                <a:extLst>
                  <a:ext uri="{FF2B5EF4-FFF2-40B4-BE49-F238E27FC236}">
                    <a16:creationId xmlns:a16="http://schemas.microsoft.com/office/drawing/2014/main" id="{9EB7D346-7D66-4C8F-BD2D-827EB185D322}"/>
                  </a:ext>
                </a:extLst>
              </p:cNvPr>
              <p:cNvSpPr txBox="1"/>
              <p:nvPr/>
            </p:nvSpPr>
            <p:spPr>
              <a:xfrm>
                <a:off x="4627557" y="5476068"/>
                <a:ext cx="6647587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defTabSz="91435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zh-CN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ar-AE" altLang="zh-CN" sz="160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ar-AE" altLang="zh-CN" sz="1600">
                            <a:latin typeface="Cambria Math" panose="02040503050406030204" pitchFamily="18" charset="0"/>
                          </a:rPr>
                          <m:t>transmission</m:t>
                        </m:r>
                      </m:sub>
                    </m:sSub>
                  </m:oMath>
                </a14:m>
                <a:r>
                  <a:rPr kumimoji="0" lang="en-US" altLang="zh-CN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is 1000bps, typical header size </a:t>
                </a:r>
                <a:r>
                  <a:rPr lang="en-US" altLang="zh-CN" sz="1600" dirty="0">
                    <a:solidFill>
                      <a:srgbClr val="000000"/>
                    </a:solidFill>
                  </a:rPr>
                  <a:t>(IPv6 used)</a:t>
                </a:r>
                <a:r>
                  <a:rPr kumimoji="0" lang="en-US" altLang="zh-CN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is 52 bytes</a:t>
                </a:r>
                <a:r>
                  <a:rPr kumimoji="0" lang="en-US" altLang="zh-CN" sz="1600" b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  <a:endParaRPr kumimoji="0" lang="fi-FI" sz="1600" b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11">
                <a:extLst>
                  <a:ext uri="{FF2B5EF4-FFF2-40B4-BE49-F238E27FC236}">
                    <a16:creationId xmlns:a16="http://schemas.microsoft.com/office/drawing/2014/main" id="{9EB7D346-7D66-4C8F-BD2D-827EB185D3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7557" y="5476068"/>
                <a:ext cx="6647587" cy="338554"/>
              </a:xfrm>
              <a:prstGeom prst="rect">
                <a:avLst/>
              </a:prstGeom>
              <a:blipFill>
                <a:blip r:embed="rId5"/>
                <a:stretch>
                  <a:fillRect l="-458" t="-5357" b="-2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3">
                <a:extLst>
                  <a:ext uri="{FF2B5EF4-FFF2-40B4-BE49-F238E27FC236}">
                    <a16:creationId xmlns:a16="http://schemas.microsoft.com/office/drawing/2014/main" id="{4EA3BFA6-5576-418B-8F42-857ABE9D0A4B}"/>
                  </a:ext>
                </a:extLst>
              </p:cNvPr>
              <p:cNvSpPr txBox="1"/>
              <p:nvPr/>
            </p:nvSpPr>
            <p:spPr>
              <a:xfrm>
                <a:off x="4293264" y="5797682"/>
                <a:ext cx="7748800" cy="5471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LID4096" altLang="zh-CN" sz="1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𝐸𝐶𝑆𝑇</m:t>
                          </m:r>
                        </m:e>
                        <m:sub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𝑖𝑚𝑠𝐷𝑒𝑙𝑎𝑦</m:t>
                          </m:r>
                        </m:sub>
                      </m:sSub>
                      <m:r>
                        <a:rPr lang="LID4096" altLang="zh-CN" sz="1400">
                          <a:latin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ar-AE" sz="1400" i="1" smtClean="0"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10900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∗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8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dPr>
                            <m:e>
                              <m: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𝑏𝑖𝑡𝑠</m:t>
                              </m:r>
                            </m:e>
                          </m:d>
                          <m:r>
                            <a:rPr lang="ar-AE" sz="1400" i="1">
                              <a:latin typeface="Cambria Math" panose="02040503050406030204" pitchFamily="18" charset="0"/>
                              <a:ea typeface="+mj-ea"/>
                            </a:rPr>
                            <m:t>+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5</m:t>
                          </m:r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8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dPr>
                            <m:e>
                              <m: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𝑏𝑖𝑡𝑠</m:t>
                              </m:r>
                            </m:e>
                          </m:d>
                        </m:num>
                        <m:den>
                          <m:r>
                            <a:rPr lang="en-US" sz="1400" b="0" i="1" smtClean="0">
                              <a:latin typeface="Cambria Math" panose="02040503050406030204" pitchFamily="18" charset="0"/>
                              <a:ea typeface="+mj-ea"/>
                            </a:rPr>
                            <m:t>1000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</m:ctrlPr>
                            </m:dPr>
                            <m:e>
                              <m:r>
                                <a:rPr lang="ar-AE" sz="1400" i="1">
                                  <a:latin typeface="Cambria Math" panose="02040503050406030204" pitchFamily="18" charset="0"/>
                                  <a:ea typeface="+mj-ea"/>
                                </a:rPr>
                                <m:t>𝑏𝑝𝑠</m:t>
                              </m:r>
                            </m:e>
                          </m:d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LID4096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dPr>
                        <m:e>
                          <m:r>
                            <a:rPr lang="LID4096" sz="1400" i="1">
                              <a:latin typeface="Cambria Math" panose="02040503050406030204" pitchFamily="18" charset="0"/>
                              <a:ea typeface="+mj-ea"/>
                            </a:rPr>
                            <m:t>𝑠</m:t>
                          </m:r>
                        </m:e>
                      </m:d>
                      <m:r>
                        <a:rPr lang="LID4096" sz="1400" i="0">
                          <a:latin typeface="Cambria Math" panose="02040503050406030204" pitchFamily="18" charset="0"/>
                          <a:ea typeface="+mj-ea"/>
                        </a:rPr>
                        <m:t>+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  <a:ea typeface="+mj-ea"/>
                        </a:rPr>
                        <m:t>0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  <a:ea typeface="+mj-ea"/>
                        </a:rPr>
                        <m:t>.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  <a:ea typeface="+mj-ea"/>
                        </a:rPr>
                        <m:t>28</m:t>
                      </m:r>
                      <m:r>
                        <a:rPr lang="LID4096" sz="1400" i="0">
                          <a:latin typeface="Cambria Math" panose="02040503050406030204" pitchFamily="18" charset="0"/>
                          <a:ea typeface="+mj-ea"/>
                        </a:rPr>
                        <m:t>×</m:t>
                      </m:r>
                      <m:r>
                        <a:rPr lang="fi-FI" sz="1400" b="0" i="1" smtClean="0">
                          <a:latin typeface="Cambria Math" panose="02040503050406030204" pitchFamily="18" charset="0"/>
                          <a:ea typeface="+mj-ea"/>
                        </a:rPr>
                        <m:t>(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  <a:ea typeface="+mj-ea"/>
                        </a:rPr>
                        <m:t>3</m:t>
                      </m:r>
                      <m:r>
                        <a:rPr lang="LID4096" altLang="zh-CN" sz="140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altLang="zh-CN" sz="1400" b="0" i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fi-FI" sz="1400" b="0" i="1" smtClean="0">
                          <a:latin typeface="Cambria Math" panose="02040503050406030204" pitchFamily="18" charset="0"/>
                          <a:ea typeface="+mj-ea"/>
                        </a:rPr>
                        <m:t>+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  <a:ea typeface="+mj-ea"/>
                        </a:rPr>
                        <m:t>5</m:t>
                      </m:r>
                      <m:r>
                        <a:rPr lang="fi-FI" sz="1400" b="0" i="1" smtClean="0">
                          <a:latin typeface="Cambria Math" panose="02040503050406030204" pitchFamily="18" charset="0"/>
                          <a:ea typeface="+mj-ea"/>
                        </a:rPr>
                        <m:t>)</m:t>
                      </m:r>
                      <m:d>
                        <m:dPr>
                          <m:begChr m:val="["/>
                          <m:endChr m:val="]"/>
                          <m:ctrlPr>
                            <a:rPr lang="LID4096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dPr>
                        <m:e>
                          <m:r>
                            <a:rPr lang="LID4096" sz="1400" i="1">
                              <a:latin typeface="Cambria Math" panose="02040503050406030204" pitchFamily="18" charset="0"/>
                              <a:ea typeface="+mj-ea"/>
                            </a:rPr>
                            <m:t>𝑠</m:t>
                          </m:r>
                        </m:e>
                      </m:d>
                      <m:r>
                        <a:rPr lang="LID4096" altLang="zh-CN" sz="1400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en-US" altLang="zh-CN" sz="1400" b="0" i="0" smtClean="0">
                          <a:latin typeface="Cambria Math" panose="02040503050406030204" pitchFamily="18" charset="0"/>
                        </a:rPr>
                        <m:t>94</m:t>
                      </m:r>
                      <m:r>
                        <a:rPr lang="en-US" altLang="zh-CN" sz="14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zh-CN" sz="1400" b="0" i="1" smtClean="0">
                          <a:latin typeface="Cambria Math" panose="02040503050406030204" pitchFamily="18" charset="0"/>
                        </a:rPr>
                        <m:t>45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14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</m:oMath>
                  </m:oMathPara>
                </a14:m>
                <a:endParaRPr lang="en-US" sz="1400" b="0" dirty="0">
                  <a:ea typeface="+mj-ea"/>
                </a:endParaRPr>
              </a:p>
            </p:txBody>
          </p:sp>
        </mc:Choice>
        <mc:Fallback xmlns="">
          <p:sp>
            <p:nvSpPr>
              <p:cNvPr id="12" name="TextBox 3">
                <a:extLst>
                  <a:ext uri="{FF2B5EF4-FFF2-40B4-BE49-F238E27FC236}">
                    <a16:creationId xmlns:a16="http://schemas.microsoft.com/office/drawing/2014/main" id="{4EA3BFA6-5576-418B-8F42-857ABE9D0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3264" y="5797682"/>
                <a:ext cx="7748800" cy="547137"/>
              </a:xfrm>
              <a:prstGeom prst="rect">
                <a:avLst/>
              </a:prstGeom>
              <a:blipFill>
                <a:blip r:embed="rId6"/>
                <a:stretch>
                  <a:fillRect b="-4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6BB00055C1104EAD39324CCAC79946" ma:contentTypeVersion="13" ma:contentTypeDescription="Create a new document." ma:contentTypeScope="" ma:versionID="d4afbf158cd638a00b8a1c59a6a9be2d">
  <xsd:schema xmlns:xsd="http://www.w3.org/2001/XMLSchema" xmlns:xs="http://www.w3.org/2001/XMLSchema" xmlns:p="http://schemas.microsoft.com/office/2006/metadata/properties" xmlns:ns2="88955e85-2078-4749-8b7f-5c218a891dcb" xmlns:ns3="ad8111e4-be74-4584-b85f-06e6f51ef220" targetNamespace="http://schemas.microsoft.com/office/2006/metadata/properties" ma:root="true" ma:fieldsID="23ee02b9e11378c001c6a9b8e2446cf9" ns2:_="" ns3:_="">
    <xsd:import namespace="88955e85-2078-4749-8b7f-5c218a891dcb"/>
    <xsd:import namespace="ad8111e4-be74-4584-b85f-06e6f51ef2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955e85-2078-4749-8b7f-5c218a891d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e0123c0-f721-43a0-95b4-daf11492c9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8111e4-be74-4584-b85f-06e6f51ef22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1f637f4a-d573-429a-b931-29211d7bec6c}" ma:internalName="TaxCatchAll" ma:showField="CatchAllData" ma:web="ad8111e4-be74-4584-b85f-06e6f51ef2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8111e4-be74-4584-b85f-06e6f51ef220" xsi:nil="true"/>
    <lcf76f155ced4ddcb4097134ff3c332f xmlns="88955e85-2078-4749-8b7f-5c218a891dc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5BC650C-1BC0-4401-BD78-5C3FD43630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955e85-2078-4749-8b7f-5c218a891dcb"/>
    <ds:schemaRef ds:uri="ad8111e4-be74-4584-b85f-06e6f51ef2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  <ds:schemaRef ds:uri="ad8111e4-be74-4584-b85f-06e6f51ef220"/>
    <ds:schemaRef ds:uri="88955e85-2078-4749-8b7f-5c218a891dc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314</TotalTime>
  <Words>353</Words>
  <Application>Microsoft Office PowerPoint</Application>
  <PresentationFormat>宽屏</PresentationFormat>
  <Paragraphs>73</Paragraphs>
  <Slides>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Cambria Math</vt:lpstr>
      <vt:lpstr>Times New Roman</vt:lpstr>
      <vt:lpstr>Office Theme</vt:lpstr>
      <vt:lpstr>Visio</vt:lpstr>
      <vt:lpstr>Discussion on call setup estimation </vt:lpstr>
      <vt:lpstr>Formula for call setup time calculation</vt:lpstr>
      <vt:lpstr>SIP message size for TN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vivo-Zhenhua</cp:lastModifiedBy>
  <cp:revision>796</cp:revision>
  <dcterms:created xsi:type="dcterms:W3CDTF">2010-02-05T13:52:04Z</dcterms:created>
  <dcterms:modified xsi:type="dcterms:W3CDTF">2025-05-09T14:21:06Z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0x010100276BB00055C1104EAD39324CCAC79946</vt:lpwstr>
  </property>
  <property fmtid="{D5CDD505-2E9C-101B-9397-08002B2CF9AE}" pid="3" name="MediaServiceImageTags">
    <vt:lpwstr/>
  </property>
</Properties>
</file>