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notesMasterIdLst>
    <p:notesMasterId r:id="rId17"/>
  </p:notesMasterIdLst>
  <p:sldIdLst>
    <p:sldId id="341" r:id="rId7"/>
    <p:sldId id="342" r:id="rId8"/>
    <p:sldId id="345" r:id="rId9"/>
    <p:sldId id="350" r:id="rId10"/>
    <p:sldId id="351" r:id="rId11"/>
    <p:sldId id="353" r:id="rId12"/>
    <p:sldId id="352" r:id="rId13"/>
    <p:sldId id="346" r:id="rId14"/>
    <p:sldId id="349" r:id="rId15"/>
    <p:sldId id="34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660"/>
  </p:normalViewPr>
  <p:slideViewPr>
    <p:cSldViewPr snapToGrid="0">
      <p:cViewPr varScale="1">
        <p:scale>
          <a:sx n="150" d="100"/>
          <a:sy n="150" d="100"/>
        </p:scale>
        <p:origin x="126"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Belling (Nokia)" userId="38e53bf5-7a59-41ec-8bf1-bf611b810166" providerId="ADAL" clId="{AD76F75B-E31D-4813-A4BE-1C7705D91A43}"/>
    <pc:docChg chg="undo custSel addSld modSld">
      <pc:chgData name="Thomas Belling (Nokia)" userId="38e53bf5-7a59-41ec-8bf1-bf611b810166" providerId="ADAL" clId="{AD76F75B-E31D-4813-A4BE-1C7705D91A43}" dt="2025-04-25T20:40:21.417" v="1110" actId="404"/>
      <pc:docMkLst>
        <pc:docMk/>
      </pc:docMkLst>
      <pc:sldChg chg="modSp mod">
        <pc:chgData name="Thomas Belling (Nokia)" userId="38e53bf5-7a59-41ec-8bf1-bf611b810166" providerId="ADAL" clId="{AD76F75B-E31D-4813-A4BE-1C7705D91A43}" dt="2025-04-25T20:19:30.721" v="10" actId="20577"/>
        <pc:sldMkLst>
          <pc:docMk/>
          <pc:sldMk cId="927940195" sldId="346"/>
        </pc:sldMkLst>
        <pc:spChg chg="mod">
          <ac:chgData name="Thomas Belling (Nokia)" userId="38e53bf5-7a59-41ec-8bf1-bf611b810166" providerId="ADAL" clId="{AD76F75B-E31D-4813-A4BE-1C7705D91A43}" dt="2025-04-25T20:19:30.721" v="10" actId="20577"/>
          <ac:spMkLst>
            <pc:docMk/>
            <pc:sldMk cId="927940195" sldId="346"/>
            <ac:spMk id="2" creationId="{2FF89895-0FE2-0F9D-3537-A6A246C7BA56}"/>
          </ac:spMkLst>
        </pc:spChg>
      </pc:sldChg>
      <pc:sldChg chg="modSp mod">
        <pc:chgData name="Thomas Belling (Nokia)" userId="38e53bf5-7a59-41ec-8bf1-bf611b810166" providerId="ADAL" clId="{AD76F75B-E31D-4813-A4BE-1C7705D91A43}" dt="2025-04-25T20:19:51.585" v="14"/>
        <pc:sldMkLst>
          <pc:docMk/>
          <pc:sldMk cId="829143753" sldId="347"/>
        </pc:sldMkLst>
        <pc:spChg chg="mod">
          <ac:chgData name="Thomas Belling (Nokia)" userId="38e53bf5-7a59-41ec-8bf1-bf611b810166" providerId="ADAL" clId="{AD76F75B-E31D-4813-A4BE-1C7705D91A43}" dt="2025-04-25T20:19:51.585" v="14"/>
          <ac:spMkLst>
            <pc:docMk/>
            <pc:sldMk cId="829143753" sldId="347"/>
            <ac:spMk id="2" creationId="{D59A91E6-CE32-7D57-4EEE-A721E16EB3F8}"/>
          </ac:spMkLst>
        </pc:spChg>
      </pc:sldChg>
      <pc:sldChg chg="modSp mod">
        <pc:chgData name="Thomas Belling (Nokia)" userId="38e53bf5-7a59-41ec-8bf1-bf611b810166" providerId="ADAL" clId="{AD76F75B-E31D-4813-A4BE-1C7705D91A43}" dt="2025-04-25T20:20:08.402" v="17" actId="404"/>
        <pc:sldMkLst>
          <pc:docMk/>
          <pc:sldMk cId="4132796552" sldId="349"/>
        </pc:sldMkLst>
        <pc:spChg chg="mod">
          <ac:chgData name="Thomas Belling (Nokia)" userId="38e53bf5-7a59-41ec-8bf1-bf611b810166" providerId="ADAL" clId="{AD76F75B-E31D-4813-A4BE-1C7705D91A43}" dt="2025-04-25T20:20:08.402" v="17" actId="404"/>
          <ac:spMkLst>
            <pc:docMk/>
            <pc:sldMk cId="4132796552" sldId="349"/>
            <ac:spMk id="2" creationId="{2B9B759A-BA46-93F9-611F-02972A8061E5}"/>
          </ac:spMkLst>
        </pc:spChg>
      </pc:sldChg>
      <pc:sldChg chg="modSp new mod">
        <pc:chgData name="Thomas Belling (Nokia)" userId="38e53bf5-7a59-41ec-8bf1-bf611b810166" providerId="ADAL" clId="{AD76F75B-E31D-4813-A4BE-1C7705D91A43}" dt="2025-04-25T20:39:17.045" v="1076" actId="20577"/>
        <pc:sldMkLst>
          <pc:docMk/>
          <pc:sldMk cId="2023442662" sldId="351"/>
        </pc:sldMkLst>
        <pc:spChg chg="mod">
          <ac:chgData name="Thomas Belling (Nokia)" userId="38e53bf5-7a59-41ec-8bf1-bf611b810166" providerId="ADAL" clId="{AD76F75B-E31D-4813-A4BE-1C7705D91A43}" dt="2025-04-25T20:21:50.194" v="76" actId="20577"/>
          <ac:spMkLst>
            <pc:docMk/>
            <pc:sldMk cId="2023442662" sldId="351"/>
            <ac:spMk id="2" creationId="{671091E5-5190-1C6A-74AD-69912CD0B547}"/>
          </ac:spMkLst>
        </pc:spChg>
        <pc:spChg chg="mod">
          <ac:chgData name="Thomas Belling (Nokia)" userId="38e53bf5-7a59-41ec-8bf1-bf611b810166" providerId="ADAL" clId="{AD76F75B-E31D-4813-A4BE-1C7705D91A43}" dt="2025-04-25T20:39:17.045" v="1076" actId="20577"/>
          <ac:spMkLst>
            <pc:docMk/>
            <pc:sldMk cId="2023442662" sldId="351"/>
            <ac:spMk id="3" creationId="{8999EAFD-EC18-2E54-1CC8-F8CB0B23AC9A}"/>
          </ac:spMkLst>
        </pc:spChg>
      </pc:sldChg>
      <pc:sldChg chg="modSp new mod">
        <pc:chgData name="Thomas Belling (Nokia)" userId="38e53bf5-7a59-41ec-8bf1-bf611b810166" providerId="ADAL" clId="{AD76F75B-E31D-4813-A4BE-1C7705D91A43}" dt="2025-04-25T20:21:36.682" v="54" actId="403"/>
        <pc:sldMkLst>
          <pc:docMk/>
          <pc:sldMk cId="2188691614" sldId="352"/>
        </pc:sldMkLst>
        <pc:spChg chg="mod">
          <ac:chgData name="Thomas Belling (Nokia)" userId="38e53bf5-7a59-41ec-8bf1-bf611b810166" providerId="ADAL" clId="{AD76F75B-E31D-4813-A4BE-1C7705D91A43}" dt="2025-04-25T20:21:36.682" v="54" actId="403"/>
          <ac:spMkLst>
            <pc:docMk/>
            <pc:sldMk cId="2188691614" sldId="352"/>
            <ac:spMk id="3" creationId="{F82DEC05-8208-1D48-A53B-E319EA587AD0}"/>
          </ac:spMkLst>
        </pc:spChg>
      </pc:sldChg>
      <pc:sldChg chg="modSp add mod">
        <pc:chgData name="Thomas Belling (Nokia)" userId="38e53bf5-7a59-41ec-8bf1-bf611b810166" providerId="ADAL" clId="{AD76F75B-E31D-4813-A4BE-1C7705D91A43}" dt="2025-04-25T20:40:21.417" v="1110" actId="404"/>
        <pc:sldMkLst>
          <pc:docMk/>
          <pc:sldMk cId="2693783684" sldId="353"/>
        </pc:sldMkLst>
        <pc:spChg chg="mod">
          <ac:chgData name="Thomas Belling (Nokia)" userId="38e53bf5-7a59-41ec-8bf1-bf611b810166" providerId="ADAL" clId="{AD76F75B-E31D-4813-A4BE-1C7705D91A43}" dt="2025-04-25T20:40:21.417" v="1110" actId="404"/>
          <ac:spMkLst>
            <pc:docMk/>
            <pc:sldMk cId="2693783684" sldId="353"/>
            <ac:spMk id="3" creationId="{D087694B-F120-080B-99C6-39A5A95DD2A3}"/>
          </ac:spMkLst>
        </pc:spChg>
      </pc:sldChg>
    </pc:docChg>
  </pc:docChgLst>
  <pc:docChgLst>
    <pc:chgData name="Thomas Belling (Nokia)" userId="38e53bf5-7a59-41ec-8bf1-bf611b810166" providerId="ADAL" clId="{08B2F066-E746-4217-BEE9-AAD4B4021EE1}"/>
    <pc:docChg chg="modSld modMainMaster">
      <pc:chgData name="Thomas Belling (Nokia)" userId="38e53bf5-7a59-41ec-8bf1-bf611b810166" providerId="ADAL" clId="{08B2F066-E746-4217-BEE9-AAD4B4021EE1}" dt="2025-05-02T14:02:12.433" v="15" actId="20577"/>
      <pc:docMkLst>
        <pc:docMk/>
      </pc:docMkLst>
      <pc:sldChg chg="modSp mod">
        <pc:chgData name="Thomas Belling (Nokia)" userId="38e53bf5-7a59-41ec-8bf1-bf611b810166" providerId="ADAL" clId="{08B2F066-E746-4217-BEE9-AAD4B4021EE1}" dt="2025-05-02T14:02:12.433" v="15" actId="20577"/>
        <pc:sldMkLst>
          <pc:docMk/>
          <pc:sldMk cId="2693783684" sldId="353"/>
        </pc:sldMkLst>
        <pc:spChg chg="mod">
          <ac:chgData name="Thomas Belling (Nokia)" userId="38e53bf5-7a59-41ec-8bf1-bf611b810166" providerId="ADAL" clId="{08B2F066-E746-4217-BEE9-AAD4B4021EE1}" dt="2025-05-02T14:02:12.433" v="15" actId="20577"/>
          <ac:spMkLst>
            <pc:docMk/>
            <pc:sldMk cId="2693783684" sldId="353"/>
            <ac:spMk id="3" creationId="{D087694B-F120-080B-99C6-39A5A95DD2A3}"/>
          </ac:spMkLst>
        </pc:spChg>
      </pc:sldChg>
      <pc:sldMasterChg chg="addSp modSp mod">
        <pc:chgData name="Thomas Belling (Nokia)" userId="38e53bf5-7a59-41ec-8bf1-bf611b810166" providerId="ADAL" clId="{08B2F066-E746-4217-BEE9-AAD4B4021EE1}" dt="2025-04-28T12:07:58.620" v="12" actId="121"/>
        <pc:sldMasterMkLst>
          <pc:docMk/>
          <pc:sldMasterMk cId="3497376673" sldId="2147483660"/>
        </pc:sldMasterMkLst>
        <pc:spChg chg="add mod">
          <ac:chgData name="Thomas Belling (Nokia)" userId="38e53bf5-7a59-41ec-8bf1-bf611b810166" providerId="ADAL" clId="{08B2F066-E746-4217-BEE9-AAD4B4021EE1}" dt="2025-04-28T12:07:58.620" v="12" actId="121"/>
          <ac:spMkLst>
            <pc:docMk/>
            <pc:sldMasterMk cId="3497376673" sldId="2147483660"/>
            <ac:spMk id="2" creationId="{7DC8391E-226D-282B-14F0-7E6D5D0C0AB3}"/>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264A0B-8655-4382-80AD-91D20DF64CF8}" type="datetimeFigureOut">
              <a:rPr lang="en-US" smtClean="0"/>
              <a:t>02-May-25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A470E3-CA38-4898-98B6-230736D5987B}" type="slidenum">
              <a:rPr lang="en-US" smtClean="0"/>
              <a:t>‹#›</a:t>
            </a:fld>
            <a:endParaRPr lang="en-US"/>
          </a:p>
        </p:txBody>
      </p:sp>
    </p:spTree>
    <p:extLst>
      <p:ext uri="{BB962C8B-B14F-4D97-AF65-F5344CB8AC3E}">
        <p14:creationId xmlns:p14="http://schemas.microsoft.com/office/powerpoint/2010/main" val="3109341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43160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795751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008018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2145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SG-SA2 Meeting #169</a:t>
            </a:r>
          </a:p>
          <a:p>
            <a:pPr eaLnBrk="1" hangingPunct="1">
              <a:defRPr/>
            </a:pPr>
            <a:r>
              <a:rPr lang="en-US" altLang="en-US" sz="1200" b="1" dirty="0">
                <a:latin typeface="Arial "/>
              </a:rPr>
              <a:t>Fukuoka, Japan, 19th May 2025 – 23rd May 2025</a:t>
            </a:r>
            <a:endParaRPr lang="sv-SE" altLang="en-US" sz="1200" b="1" dirty="0">
              <a:latin typeface="Arial "/>
            </a:endParaRPr>
          </a:p>
        </p:txBody>
      </p:sp>
      <p:sp>
        <p:nvSpPr>
          <p:cNvPr id="2" name="Text Box 14">
            <a:extLst>
              <a:ext uri="{FF2B5EF4-FFF2-40B4-BE49-F238E27FC236}">
                <a16:creationId xmlns:a16="http://schemas.microsoft.com/office/drawing/2014/main" id="{7DC8391E-226D-282B-14F0-7E6D5D0C0AB3}"/>
              </a:ext>
            </a:extLst>
          </p:cNvPr>
          <p:cNvSpPr txBox="1">
            <a:spLocks noChangeArrowheads="1"/>
          </p:cNvSpPr>
          <p:nvPr userDrawn="1"/>
        </p:nvSpPr>
        <p:spPr bwMode="auto">
          <a:xfrm>
            <a:off x="7200387" y="0"/>
            <a:ext cx="42145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US" altLang="en-US" sz="1200" b="1" dirty="0">
                <a:latin typeface="Arial "/>
              </a:rPr>
              <a:t>S2-2504559</a:t>
            </a:r>
            <a:endParaRPr lang="sv-SE" altLang="en-US" sz="1200" b="1" dirty="0">
              <a:latin typeface="Arial "/>
            </a:endParaRPr>
          </a:p>
        </p:txBody>
      </p:sp>
    </p:spTree>
    <p:extLst>
      <p:ext uri="{BB962C8B-B14F-4D97-AF65-F5344CB8AC3E}">
        <p14:creationId xmlns:p14="http://schemas.microsoft.com/office/powerpoint/2010/main" val="34973766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WG2_Arch/TSGS2_166_Orlando_2024-11/Docs/S2-2412940.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91589" y="1367245"/>
            <a:ext cx="11364685" cy="2142717"/>
          </a:xfrm>
        </p:spPr>
        <p:txBody>
          <a:bodyPr wrap="square" anchor="b">
            <a:normAutofit fontScale="90000"/>
          </a:bodyPr>
          <a:lstStyle/>
          <a:p>
            <a:pPr eaLnBrk="1" hangingPunct="1"/>
            <a:r>
              <a:rPr lang="en-US" sz="5600" dirty="0"/>
              <a:t>User consent and LCS privacy profile checks for LMF models to determine location</a:t>
            </a:r>
            <a:endParaRPr lang="en-GB" altLang="en-US" sz="5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a:xfrm>
            <a:off x="1524000" y="3602038"/>
            <a:ext cx="9144000" cy="1655762"/>
          </a:xfrm>
        </p:spPr>
        <p:txBody>
          <a:bodyPr wrap="square" anchor="t">
            <a:normAutofit/>
          </a:bodyPr>
          <a:lstStyle/>
          <a:p>
            <a:r>
              <a:rPr lang="en-US" dirty="0"/>
              <a:t>Thomas Belling</a:t>
            </a:r>
          </a:p>
          <a:p>
            <a:r>
              <a:rPr lang="en-US" dirty="0"/>
              <a:t> Nokia</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4C918-91E2-A2D7-8399-F3468F50CB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9A91E6-CE32-7D57-4EEE-A721E16EB3F8}"/>
              </a:ext>
            </a:extLst>
          </p:cNvPr>
          <p:cNvSpPr>
            <a:spLocks noGrp="1"/>
          </p:cNvSpPr>
          <p:nvPr>
            <p:ph type="title"/>
          </p:nvPr>
        </p:nvSpPr>
        <p:spPr/>
        <p:txBody>
          <a:bodyPr/>
          <a:lstStyle/>
          <a:p>
            <a:r>
              <a:rPr lang="en-US" dirty="0"/>
              <a:t>Proposals for Inference at SA2#168</a:t>
            </a:r>
          </a:p>
        </p:txBody>
      </p:sp>
      <p:sp>
        <p:nvSpPr>
          <p:cNvPr id="3" name="Content Placeholder 2">
            <a:extLst>
              <a:ext uri="{FF2B5EF4-FFF2-40B4-BE49-F238E27FC236}">
                <a16:creationId xmlns:a16="http://schemas.microsoft.com/office/drawing/2014/main" id="{5B252A26-B2FC-8F2D-B13C-156498F8B2DD}"/>
              </a:ext>
            </a:extLst>
          </p:cNvPr>
          <p:cNvSpPr>
            <a:spLocks noGrp="1"/>
          </p:cNvSpPr>
          <p:nvPr>
            <p:ph idx="1"/>
          </p:nvPr>
        </p:nvSpPr>
        <p:spPr/>
        <p:txBody>
          <a:bodyPr/>
          <a:lstStyle/>
          <a:p>
            <a:pPr marL="514350" indent="-514350">
              <a:buFont typeface="+mj-lt"/>
              <a:buAutoNum type="arabicPeriod"/>
            </a:pPr>
            <a:r>
              <a:rPr lang="en-US" dirty="0"/>
              <a:t>Status Quo: LMF checks user consent. GMLC checks LCS privacy profile</a:t>
            </a:r>
          </a:p>
          <a:p>
            <a:pPr marL="514350" indent="-514350">
              <a:buFont typeface="+mj-lt"/>
              <a:buAutoNum type="arabicPeriod"/>
            </a:pPr>
            <a:r>
              <a:rPr lang="en-US" dirty="0"/>
              <a:t>GMLC checks LCS profile for all cases. (no user consent check)</a:t>
            </a:r>
          </a:p>
        </p:txBody>
      </p:sp>
    </p:spTree>
    <p:extLst>
      <p:ext uri="{BB962C8B-B14F-4D97-AF65-F5344CB8AC3E}">
        <p14:creationId xmlns:p14="http://schemas.microsoft.com/office/powerpoint/2010/main" val="82914375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DF83F-F176-F130-F3FF-9B339C38A0EE}"/>
              </a:ext>
            </a:extLst>
          </p:cNvPr>
          <p:cNvSpPr>
            <a:spLocks noGrp="1"/>
          </p:cNvSpPr>
          <p:nvPr>
            <p:ph type="title"/>
          </p:nvPr>
        </p:nvSpPr>
        <p:spPr/>
        <p:txBody>
          <a:bodyPr/>
          <a:lstStyle/>
          <a:p>
            <a:r>
              <a:rPr lang="en-US" dirty="0"/>
              <a:t>Status Quo in TS 23.273</a:t>
            </a:r>
          </a:p>
        </p:txBody>
      </p:sp>
      <p:sp>
        <p:nvSpPr>
          <p:cNvPr id="3" name="Content Placeholder 2">
            <a:extLst>
              <a:ext uri="{FF2B5EF4-FFF2-40B4-BE49-F238E27FC236}">
                <a16:creationId xmlns:a16="http://schemas.microsoft.com/office/drawing/2014/main" id="{64FC2739-A5AC-243D-42D1-59A4DC605C4C}"/>
              </a:ext>
            </a:extLst>
          </p:cNvPr>
          <p:cNvSpPr>
            <a:spLocks noGrp="1"/>
          </p:cNvSpPr>
          <p:nvPr>
            <p:ph idx="1"/>
          </p:nvPr>
        </p:nvSpPr>
        <p:spPr/>
        <p:txBody>
          <a:bodyPr/>
          <a:lstStyle/>
          <a:p>
            <a:pPr marL="0" indent="0">
              <a:buNone/>
            </a:pPr>
            <a:r>
              <a:rPr lang="en-US" dirty="0"/>
              <a:t>For UE positioning calculation (using any method, also for AIML method), GMLC checks LCS privacy profile retrieved from UDM</a:t>
            </a:r>
          </a:p>
          <a:p>
            <a:pPr marL="0" indent="0">
              <a:buNone/>
            </a:pPr>
            <a:r>
              <a:rPr lang="en-US" dirty="0"/>
              <a:t>In addition, Clause 5.18 states:</a:t>
            </a:r>
          </a:p>
          <a:p>
            <a:pPr marL="636905" lvl="1" indent="0">
              <a:spcAft>
                <a:spcPts val="900"/>
              </a:spcAft>
              <a:buNone/>
            </a:pPr>
            <a:r>
              <a:rPr lang="en-GB" i="1" dirty="0">
                <a:solidFill>
                  <a:srgbClr val="FF0000"/>
                </a:solidFill>
                <a:effectLst/>
                <a:latin typeface="Times New Roman" panose="02020603050405020304" pitchFamily="18" charset="0"/>
                <a:ea typeface="Times New Roman" panose="02020603050405020304" pitchFamily="18" charset="0"/>
              </a:rPr>
              <a:t>Editor's note:	Whether user consent for UE positioning calculation is needed apart from the existing GMLC check of the LCS privacy profile is FFS.</a:t>
            </a:r>
            <a:endParaRPr lang="en-US" i="1" dirty="0">
              <a:solidFill>
                <a:srgbClr val="FF0000"/>
              </a:solidFill>
              <a:effectLst/>
              <a:latin typeface="Times New Roman" panose="02020603050405020304" pitchFamily="18" charset="0"/>
              <a:ea typeface="Times New Roman" panose="02020603050405020304" pitchFamily="18" charset="0"/>
            </a:endParaRPr>
          </a:p>
          <a:p>
            <a:pPr marL="457200" lvl="1" indent="0">
              <a:spcAft>
                <a:spcPts val="900"/>
              </a:spcAft>
              <a:buNone/>
            </a:pPr>
            <a:r>
              <a:rPr lang="en-GB" i="1" dirty="0">
                <a:effectLst/>
                <a:latin typeface="Times New Roman" panose="02020603050405020304" pitchFamily="18" charset="0"/>
                <a:ea typeface="Times New Roman" panose="02020603050405020304" pitchFamily="18" charset="0"/>
              </a:rPr>
              <a:t>For ML model training, performance monitoring and UE positioning calculation using LMF-based AI/ML Positioning, the LMF checks with UDM the user consent status before collecting UE related data, see clause 6.22.3 and clause 6.22.4.</a:t>
            </a:r>
            <a:endParaRPr lang="en-US" i="1" dirty="0">
              <a:effectLst/>
              <a:latin typeface="Times New Roman" panose="02020603050405020304" pitchFamily="18" charset="0"/>
              <a:ea typeface="Times New Roman" panose="02020603050405020304" pitchFamily="18" charset="0"/>
            </a:endParaRP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36644094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E5EEC-2FC8-42DC-60D8-D759B0C850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6EFE0-0BB7-A560-FFD8-702600863D98}"/>
              </a:ext>
            </a:extLst>
          </p:cNvPr>
          <p:cNvSpPr>
            <a:spLocks noGrp="1"/>
          </p:cNvSpPr>
          <p:nvPr>
            <p:ph type="title"/>
          </p:nvPr>
        </p:nvSpPr>
        <p:spPr>
          <a:xfrm>
            <a:off x="838200" y="347708"/>
            <a:ext cx="10515600" cy="1325563"/>
          </a:xfrm>
        </p:spPr>
        <p:txBody>
          <a:bodyPr/>
          <a:lstStyle/>
          <a:p>
            <a:r>
              <a:rPr lang="en-US" sz="3600" kern="0" dirty="0">
                <a:solidFill>
                  <a:srgbClr val="0E2841"/>
                </a:solidFill>
                <a:effectLst/>
                <a:latin typeface="Aptos" panose="020B0004020202020204" pitchFamily="34" charset="0"/>
                <a:ea typeface="Times New Roman" panose="02020603050405020304" pitchFamily="18" charset="0"/>
                <a:cs typeface="Arial" panose="020B0604020202020204" pitchFamily="34" charset="0"/>
              </a:rPr>
              <a:t>LS </a:t>
            </a:r>
            <a:r>
              <a:rPr lang="en-US" sz="3600" u="sng" kern="0" dirty="0">
                <a:solidFill>
                  <a:srgbClr val="0E2841"/>
                </a:solidFill>
                <a:effectLst/>
                <a:latin typeface="Aptos" panose="020B0004020202020204" pitchFamily="34" charset="0"/>
                <a:ea typeface="Times New Roman" panose="02020603050405020304" pitchFamily="18" charset="0"/>
                <a:cs typeface="Arial" panose="020B0604020202020204" pitchFamily="34" charset="0"/>
                <a:hlinkClick r:id="rId2"/>
              </a:rPr>
              <a:t>S2-2412940</a:t>
            </a:r>
            <a:r>
              <a:rPr lang="en-US" sz="3600" kern="0" dirty="0">
                <a:solidFill>
                  <a:srgbClr val="0E2841"/>
                </a:solidFill>
                <a:effectLst/>
                <a:latin typeface="Aptos" panose="020B0004020202020204" pitchFamily="34" charset="0"/>
                <a:ea typeface="Times New Roman" panose="02020603050405020304" pitchFamily="18" charset="0"/>
                <a:cs typeface="Arial" panose="020B0604020202020204" pitchFamily="34" charset="0"/>
              </a:rPr>
              <a:t> to SA3</a:t>
            </a:r>
            <a:br>
              <a:rPr lang="en-US" sz="3600" kern="0" dirty="0">
                <a:solidFill>
                  <a:srgbClr val="0E2841"/>
                </a:solidFill>
                <a:effectLst/>
                <a:latin typeface="Aptos" panose="020B0004020202020204" pitchFamily="34" charset="0"/>
                <a:ea typeface="Times New Roman" panose="02020603050405020304" pitchFamily="18" charset="0"/>
                <a:cs typeface="Arial" panose="020B0604020202020204" pitchFamily="34" charset="0"/>
              </a:rPr>
            </a:br>
            <a:r>
              <a:rPr lang="en-US" sz="3600" kern="0" dirty="0">
                <a:solidFill>
                  <a:srgbClr val="0E2841"/>
                </a:solidFill>
                <a:effectLst/>
                <a:latin typeface="Aptos" panose="020B0004020202020204" pitchFamily="34" charset="0"/>
                <a:ea typeface="Times New Roman" panose="02020603050405020304" pitchFamily="18" charset="0"/>
                <a:cs typeface="Arial" panose="020B0604020202020204" pitchFamily="34" charset="0"/>
              </a:rPr>
              <a:t>and SA3 answer in S3-251788</a:t>
            </a:r>
            <a:endParaRPr lang="en-US" sz="3200" dirty="0"/>
          </a:p>
        </p:txBody>
      </p:sp>
      <p:sp>
        <p:nvSpPr>
          <p:cNvPr id="3" name="Content Placeholder 2">
            <a:extLst>
              <a:ext uri="{FF2B5EF4-FFF2-40B4-BE49-F238E27FC236}">
                <a16:creationId xmlns:a16="http://schemas.microsoft.com/office/drawing/2014/main" id="{B0C75807-B4D8-4B0D-A282-DE3C827E9B30}"/>
              </a:ext>
            </a:extLst>
          </p:cNvPr>
          <p:cNvSpPr>
            <a:spLocks noGrp="1"/>
          </p:cNvSpPr>
          <p:nvPr>
            <p:ph idx="1"/>
          </p:nvPr>
        </p:nvSpPr>
        <p:spPr/>
        <p:txBody>
          <a:bodyPr/>
          <a:lstStyle/>
          <a:p>
            <a:pPr marL="0" indent="0">
              <a:buNone/>
            </a:pPr>
            <a:r>
              <a:rPr lang="en-US" dirty="0"/>
              <a:t>S2-2412940</a:t>
            </a:r>
          </a:p>
          <a:p>
            <a:pPr marL="0" indent="0">
              <a:buNone/>
            </a:pPr>
            <a:r>
              <a:rPr lang="en-US" sz="2400" i="1" dirty="0"/>
              <a:t>SA2 is currently finalizing Rel-19 normative work on AIML_CN and would like to request input from SA3 in the context of user privacy for LMF-based AI/ML positioning (KI#1). </a:t>
            </a:r>
          </a:p>
          <a:p>
            <a:pPr marL="0" indent="0">
              <a:buNone/>
            </a:pPr>
            <a:r>
              <a:rPr lang="en-US" sz="2400" i="1" dirty="0"/>
              <a:t>SA2 would like to ask SA3 whether, when the LCS privacy profile is checked, user consent check is required or not.</a:t>
            </a:r>
            <a:endParaRPr lang="en-US" sz="2400" dirty="0"/>
          </a:p>
          <a:p>
            <a:pPr marL="0" indent="0">
              <a:buNone/>
            </a:pPr>
            <a:r>
              <a:rPr lang="en-US" sz="2800" kern="0" dirty="0">
                <a:solidFill>
                  <a:srgbClr val="0E2841"/>
                </a:solidFill>
                <a:effectLst/>
                <a:latin typeface="Aptos" panose="020B0004020202020204" pitchFamily="34" charset="0"/>
                <a:ea typeface="Times New Roman" panose="02020603050405020304" pitchFamily="18" charset="0"/>
                <a:cs typeface="Arial" panose="020B0604020202020204" pitchFamily="34" charset="0"/>
              </a:rPr>
              <a:t>S3-251788</a:t>
            </a:r>
          </a:p>
          <a:p>
            <a:pPr marL="0" indent="0">
              <a:buNone/>
            </a:pPr>
            <a:r>
              <a:rPr lang="en-GB" sz="2400" i="1" dirty="0">
                <a:effectLst/>
                <a:latin typeface="Times New Roman" panose="02020603050405020304" pitchFamily="18" charset="0"/>
                <a:ea typeface="DengXian" panose="02010600030101010101" pitchFamily="2" charset="-122"/>
              </a:rPr>
              <a:t>SA3 </a:t>
            </a:r>
            <a:r>
              <a:rPr lang="en-US" sz="2400" i="1" dirty="0">
                <a:effectLst/>
                <a:latin typeface="Times New Roman" panose="02020603050405020304" pitchFamily="18" charset="0"/>
                <a:ea typeface="DengXian" panose="02010600030101010101" pitchFamily="2" charset="-122"/>
              </a:rPr>
              <a:t>agrees that </a:t>
            </a:r>
            <a:r>
              <a:rPr lang="en-GB" sz="2400" i="1" dirty="0">
                <a:effectLst/>
                <a:latin typeface="Times New Roman" panose="02020603050405020304" pitchFamily="18" charset="0"/>
                <a:ea typeface="DengXian" panose="02010600030101010101" pitchFamily="2" charset="-122"/>
              </a:rPr>
              <a:t>LCS privacy profile </a:t>
            </a:r>
            <a:r>
              <a:rPr lang="en-US" sz="2400" i="1" dirty="0">
                <a:effectLst/>
                <a:latin typeface="Times New Roman" panose="02020603050405020304" pitchFamily="18" charset="0"/>
                <a:ea typeface="DengXian" panose="02010600030101010101" pitchFamily="2" charset="-122"/>
              </a:rPr>
              <a:t>defined in TS 23.273 </a:t>
            </a:r>
            <a:r>
              <a:rPr lang="en-GB" sz="2400" i="1" dirty="0">
                <a:effectLst/>
                <a:latin typeface="Times New Roman" panose="02020603050405020304" pitchFamily="18" charset="0"/>
                <a:ea typeface="DengXian" panose="02010600030101010101" pitchFamily="2" charset="-122"/>
              </a:rPr>
              <a:t>and user consent in Annex V of TS 33.501 are independent procedures. </a:t>
            </a:r>
            <a:r>
              <a:rPr lang="en-US" sz="2400" i="1" dirty="0">
                <a:effectLst/>
                <a:latin typeface="Times New Roman" panose="02020603050405020304" pitchFamily="18" charset="0"/>
                <a:ea typeface="DengXian" panose="02010600030101010101" pitchFamily="2" charset="-122"/>
              </a:rPr>
              <a:t>SA3 cannot reach consensus on other aspects. SA3 will continue the discussion and keep SA2 updated. </a:t>
            </a:r>
          </a:p>
          <a:p>
            <a:pPr marL="0" indent="0">
              <a:buNone/>
            </a:pPr>
            <a:endParaRPr lang="en-US" dirty="0"/>
          </a:p>
        </p:txBody>
      </p:sp>
    </p:spTree>
    <p:extLst>
      <p:ext uri="{BB962C8B-B14F-4D97-AF65-F5344CB8AC3E}">
        <p14:creationId xmlns:p14="http://schemas.microsoft.com/office/powerpoint/2010/main" val="86534441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74364-4768-5045-5E39-7F73DF3F4C9C}"/>
              </a:ext>
            </a:extLst>
          </p:cNvPr>
          <p:cNvSpPr>
            <a:spLocks noGrp="1"/>
          </p:cNvSpPr>
          <p:nvPr>
            <p:ph type="title"/>
          </p:nvPr>
        </p:nvSpPr>
        <p:spPr/>
        <p:txBody>
          <a:bodyPr/>
          <a:lstStyle/>
          <a:p>
            <a:r>
              <a:rPr lang="en-US" dirty="0"/>
              <a:t>LCS Profile definition in TS 23.273</a:t>
            </a:r>
          </a:p>
        </p:txBody>
      </p:sp>
      <p:sp>
        <p:nvSpPr>
          <p:cNvPr id="3" name="Content Placeholder 2">
            <a:extLst>
              <a:ext uri="{FF2B5EF4-FFF2-40B4-BE49-F238E27FC236}">
                <a16:creationId xmlns:a16="http://schemas.microsoft.com/office/drawing/2014/main" id="{B4A01993-990C-D589-2764-3F2BD5548C6B}"/>
              </a:ext>
            </a:extLst>
          </p:cNvPr>
          <p:cNvSpPr>
            <a:spLocks noGrp="1"/>
          </p:cNvSpPr>
          <p:nvPr>
            <p:ph idx="1"/>
          </p:nvPr>
        </p:nvSpPr>
        <p:spPr/>
        <p:txBody>
          <a:bodyPr/>
          <a:lstStyle/>
          <a:p>
            <a:pPr marL="0" indent="0">
              <a:buNone/>
            </a:pPr>
            <a:r>
              <a:rPr lang="en-US" sz="2400" b="1" i="1" dirty="0"/>
              <a:t>3.1	Definitions</a:t>
            </a:r>
          </a:p>
          <a:p>
            <a:pPr marL="0" indent="0">
              <a:buNone/>
            </a:pPr>
            <a:r>
              <a:rPr lang="en-US" sz="2400" i="1" dirty="0"/>
              <a:t>LCS Client: entity that interacts with GMLC for the purpose of obtaining location information for one or more UEs. The LCS Client may reside in the UE.</a:t>
            </a:r>
          </a:p>
          <a:p>
            <a:pPr marL="0" indent="0">
              <a:buNone/>
            </a:pPr>
            <a:endParaRPr lang="en-US" sz="2400" i="1" dirty="0"/>
          </a:p>
          <a:p>
            <a:pPr marL="0" indent="0">
              <a:buNone/>
            </a:pPr>
            <a:r>
              <a:rPr lang="en-US" sz="2400" b="1" i="1" dirty="0"/>
              <a:t>5.4	UE LCS privacy</a:t>
            </a:r>
          </a:p>
          <a:p>
            <a:pPr marL="0" indent="0">
              <a:buNone/>
            </a:pPr>
            <a:r>
              <a:rPr lang="en-US" sz="2400" b="1" i="1" dirty="0"/>
              <a:t>5.4.1	General</a:t>
            </a:r>
          </a:p>
          <a:p>
            <a:pPr marL="0" indent="0">
              <a:buNone/>
            </a:pPr>
            <a:r>
              <a:rPr lang="en-US" sz="2400" i="1" dirty="0"/>
              <a:t>An LCS client or AF may or may not be </a:t>
            </a:r>
            <a:r>
              <a:rPr lang="en-US" sz="2400" i="1" dirty="0" err="1"/>
              <a:t>authorised</a:t>
            </a:r>
            <a:r>
              <a:rPr lang="en-US" sz="2400" i="1" dirty="0"/>
              <a:t> to retrieve the UE location, e.g. for commercial use. UE LCS privacy is a feature which allows a UE and/or AF to control which LCS clients and AFs are and are not allowed access to UE location information. UE LCS privacy can be supported via subscription and via UE LCS privacy profile handling.</a:t>
            </a:r>
          </a:p>
          <a:p>
            <a:pPr marL="0" indent="0">
              <a:buNone/>
            </a:pPr>
            <a:endParaRPr lang="en-US" dirty="0"/>
          </a:p>
        </p:txBody>
      </p:sp>
    </p:spTree>
    <p:extLst>
      <p:ext uri="{BB962C8B-B14F-4D97-AF65-F5344CB8AC3E}">
        <p14:creationId xmlns:p14="http://schemas.microsoft.com/office/powerpoint/2010/main" val="23226277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091E5-5190-1C6A-74AD-69912CD0B547}"/>
              </a:ext>
            </a:extLst>
          </p:cNvPr>
          <p:cNvSpPr>
            <a:spLocks noGrp="1"/>
          </p:cNvSpPr>
          <p:nvPr>
            <p:ph type="title"/>
          </p:nvPr>
        </p:nvSpPr>
        <p:spPr/>
        <p:txBody>
          <a:bodyPr/>
          <a:lstStyle/>
          <a:p>
            <a:r>
              <a:rPr lang="en-US" dirty="0"/>
              <a:t>Findings and Proposals</a:t>
            </a:r>
          </a:p>
        </p:txBody>
      </p:sp>
      <p:sp>
        <p:nvSpPr>
          <p:cNvPr id="3" name="Content Placeholder 2">
            <a:extLst>
              <a:ext uri="{FF2B5EF4-FFF2-40B4-BE49-F238E27FC236}">
                <a16:creationId xmlns:a16="http://schemas.microsoft.com/office/drawing/2014/main" id="{8999EAFD-EC18-2E54-1CC8-F8CB0B23AC9A}"/>
              </a:ext>
            </a:extLst>
          </p:cNvPr>
          <p:cNvSpPr>
            <a:spLocks noGrp="1"/>
          </p:cNvSpPr>
          <p:nvPr>
            <p:ph idx="1"/>
          </p:nvPr>
        </p:nvSpPr>
        <p:spPr/>
        <p:txBody>
          <a:bodyPr/>
          <a:lstStyle/>
          <a:p>
            <a:pPr marL="0" indent="0">
              <a:buNone/>
            </a:pPr>
            <a:r>
              <a:rPr lang="en-US" b="1" dirty="0"/>
              <a:t>UE LCS Privacy Profile</a:t>
            </a:r>
          </a:p>
          <a:p>
            <a:r>
              <a:rPr lang="en-US" dirty="0"/>
              <a:t>UE LCS Privacy Profile is defined by SA2</a:t>
            </a:r>
          </a:p>
          <a:p>
            <a:r>
              <a:rPr lang="en-US" dirty="0"/>
              <a:t>UE LCS Privacy Profile is focusing on authorization of LCS clients (e.g. external AFs) to obtain location information related to a UE</a:t>
            </a:r>
          </a:p>
          <a:p>
            <a:r>
              <a:rPr lang="en-US" dirty="0"/>
              <a:t>UE location information is not exposed outside the 3GPP CN for ML model training and accuracy monitoring</a:t>
            </a:r>
          </a:p>
          <a:p>
            <a:r>
              <a:rPr lang="en-US" b="1" dirty="0"/>
              <a:t>Proposal 1</a:t>
            </a:r>
            <a:r>
              <a:rPr lang="en-US" dirty="0"/>
              <a:t>: The UE LCS profile does not need to be checked for ML model training and accuracy monitoring</a:t>
            </a:r>
            <a:br>
              <a:rPr lang="en-US" dirty="0"/>
            </a:br>
            <a:r>
              <a:rPr lang="en-US" dirty="0"/>
              <a:t>(No related need to update the agreed procedures)</a:t>
            </a:r>
          </a:p>
        </p:txBody>
      </p:sp>
    </p:spTree>
    <p:extLst>
      <p:ext uri="{BB962C8B-B14F-4D97-AF65-F5344CB8AC3E}">
        <p14:creationId xmlns:p14="http://schemas.microsoft.com/office/powerpoint/2010/main" val="202344266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178F7C-3264-8970-E230-13CE3C3DDE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C932AB-9160-90A9-872F-3C63A6B77617}"/>
              </a:ext>
            </a:extLst>
          </p:cNvPr>
          <p:cNvSpPr>
            <a:spLocks noGrp="1"/>
          </p:cNvSpPr>
          <p:nvPr>
            <p:ph type="title"/>
          </p:nvPr>
        </p:nvSpPr>
        <p:spPr/>
        <p:txBody>
          <a:bodyPr/>
          <a:lstStyle/>
          <a:p>
            <a:r>
              <a:rPr lang="en-US" dirty="0"/>
              <a:t>Findings and Proposals</a:t>
            </a:r>
          </a:p>
        </p:txBody>
      </p:sp>
      <p:sp>
        <p:nvSpPr>
          <p:cNvPr id="3" name="Content Placeholder 2">
            <a:extLst>
              <a:ext uri="{FF2B5EF4-FFF2-40B4-BE49-F238E27FC236}">
                <a16:creationId xmlns:a16="http://schemas.microsoft.com/office/drawing/2014/main" id="{D087694B-F120-080B-99C6-39A5A95DD2A3}"/>
              </a:ext>
            </a:extLst>
          </p:cNvPr>
          <p:cNvSpPr>
            <a:spLocks noGrp="1"/>
          </p:cNvSpPr>
          <p:nvPr>
            <p:ph idx="1"/>
          </p:nvPr>
        </p:nvSpPr>
        <p:spPr/>
        <p:txBody>
          <a:bodyPr/>
          <a:lstStyle/>
          <a:p>
            <a:pPr marL="0" indent="0">
              <a:buNone/>
            </a:pPr>
            <a:r>
              <a:rPr lang="en-US" b="1" dirty="0"/>
              <a:t>User consent</a:t>
            </a:r>
          </a:p>
          <a:p>
            <a:r>
              <a:rPr lang="en-US" sz="2400" dirty="0"/>
              <a:t>User consent is defined by SA3 (with purpose values “data collection” and “analytics” defined by SA2)</a:t>
            </a:r>
          </a:p>
          <a:p>
            <a:r>
              <a:rPr lang="en-US" sz="2400" dirty="0"/>
              <a:t>User consent purpose value “data collection” seems appropriate for data collection and performance monitoring, but not for location inference.</a:t>
            </a:r>
          </a:p>
          <a:p>
            <a:r>
              <a:rPr lang="en-US" sz="2400" dirty="0"/>
              <a:t>SA3 did not yet conclude whether (and for which use cases) User </a:t>
            </a:r>
            <a:r>
              <a:rPr lang="en-US" sz="2400"/>
              <a:t>consent needs </a:t>
            </a:r>
            <a:r>
              <a:rPr lang="en-US" sz="2400" dirty="0"/>
              <a:t>to be checked</a:t>
            </a:r>
          </a:p>
          <a:p>
            <a:r>
              <a:rPr lang="en-US" sz="2400" b="1" dirty="0"/>
              <a:t>Proposal 2</a:t>
            </a:r>
            <a:r>
              <a:rPr lang="en-US" sz="2400" dirty="0"/>
              <a:t>: Wait for SA3 conclusions before agreeing any changes related to User Consent </a:t>
            </a:r>
            <a:br>
              <a:rPr lang="en-US" sz="2400" dirty="0"/>
            </a:br>
            <a:r>
              <a:rPr lang="en-US" sz="2400" dirty="0"/>
              <a:t>(No related need to update the agreed procedures and ENs before SA3 concludes)</a:t>
            </a:r>
          </a:p>
        </p:txBody>
      </p:sp>
    </p:spTree>
    <p:extLst>
      <p:ext uri="{BB962C8B-B14F-4D97-AF65-F5344CB8AC3E}">
        <p14:creationId xmlns:p14="http://schemas.microsoft.com/office/powerpoint/2010/main" val="269378368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1242F-191A-BB68-7F8D-D5EA46FB8E96}"/>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F82DEC05-8208-1D48-A53B-E319EA587AD0}"/>
              </a:ext>
            </a:extLst>
          </p:cNvPr>
          <p:cNvSpPr>
            <a:spLocks noGrp="1"/>
          </p:cNvSpPr>
          <p:nvPr>
            <p:ph idx="1"/>
          </p:nvPr>
        </p:nvSpPr>
        <p:spPr>
          <a:xfrm>
            <a:off x="838200" y="3797299"/>
            <a:ext cx="10515600" cy="2379663"/>
          </a:xfrm>
        </p:spPr>
        <p:txBody>
          <a:bodyPr/>
          <a:lstStyle/>
          <a:p>
            <a:pPr marL="0" indent="0" algn="ctr">
              <a:buNone/>
            </a:pPr>
            <a:r>
              <a:rPr lang="en-US" sz="4000" dirty="0"/>
              <a:t>Annex: Proposals from at SA2#168</a:t>
            </a:r>
          </a:p>
        </p:txBody>
      </p:sp>
    </p:spTree>
    <p:extLst>
      <p:ext uri="{BB962C8B-B14F-4D97-AF65-F5344CB8AC3E}">
        <p14:creationId xmlns:p14="http://schemas.microsoft.com/office/powerpoint/2010/main" val="218869161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89895-0FE2-0F9D-3537-A6A246C7BA56}"/>
              </a:ext>
            </a:extLst>
          </p:cNvPr>
          <p:cNvSpPr>
            <a:spLocks noGrp="1"/>
          </p:cNvSpPr>
          <p:nvPr>
            <p:ph type="title"/>
          </p:nvPr>
        </p:nvSpPr>
        <p:spPr/>
        <p:txBody>
          <a:bodyPr/>
          <a:lstStyle/>
          <a:p>
            <a:r>
              <a:rPr lang="en-US" dirty="0"/>
              <a:t>Proposals for training at SA2#168</a:t>
            </a:r>
          </a:p>
        </p:txBody>
      </p:sp>
      <p:sp>
        <p:nvSpPr>
          <p:cNvPr id="3" name="Content Placeholder 2">
            <a:extLst>
              <a:ext uri="{FF2B5EF4-FFF2-40B4-BE49-F238E27FC236}">
                <a16:creationId xmlns:a16="http://schemas.microsoft.com/office/drawing/2014/main" id="{BC57849B-8003-3A95-7450-4420228FCCC7}"/>
              </a:ext>
            </a:extLst>
          </p:cNvPr>
          <p:cNvSpPr>
            <a:spLocks noGrp="1"/>
          </p:cNvSpPr>
          <p:nvPr>
            <p:ph idx="1"/>
          </p:nvPr>
        </p:nvSpPr>
        <p:spPr/>
        <p:txBody>
          <a:bodyPr/>
          <a:lstStyle/>
          <a:p>
            <a:pPr marL="514350" indent="-514350">
              <a:buFont typeface="+mj-lt"/>
              <a:buAutoNum type="arabicPeriod"/>
            </a:pPr>
            <a:r>
              <a:rPr lang="en-US" dirty="0"/>
              <a:t>Status Quo: Only user consent check </a:t>
            </a:r>
          </a:p>
          <a:p>
            <a:pPr marL="514350" indent="-514350">
              <a:buFont typeface="+mj-lt"/>
              <a:buAutoNum type="arabicPeriod"/>
            </a:pPr>
            <a:r>
              <a:rPr lang="en-US" dirty="0"/>
              <a:t>LMF checks user consent and LCS privacy profile for all cases</a:t>
            </a:r>
          </a:p>
          <a:p>
            <a:pPr marL="514350" indent="-514350">
              <a:buFont typeface="+mj-lt"/>
              <a:buAutoNum type="arabicPeriod"/>
            </a:pPr>
            <a:r>
              <a:rPr lang="en-US" dirty="0"/>
              <a:t>LMF checks LCS privacy profile for all cases</a:t>
            </a:r>
          </a:p>
          <a:p>
            <a:pPr marL="514350" indent="-514350">
              <a:buFont typeface="+mj-lt"/>
              <a:buAutoNum type="arabicPeriod"/>
            </a:pPr>
            <a:r>
              <a:rPr lang="en-US" dirty="0"/>
              <a:t>LMF checks user consent only when it trains the model. LMF checks user consent and LCS privacy profile when NWDAF trains model</a:t>
            </a:r>
          </a:p>
        </p:txBody>
      </p:sp>
    </p:spTree>
    <p:extLst>
      <p:ext uri="{BB962C8B-B14F-4D97-AF65-F5344CB8AC3E}">
        <p14:creationId xmlns:p14="http://schemas.microsoft.com/office/powerpoint/2010/main" val="92794019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64207-9C45-F70A-540A-F265DF6CF3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9B759A-BA46-93F9-611F-02972A8061E5}"/>
              </a:ext>
            </a:extLst>
          </p:cNvPr>
          <p:cNvSpPr>
            <a:spLocks noGrp="1"/>
          </p:cNvSpPr>
          <p:nvPr>
            <p:ph type="title"/>
          </p:nvPr>
        </p:nvSpPr>
        <p:spPr/>
        <p:txBody>
          <a:bodyPr/>
          <a:lstStyle/>
          <a:p>
            <a:r>
              <a:rPr lang="en-US" sz="3200" dirty="0"/>
              <a:t>Proposals for performance monitoring at SA2#168</a:t>
            </a:r>
          </a:p>
        </p:txBody>
      </p:sp>
      <p:sp>
        <p:nvSpPr>
          <p:cNvPr id="3" name="Content Placeholder 2">
            <a:extLst>
              <a:ext uri="{FF2B5EF4-FFF2-40B4-BE49-F238E27FC236}">
                <a16:creationId xmlns:a16="http://schemas.microsoft.com/office/drawing/2014/main" id="{268965CE-A350-7657-C99A-9D23F43408C5}"/>
              </a:ext>
            </a:extLst>
          </p:cNvPr>
          <p:cNvSpPr>
            <a:spLocks noGrp="1"/>
          </p:cNvSpPr>
          <p:nvPr>
            <p:ph idx="1"/>
          </p:nvPr>
        </p:nvSpPr>
        <p:spPr/>
        <p:txBody>
          <a:bodyPr/>
          <a:lstStyle/>
          <a:p>
            <a:pPr marL="514350" indent="-514350">
              <a:buFont typeface="+mj-lt"/>
              <a:buAutoNum type="arabicPeriod"/>
            </a:pPr>
            <a:r>
              <a:rPr lang="en-US" dirty="0"/>
              <a:t>Status Quo: Only user consent check </a:t>
            </a:r>
          </a:p>
          <a:p>
            <a:pPr marL="514350" indent="-514350">
              <a:buFont typeface="+mj-lt"/>
              <a:buAutoNum type="arabicPeriod"/>
            </a:pPr>
            <a:r>
              <a:rPr lang="en-US" dirty="0"/>
              <a:t>LMF checks user consent and LCS privacy profile for all cases</a:t>
            </a:r>
          </a:p>
          <a:p>
            <a:pPr marL="514350" indent="-514350">
              <a:buFont typeface="+mj-lt"/>
              <a:buAutoNum type="arabicPeriod"/>
            </a:pPr>
            <a:r>
              <a:rPr lang="en-US" dirty="0"/>
              <a:t>LMF checks LCS privacy profile for all cases</a:t>
            </a:r>
          </a:p>
          <a:p>
            <a:pPr marL="514350" indent="-514350">
              <a:buFont typeface="+mj-lt"/>
              <a:buAutoNum type="arabicPeriod"/>
            </a:pPr>
            <a:r>
              <a:rPr lang="en-US" dirty="0"/>
              <a:t>LMF checks user consent only when it trains the model. LMF checks user consent and LCS privacy profile when NWDAF trains model</a:t>
            </a:r>
          </a:p>
        </p:txBody>
      </p:sp>
    </p:spTree>
    <p:extLst>
      <p:ext uri="{BB962C8B-B14F-4D97-AF65-F5344CB8AC3E}">
        <p14:creationId xmlns:p14="http://schemas.microsoft.com/office/powerpoint/2010/main" val="4132796552"/>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LastSyncTimeStamp="2018-03-09T14:36:50.893Z"/>
</file>

<file path=customXml/item2.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RBI5PAMIO524-1616901215-46997</_dlc_DocId>
    <_dlc_DocIdUrl xmlns="71c5aaf6-e6ce-465b-b873-5148d2a4c105">
      <Url>https://nokia.sharepoint.com/sites/gxp/_layouts/15/DocIdRedir.aspx?ID=RBI5PAMIO524-1616901215-46997</Url>
      <Description>RBI5PAMIO524-1616901215-46997</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5DCF193-E06D-41F9-95DB-373609EC2426}">
  <ds:schemaRefs>
    <ds:schemaRef ds:uri="Microsoft.SharePoint.Taxonomy.ContentTypeSync"/>
  </ds:schemaRefs>
</ds:datastoreItem>
</file>

<file path=customXml/itemProps2.xml><?xml version="1.0" encoding="utf-8"?>
<ds:datastoreItem xmlns:ds="http://schemas.openxmlformats.org/officeDocument/2006/customXml" ds:itemID="{394D890B-F6CE-4C35-BC58-9055944ABE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FCDCBAD-560F-4E20-B6B9-22C43113FE43}">
  <ds:schemaRefs>
    <ds:schemaRef ds:uri="http://schemas.openxmlformats.org/package/2006/metadata/core-properties"/>
    <ds:schemaRef ds:uri="http://purl.org/dc/dcmitype/"/>
    <ds:schemaRef ds:uri="7275bb01-7583-478d-bc14-e839a2dd5989"/>
    <ds:schemaRef ds:uri="http://purl.org/dc/terms/"/>
    <ds:schemaRef ds:uri="http://purl.org/dc/elements/1.1/"/>
    <ds:schemaRef ds:uri="71c5aaf6-e6ce-465b-b873-5148d2a4c105"/>
    <ds:schemaRef ds:uri="http://schemas.microsoft.com/office/2006/documentManagement/types"/>
    <ds:schemaRef ds:uri="3f2ce089-3858-4176-9a21-a30f9204848e"/>
    <ds:schemaRef ds:uri="http://schemas.microsoft.com/office/infopath/2007/PartnerControls"/>
    <ds:schemaRef ds:uri="http://schemas.microsoft.com/office/2006/metadata/properties"/>
    <ds:schemaRef ds:uri="http://www.w3.org/XML/1998/namespace"/>
  </ds:schemaRefs>
</ds:datastoreItem>
</file>

<file path=customXml/itemProps4.xml><?xml version="1.0" encoding="utf-8"?>
<ds:datastoreItem xmlns:ds="http://schemas.openxmlformats.org/officeDocument/2006/customXml" ds:itemID="{1011F9E1-04C5-44CD-83C1-00437DA6E508}">
  <ds:schemaRefs>
    <ds:schemaRef ds:uri="http://schemas.microsoft.com/sharepoint/v3/contenttype/forms"/>
  </ds:schemaRefs>
</ds:datastoreItem>
</file>

<file path=customXml/itemProps5.xml><?xml version="1.0" encoding="utf-8"?>
<ds:datastoreItem xmlns:ds="http://schemas.openxmlformats.org/officeDocument/2006/customXml" ds:itemID="{1740DC03-797A-4758-A23A-209686C14A00}">
  <ds:schemaRefs>
    <ds:schemaRef ds:uri="http://schemas.microsoft.com/sharepoint/event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12130</TotalTime>
  <Words>688</Words>
  <Application>Microsoft Office PowerPoint</Application>
  <PresentationFormat>Widescreen</PresentationFormat>
  <Paragraphs>47</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Aptos</vt:lpstr>
      <vt:lpstr>Arial</vt:lpstr>
      <vt:lpstr>Arial </vt:lpstr>
      <vt:lpstr>Calibri</vt:lpstr>
      <vt:lpstr>Calibri Light</vt:lpstr>
      <vt:lpstr>Times New Roman</vt:lpstr>
      <vt:lpstr>1_Office Theme</vt:lpstr>
      <vt:lpstr>User consent and LCS privacy profile checks for LMF models to determine location</vt:lpstr>
      <vt:lpstr>Status Quo in TS 23.273</vt:lpstr>
      <vt:lpstr>LS S2-2412940 to SA3 and SA3 answer in S3-251788</vt:lpstr>
      <vt:lpstr>LCS Profile definition in TS 23.273</vt:lpstr>
      <vt:lpstr>Findings and Proposals</vt:lpstr>
      <vt:lpstr>Findings and Proposals</vt:lpstr>
      <vt:lpstr>PowerPoint Presentation</vt:lpstr>
      <vt:lpstr>Proposals for training at SA2#168</vt:lpstr>
      <vt:lpstr>Proposals for performance monitoring at SA2#168</vt:lpstr>
      <vt:lpstr>Proposals for Inference at SA2#168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Belling (Nokia)</dc:creator>
  <cp:lastModifiedBy>Thomas Belling</cp:lastModifiedBy>
  <cp:revision>6</cp:revision>
  <dcterms:created xsi:type="dcterms:W3CDTF">2025-01-24T11:51:59Z</dcterms:created>
  <dcterms:modified xsi:type="dcterms:W3CDTF">2025-05-02T14:02:28Z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0f447119-9530-4149-a1d5-0dbc11795c43</vt:lpwstr>
  </property>
  <property fmtid="{D5CDD505-2E9C-101B-9397-08002B2CF9AE}" pid="4" name="MediaServiceImageTags">
    <vt:lpwstr/>
  </property>
</Properties>
</file>