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8"/>
  </p:notesMasterIdLst>
  <p:handoutMasterIdLst>
    <p:handoutMasterId r:id="rId9"/>
  </p:handoutMasterIdLst>
  <p:sldIdLst>
    <p:sldId id="341" r:id="rId5"/>
    <p:sldId id="366" r:id="rId6"/>
    <p:sldId id="367" r:id="rId7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83" autoAdjust="0"/>
    <p:restoredTop sz="94679" autoAdjust="0"/>
  </p:normalViewPr>
  <p:slideViewPr>
    <p:cSldViewPr snapToGrid="0">
      <p:cViewPr>
        <p:scale>
          <a:sx n="75" d="100"/>
          <a:sy n="75" d="100"/>
        </p:scale>
        <p:origin x="628" y="-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xmlns="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xmlns="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xmlns="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xmlns="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xmlns="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xmlns="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xmlns="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279843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xmlns="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xmlns="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xmlns="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xmlns="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xmlns="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xmlns="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xmlns="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&lt;</a:t>
            </a:r>
            <a:r>
              <a:rPr lang="sv-SE" altLang="en-US" sz="1200" b="1" i="1" dirty="0">
                <a:latin typeface="Arial "/>
              </a:rPr>
              <a:t>meeting</a:t>
            </a:r>
            <a:r>
              <a:rPr lang="sv-SE" altLang="en-US" sz="1200" b="1" dirty="0">
                <a:latin typeface="Arial "/>
              </a:rPr>
              <a:t>&gt;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location</a:t>
            </a:r>
            <a:r>
              <a:rPr lang="sv-SE" altLang="en-US" sz="1200" b="1" dirty="0">
                <a:latin typeface="Arial "/>
              </a:rPr>
              <a:t>&gt; – &lt;</a:t>
            </a:r>
            <a:r>
              <a:rPr lang="sv-SE" altLang="en-US" sz="1200" b="1" i="1" dirty="0">
                <a:latin typeface="Arial "/>
              </a:rPr>
              <a:t>month</a:t>
            </a:r>
            <a:r>
              <a:rPr lang="sv-SE" altLang="en-US" sz="1200" b="1" dirty="0">
                <a:latin typeface="Arial "/>
              </a:rPr>
              <a:t>&gt; 2022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xmlns="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Document Ref.</a:t>
            </a:r>
            <a:r>
              <a:rPr lang="sv-SE" altLang="en-US" sz="1200" b="1" dirty="0">
                <a:latin typeface="Arial "/>
              </a:rPr>
              <a:t>&gt;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xmlns="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US" altLang="zh-CN" dirty="0" smtClean="0"/>
              <a:t>Discussion on work area for 6G study</a:t>
            </a:r>
            <a:endParaRPr lang="en-GB" altLang="en-US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xmlns="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dirty="0" err="1" smtClean="0"/>
              <a:t>Jinguo</a:t>
            </a:r>
            <a:r>
              <a:rPr lang="en-GB" altLang="en-US" dirty="0" smtClean="0"/>
              <a:t> Zhu</a:t>
            </a:r>
            <a:endParaRPr lang="en-GB" altLang="en-US" dirty="0"/>
          </a:p>
          <a:p>
            <a:pPr marL="0" indent="0" eaLnBrk="1" hangingPunct="1">
              <a:buFontTx/>
              <a:buNone/>
            </a:pPr>
            <a:r>
              <a:rPr lang="en-GB" altLang="en-US" dirty="0" smtClean="0"/>
              <a:t>Moderator, ZTE</a:t>
            </a:r>
            <a:endParaRPr lang="en-GB" altLang="en-US" dirty="0"/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How to organize the 6G study 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968728" y="2073242"/>
            <a:ext cx="3192262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1. A</a:t>
            </a:r>
            <a:r>
              <a:rPr lang="en-GB" altLang="zh-CN" dirty="0" err="1" smtClean="0"/>
              <a:t>rchitectural</a:t>
            </a:r>
            <a:r>
              <a:rPr lang="en-GB" altLang="zh-CN" dirty="0" smtClean="0"/>
              <a:t> </a:t>
            </a:r>
            <a:r>
              <a:rPr lang="en-GB" altLang="zh-CN" dirty="0"/>
              <a:t>requirements, assumptions and principles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838199" y="2854771"/>
            <a:ext cx="358986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altLang="zh-CN" sz="1400" dirty="0" smtClean="0"/>
              <a:t>Support of legacy service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CN" sz="1400" dirty="0" smtClean="0"/>
              <a:t>Support of Immersive service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CN" sz="1400" dirty="0"/>
              <a:t>Sustainability and Energy </a:t>
            </a:r>
            <a:r>
              <a:rPr lang="en-US" altLang="zh-CN" sz="1400" dirty="0" smtClean="0"/>
              <a:t>Efficiency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CN" sz="1400" dirty="0"/>
              <a:t>Cloud </a:t>
            </a:r>
            <a:r>
              <a:rPr lang="en-US" altLang="zh-CN" sz="1400" dirty="0" smtClean="0"/>
              <a:t>native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CN" sz="1400" dirty="0"/>
              <a:t>Robustness and </a:t>
            </a:r>
            <a:r>
              <a:rPr lang="en-US" altLang="zh-CN" sz="1400" dirty="0" smtClean="0"/>
              <a:t>Resiliency</a:t>
            </a:r>
            <a:endParaRPr lang="zh-CN" altLang="en-US" sz="1400" dirty="0"/>
          </a:p>
        </p:txBody>
      </p:sp>
      <p:sp>
        <p:nvSpPr>
          <p:cNvPr id="6" name="文本框 5"/>
          <p:cNvSpPr txBox="1"/>
          <p:nvPr/>
        </p:nvSpPr>
        <p:spPr>
          <a:xfrm>
            <a:off x="5406131" y="2350241"/>
            <a:ext cx="223199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2</a:t>
            </a:r>
            <a:r>
              <a:rPr lang="en-US" altLang="zh-CN" dirty="0" smtClean="0"/>
              <a:t>. Architecture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8671510" y="2350241"/>
            <a:ext cx="223199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3</a:t>
            </a:r>
            <a:r>
              <a:rPr lang="en-US" altLang="zh-CN" dirty="0" smtClean="0"/>
              <a:t>. Work Areas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7839294" y="2861961"/>
            <a:ext cx="424180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altLang="zh-CN" sz="1400" b="1" dirty="0" smtClean="0"/>
              <a:t>Control plane enhancement</a:t>
            </a:r>
            <a:r>
              <a:rPr lang="en-US" altLang="zh-CN" sz="1400" dirty="0" smtClean="0"/>
              <a:t>(e.g. NAS enhancement, SBI enhancement, Network Slicing enhancement, Distributed </a:t>
            </a:r>
            <a:r>
              <a:rPr lang="en-US" altLang="zh-CN" sz="1400" dirty="0"/>
              <a:t>Autonomous Network</a:t>
            </a:r>
            <a:r>
              <a:rPr lang="en-US" altLang="zh-CN" sz="1400" dirty="0" smtClean="0"/>
              <a:t>,</a:t>
            </a:r>
            <a:r>
              <a:rPr lang="zh-CN" altLang="en-US" sz="1400" dirty="0"/>
              <a:t> </a:t>
            </a:r>
            <a:r>
              <a:rPr lang="en-US" altLang="zh-CN" sz="1400" dirty="0" smtClean="0"/>
              <a:t>Network Sharing, </a:t>
            </a:r>
            <a:r>
              <a:rPr lang="en-US" altLang="zh-CN" sz="1400" dirty="0" err="1" smtClean="0"/>
              <a:t>etc</a:t>
            </a:r>
            <a:r>
              <a:rPr lang="en-US" altLang="zh-CN" sz="1400" dirty="0" smtClean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CN" sz="1400" b="1" dirty="0" smtClean="0"/>
              <a:t>User plane enhancement</a:t>
            </a:r>
            <a:r>
              <a:rPr lang="en-US" altLang="zh-CN" sz="1400" dirty="0" smtClean="0"/>
              <a:t>(e.g. User plane enhancement, </a:t>
            </a:r>
            <a:r>
              <a:rPr lang="en-US" altLang="zh-CN" sz="1400" dirty="0" err="1" smtClean="0"/>
              <a:t>QoS</a:t>
            </a:r>
            <a:r>
              <a:rPr lang="en-US" altLang="zh-CN" sz="1400" dirty="0" smtClean="0"/>
              <a:t> enhancement, Computing, etc.)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altLang="zh-CN" sz="1400" b="1" dirty="0" smtClean="0"/>
              <a:t>Native AI</a:t>
            </a:r>
            <a:r>
              <a:rPr lang="en-US" altLang="zh-CN" sz="1400" dirty="0" smtClean="0"/>
              <a:t>(e.g. </a:t>
            </a:r>
            <a:r>
              <a:rPr lang="en-US" altLang="zh-CN" sz="1400" dirty="0"/>
              <a:t>E2E AI framework across RAN and </a:t>
            </a:r>
            <a:r>
              <a:rPr lang="en-US" altLang="zh-CN" sz="1400" dirty="0"/>
              <a:t>CN, </a:t>
            </a:r>
            <a:r>
              <a:rPr lang="en-GB" altLang="zh-CN" sz="1400" dirty="0"/>
              <a:t>Support </a:t>
            </a:r>
            <a:r>
              <a:rPr lang="en-US" altLang="zh-CN" sz="1400" dirty="0"/>
              <a:t>communication for AI-Agent(UE</a:t>
            </a:r>
            <a:r>
              <a:rPr lang="en-US" altLang="zh-CN" sz="1400" dirty="0"/>
              <a:t>), </a:t>
            </a:r>
            <a:r>
              <a:rPr lang="en-US" altLang="zh-CN" sz="1400" dirty="0"/>
              <a:t>AI native </a:t>
            </a:r>
            <a:r>
              <a:rPr lang="en-US" altLang="zh-CN" sz="1400" dirty="0"/>
              <a:t>architecture, etc.)</a:t>
            </a:r>
            <a:endParaRPr lang="en-US" altLang="zh-CN" sz="1400" dirty="0"/>
          </a:p>
          <a:p>
            <a:pPr marL="342900" indent="-342900">
              <a:buFont typeface="+mj-lt"/>
              <a:buAutoNum type="arabicPeriod"/>
            </a:pPr>
            <a:r>
              <a:rPr lang="en-US" altLang="zh-CN" sz="1400" b="1" dirty="0" smtClean="0"/>
              <a:t>Common Data framework/service plane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CN" sz="1400" b="1" dirty="0" smtClean="0"/>
              <a:t>Sensing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CN" sz="1400" b="1" dirty="0" smtClean="0"/>
              <a:t>NTN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CN" sz="1400" b="1" dirty="0" smtClean="0"/>
              <a:t>Non 3GPP access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CN" sz="1400" b="1" dirty="0" smtClean="0"/>
              <a:t>IMS enhancement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CN" sz="1400" b="1" dirty="0" smtClean="0"/>
              <a:t>…(check point at Dec25)</a:t>
            </a:r>
          </a:p>
        </p:txBody>
      </p:sp>
      <p:sp>
        <p:nvSpPr>
          <p:cNvPr id="9" name="矩形 8"/>
          <p:cNvSpPr/>
          <p:nvPr/>
        </p:nvSpPr>
        <p:spPr>
          <a:xfrm>
            <a:off x="4950362" y="2917833"/>
            <a:ext cx="2928943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altLang="zh-CN" sz="1400" dirty="0" smtClean="0">
                <a:solidFill>
                  <a:srgbClr val="000000"/>
                </a:solidFill>
                <a:ea typeface="等线" panose="02010600030101010101" pitchFamily="2" charset="-122"/>
              </a:rPr>
              <a:t>Overall architecture decision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CN" sz="1400" dirty="0" smtClean="0">
                <a:solidFill>
                  <a:srgbClr val="000000"/>
                </a:solidFill>
                <a:ea typeface="等线" panose="02010600030101010101" pitchFamily="2" charset="-122"/>
              </a:rPr>
              <a:t>Migration </a:t>
            </a:r>
            <a:r>
              <a:rPr lang="en-US" altLang="zh-CN" sz="1400" dirty="0">
                <a:solidFill>
                  <a:srgbClr val="000000"/>
                </a:solidFill>
                <a:ea typeface="等线" panose="02010600030101010101" pitchFamily="2" charset="-122"/>
              </a:rPr>
              <a:t>and </a:t>
            </a:r>
            <a:r>
              <a:rPr lang="en-US" altLang="zh-CN" sz="1400" dirty="0" smtClean="0">
                <a:solidFill>
                  <a:srgbClr val="000000"/>
                </a:solidFill>
                <a:ea typeface="等线" panose="02010600030101010101" pitchFamily="2" charset="-122"/>
              </a:rPr>
              <a:t>interworking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CN" sz="1400" dirty="0" smtClean="0">
                <a:solidFill>
                  <a:srgbClr val="000000"/>
                </a:solidFill>
                <a:ea typeface="等线" panose="02010600030101010101" pitchFamily="2" charset="-122"/>
              </a:rPr>
              <a:t>Jointly decided with TSG RAN</a:t>
            </a:r>
            <a:endParaRPr lang="zh-CN" altLang="en-US" sz="1400" dirty="0"/>
          </a:p>
        </p:txBody>
      </p:sp>
      <p:sp>
        <p:nvSpPr>
          <p:cNvPr id="10" name="文本框 9"/>
          <p:cNvSpPr txBox="1"/>
          <p:nvPr/>
        </p:nvSpPr>
        <p:spPr>
          <a:xfrm>
            <a:off x="358775" y="4310518"/>
            <a:ext cx="748051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/>
              <a:t>NOTE: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400" dirty="0" smtClean="0"/>
              <a:t>Security aspects including </a:t>
            </a:r>
            <a:r>
              <a:rPr lang="en-US" altLang="zh-CN" sz="1400" dirty="0"/>
              <a:t>u</a:t>
            </a:r>
            <a:r>
              <a:rPr lang="en-US" altLang="zh-CN" sz="1400" dirty="0" smtClean="0"/>
              <a:t>ser </a:t>
            </a:r>
            <a:r>
              <a:rPr lang="en-US" altLang="zh-CN" sz="1400" dirty="0"/>
              <a:t>consent framework</a:t>
            </a:r>
            <a:r>
              <a:rPr lang="en-US" altLang="zh-CN" sz="1400" dirty="0" smtClean="0"/>
              <a:t> will be discussed in SA3 first.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400" dirty="0" smtClean="0"/>
              <a:t>Network exposure(API) will be discussed in SA6 first.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400" dirty="0" smtClean="0"/>
              <a:t>Sensing aspect will be updated jointly with TSG RAN during SA#108. Avoid duplication with 5GA R20 work.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400" dirty="0" smtClean="0"/>
              <a:t>Starting work on NTN/New </a:t>
            </a:r>
            <a:r>
              <a:rPr lang="en-US" altLang="zh-CN" sz="1400" dirty="0" err="1" smtClean="0"/>
              <a:t>IoT</a:t>
            </a:r>
            <a:r>
              <a:rPr lang="en-US" altLang="zh-CN" sz="1400" dirty="0" smtClean="0"/>
              <a:t> will depend on RAN progress.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400" dirty="0" smtClean="0"/>
              <a:t>For each work area, SA2 should study whether </a:t>
            </a:r>
            <a:r>
              <a:rPr lang="en-US" altLang="zh-CN" sz="1400" dirty="0"/>
              <a:t>5GC features are reused or </a:t>
            </a:r>
            <a:r>
              <a:rPr lang="en-US" altLang="zh-CN" sz="1400" dirty="0" smtClean="0"/>
              <a:t>redesigned</a:t>
            </a:r>
            <a:endParaRPr lang="zh-CN" altLang="en-US" sz="1400" dirty="0"/>
          </a:p>
        </p:txBody>
      </p:sp>
      <p:cxnSp>
        <p:nvCxnSpPr>
          <p:cNvPr id="12" name="直接箭头连接符 11"/>
          <p:cNvCxnSpPr/>
          <p:nvPr/>
        </p:nvCxnSpPr>
        <p:spPr>
          <a:xfrm>
            <a:off x="4160990" y="2621049"/>
            <a:ext cx="1245141" cy="1058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>
            <a:off x="7638125" y="2611110"/>
            <a:ext cx="103338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肘形连接符 17"/>
          <p:cNvCxnSpPr>
            <a:stCxn id="7" idx="0"/>
          </p:cNvCxnSpPr>
          <p:nvPr/>
        </p:nvCxnSpPr>
        <p:spPr>
          <a:xfrm rot="16200000" flipV="1">
            <a:off x="7932990" y="495724"/>
            <a:ext cx="443655" cy="3265380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endCxn id="6" idx="0"/>
          </p:cNvCxnSpPr>
          <p:nvPr/>
        </p:nvCxnSpPr>
        <p:spPr>
          <a:xfrm>
            <a:off x="6522127" y="1906586"/>
            <a:ext cx="1" cy="44365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肘形连接符 41"/>
          <p:cNvCxnSpPr>
            <a:stCxn id="4" idx="0"/>
          </p:cNvCxnSpPr>
          <p:nvPr/>
        </p:nvCxnSpPr>
        <p:spPr>
          <a:xfrm rot="5400000" flipH="1" flipV="1">
            <a:off x="6199470" y="-1836487"/>
            <a:ext cx="275118" cy="7544341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/>
          <p:nvPr/>
        </p:nvCxnSpPr>
        <p:spPr>
          <a:xfrm>
            <a:off x="10095040" y="1798637"/>
            <a:ext cx="14160" cy="59777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882641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Question for Discussion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Should each work area include more details such as defining work tasks?</a:t>
            </a:r>
          </a:p>
          <a:p>
            <a:pPr lvl="1"/>
            <a:r>
              <a:rPr lang="en-US" altLang="zh-CN" dirty="0" smtClean="0"/>
              <a:t>If yes then NWM discussion can be used to identify the work tasks for each work area</a:t>
            </a:r>
          </a:p>
          <a:p>
            <a:r>
              <a:rPr lang="en-US" altLang="zh-CN" dirty="0" smtClean="0"/>
              <a:t>Should we start working on all work areas in Q3/Q4, or phased approach? </a:t>
            </a:r>
          </a:p>
          <a:p>
            <a:pPr lvl="1"/>
            <a:r>
              <a:rPr lang="en-US" altLang="zh-CN" dirty="0" smtClean="0"/>
              <a:t>In case of phased approach, which work area should be discussed first(e.g. control plane enhancement, user plane enhancement) (?)</a:t>
            </a:r>
          </a:p>
          <a:p>
            <a:pPr lvl="1"/>
            <a:r>
              <a:rPr lang="en-US" altLang="zh-CN" dirty="0" smtClean="0"/>
              <a:t>The SID will be assuming further updated at Dec2025 (?).</a:t>
            </a:r>
          </a:p>
          <a:p>
            <a:r>
              <a:rPr lang="en-US" altLang="zh-CN" dirty="0" smtClean="0"/>
              <a:t>Any other questions?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01159177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5435</TotalTime>
  <Words>294</Words>
  <Application>Microsoft Office PowerPoint</Application>
  <PresentationFormat>宽屏</PresentationFormat>
  <Paragraphs>39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 </vt:lpstr>
      <vt:lpstr>等线</vt:lpstr>
      <vt:lpstr>宋体</vt:lpstr>
      <vt:lpstr>Arial</vt:lpstr>
      <vt:lpstr>Calibri</vt:lpstr>
      <vt:lpstr>Calibri Light</vt:lpstr>
      <vt:lpstr>Times New Roman</vt:lpstr>
      <vt:lpstr>Office Theme</vt:lpstr>
      <vt:lpstr>Discussion on work area for 6G study</vt:lpstr>
      <vt:lpstr>How to organize the 6G study </vt:lpstr>
      <vt:lpstr>Question for Discussion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ZTE1</cp:lastModifiedBy>
  <cp:revision>603</cp:revision>
  <dcterms:created xsi:type="dcterms:W3CDTF">2010-02-05T13:52:04Z</dcterms:created>
  <dcterms:modified xsi:type="dcterms:W3CDTF">2025-04-07T12:28:28Z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