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9"/>
  </p:notesMasterIdLst>
  <p:sldIdLst>
    <p:sldId id="1114" r:id="rId3"/>
    <p:sldId id="1116" r:id="rId4"/>
    <p:sldId id="1117" r:id="rId5"/>
    <p:sldId id="1118" r:id="rId6"/>
    <p:sldId id="1119" r:id="rId7"/>
    <p:sldId id="1121" r:id="rId8"/>
    <p:sldId id="1122" r:id="rId9"/>
    <p:sldId id="1123" r:id="rId10"/>
    <p:sldId id="1128" r:id="rId11"/>
    <p:sldId id="1129" r:id="rId12"/>
    <p:sldId id="1124" r:id="rId13"/>
    <p:sldId id="1115" r:id="rId14"/>
    <p:sldId id="1133" r:id="rId15"/>
    <p:sldId id="1130" r:id="rId16"/>
    <p:sldId id="1127" r:id="rId17"/>
    <p:sldId id="1132" r:id="rId18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 Bennett/Communications Research /SRUK/Principal Engineer/Samsung Electronics" initials="ABR/EE" lastIdx="3" clrIdx="0">
    <p:extLst>
      <p:ext uri="{19B8F6BF-5375-455C-9EA6-DF929625EA0E}">
        <p15:presenceInfo xmlns:p15="http://schemas.microsoft.com/office/powerpoint/2012/main" userId="S-1-5-21-1569490900-2152479555-3239727262-33941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CF63-221A-4D8A-B8AF-104F710276E0}" v="4" dt="2022-11-20T19:48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3563CF63-221A-4D8A-B8AF-104F710276E0}"/>
    <pc:docChg chg="undo custSel modSld">
      <pc:chgData name="Jain, Puneet" userId="75cd3f4f-f229-4449-9d1d-578b6f6df20f" providerId="ADAL" clId="{3563CF63-221A-4D8A-B8AF-104F710276E0}" dt="2022-11-20T19:51:09.470" v="85" actId="20577"/>
      <pc:docMkLst>
        <pc:docMk/>
      </pc:docMkLst>
      <pc:sldChg chg="modSp mod">
        <pc:chgData name="Jain, Puneet" userId="75cd3f4f-f229-4449-9d1d-578b6f6df20f" providerId="ADAL" clId="{3563CF63-221A-4D8A-B8AF-104F710276E0}" dt="2022-11-20T19:51:09.470" v="85" actId="20577"/>
        <pc:sldMkLst>
          <pc:docMk/>
          <pc:sldMk cId="3204802576" sldId="934"/>
        </pc:sldMkLst>
        <pc:spChg chg="mod">
          <ac:chgData name="Jain, Puneet" userId="75cd3f4f-f229-4449-9d1d-578b6f6df20f" providerId="ADAL" clId="{3563CF63-221A-4D8A-B8AF-104F710276E0}" dt="2022-11-20T19:48:43.617" v="59" actId="1076"/>
          <ac:spMkLst>
            <pc:docMk/>
            <pc:sldMk cId="3204802576" sldId="934"/>
            <ac:spMk id="2" creationId="{BD83F52A-3621-4544-9570-67A180D25B1B}"/>
          </ac:spMkLst>
        </pc:spChg>
        <pc:graphicFrameChg chg="mod modGraphic">
          <ac:chgData name="Jain, Puneet" userId="75cd3f4f-f229-4449-9d1d-578b6f6df20f" providerId="ADAL" clId="{3563CF63-221A-4D8A-B8AF-104F710276E0}" dt="2022-11-20T19:51:09.470" v="85" actId="20577"/>
          <ac:graphicFrameMkLst>
            <pc:docMk/>
            <pc:sldMk cId="3204802576" sldId="934"/>
            <ac:graphicFrameMk id="3" creationId="{967DC7A1-6DA2-4BEB-A9C9-BE5C747BEBF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1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28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832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60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83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66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04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20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78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12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53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90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84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2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0026502" y="223284"/>
            <a:ext cx="1839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 smtClean="0"/>
              <a:t>S2-2411581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Discussion of TU budget for Rel-20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Guidance provided by SA Chair</a:t>
            </a:r>
          </a:p>
          <a:p>
            <a:pPr>
              <a:lnSpc>
                <a:spcPct val="110000"/>
              </a:lnSpc>
              <a:defRPr/>
            </a:pPr>
            <a:endParaRPr lang="en-US" sz="2400" dirty="0"/>
          </a:p>
          <a:p>
            <a:pPr>
              <a:lnSpc>
                <a:spcPct val="110000"/>
              </a:lnSpc>
              <a:defRPr/>
            </a:pPr>
            <a:endParaRPr lang="en-US" sz="2400" dirty="0" smtClean="0"/>
          </a:p>
          <a:p>
            <a:pPr>
              <a:lnSpc>
                <a:spcPct val="110000"/>
              </a:lnSpc>
              <a:defRPr/>
            </a:pPr>
            <a:endParaRPr lang="en-US" sz="2400" dirty="0"/>
          </a:p>
          <a:p>
            <a:pPr>
              <a:lnSpc>
                <a:spcPct val="110000"/>
              </a:lnSpc>
              <a:defRPr/>
            </a:pPr>
            <a:endParaRPr lang="en-US" sz="2400" dirty="0" smtClean="0"/>
          </a:p>
          <a:p>
            <a:pPr>
              <a:lnSpc>
                <a:spcPct val="110000"/>
              </a:lnSpc>
              <a:defRPr/>
            </a:pPr>
            <a:endParaRPr lang="en-US" sz="2400" dirty="0"/>
          </a:p>
          <a:p>
            <a:pPr>
              <a:lnSpc>
                <a:spcPct val="110000"/>
              </a:lnSpc>
              <a:defRPr/>
            </a:pPr>
            <a:endParaRPr lang="en-US" sz="2400" dirty="0" smtClean="0"/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So SA2 needs to come to a consensus on our capacity in Rel-20 by the end of the November meeting</a:t>
            </a:r>
          </a:p>
          <a:p>
            <a:pPr>
              <a:lnSpc>
                <a:spcPct val="110000"/>
              </a:lnSpc>
              <a:defRPr/>
            </a:pPr>
            <a:endParaRPr lang="en-US" sz="1968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166477"/>
              </p:ext>
            </p:extLst>
          </p:nvPr>
        </p:nvGraphicFramePr>
        <p:xfrm>
          <a:off x="1129370" y="1947114"/>
          <a:ext cx="7399020" cy="2407920"/>
        </p:xfrm>
        <a:graphic>
          <a:graphicData uri="http://schemas.openxmlformats.org/drawingml/2006/table">
            <a:tbl>
              <a:tblPr firstRow="1" firstCol="1" bandRow="1"/>
              <a:tblGrid>
                <a:gridCol w="1169670">
                  <a:extLst>
                    <a:ext uri="{9D8B030D-6E8A-4147-A177-3AD203B41FA5}">
                      <a16:colId xmlns:a16="http://schemas.microsoft.com/office/drawing/2014/main" val="4282438036"/>
                    </a:ext>
                  </a:extLst>
                </a:gridCol>
                <a:gridCol w="6229350">
                  <a:extLst>
                    <a:ext uri="{9D8B030D-6E8A-4147-A177-3AD203B41FA5}">
                      <a16:colId xmlns:a16="http://schemas.microsoft.com/office/drawing/2014/main" val="13633918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5G-Adv in Rel-20 Workshop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766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 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E5A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 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E5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703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22.1.1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5G-Adv in Rel-20 planning 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755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22.1.2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Incoming LSs 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452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22.1.3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TSG Coordination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0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E5A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Input Documents to the Workshop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E5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647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22.2.1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 WG1 inputs on Rel-20 status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040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22.2.2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 WGs inputs on WG capacity for Rel-20 (e.g., TU Budget, Max# of SIDs/WIDs, Max size per SID/WID)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9960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22.2.3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3GPP Member/MRP/other contributions on Rel-20 views/priority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84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22.3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E5A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Output of the Workshop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E5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9639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22.3.1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High-level summary report from the WS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16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i="1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22.3.2</a:t>
                      </a:r>
                      <a:endParaRPr lang="en-GB" sz="110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Identify the Core and Miscellaneous Rel-20 items/direction</a:t>
                      </a:r>
                      <a:endParaRPr lang="en-GB" sz="1100" dirty="0">
                        <a:effectLst/>
                        <a:latin typeface="Apto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565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856782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Rel-20 budget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From an earlier slide, </a:t>
            </a:r>
            <a:r>
              <a:rPr lang="en-US" sz="1800" b="1" dirty="0" smtClean="0"/>
              <a:t>184 </a:t>
            </a:r>
            <a:r>
              <a:rPr lang="en-US" sz="1800" b="1" dirty="0"/>
              <a:t>TU’s </a:t>
            </a:r>
            <a:r>
              <a:rPr lang="en-US" sz="1800" dirty="0"/>
              <a:t>are </a:t>
            </a:r>
            <a:r>
              <a:rPr lang="en-US" sz="1800" dirty="0" smtClean="0"/>
              <a:t>available for </a:t>
            </a:r>
            <a:r>
              <a:rPr lang="en-US" sz="1800" dirty="0"/>
              <a:t>5G-Advanced </a:t>
            </a:r>
            <a:r>
              <a:rPr lang="en-US" sz="1800" dirty="0" smtClean="0"/>
              <a:t>SIDs and WIDs </a:t>
            </a:r>
            <a:r>
              <a:rPr lang="en-US" sz="1800" dirty="0"/>
              <a:t>and 6G study </a:t>
            </a:r>
            <a:r>
              <a:rPr lang="en-US" sz="1800" dirty="0" smtClean="0"/>
              <a:t>work (between March 2025 and September 2026)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 smtClean="0"/>
              <a:t>This is based on a 30 TU budget per meeting for all agenda items less the budget for maintenance items</a:t>
            </a:r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In Rel-19 a buffer of 6 TU’s was set aside from the budget of 36 TU’s per meeting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For </a:t>
            </a:r>
            <a:r>
              <a:rPr lang="en-GB" sz="1800" dirty="0" smtClean="0"/>
              <a:t>TEI-19</a:t>
            </a:r>
            <a:r>
              <a:rPr lang="en-GB" sz="1800" dirty="0"/>
              <a:t>, Rel-18 alignment, 5G deployment issues, </a:t>
            </a:r>
            <a:r>
              <a:rPr lang="en-GB" sz="1800" dirty="0" smtClean="0"/>
              <a:t>…</a:t>
            </a:r>
          </a:p>
          <a:p>
            <a:pPr>
              <a:lnSpc>
                <a:spcPct val="110000"/>
              </a:lnSpc>
              <a:defRPr/>
            </a:pPr>
            <a:r>
              <a:rPr lang="en-GB" sz="1800" dirty="0" smtClean="0"/>
              <a:t>But a significant amount (15 TU’s in total, or ~30%) of this buffer was consumed by drafting sessions during the “buffer” quarters (Monday and Tuesday Q5)</a:t>
            </a:r>
          </a:p>
          <a:p>
            <a:pPr>
              <a:lnSpc>
                <a:spcPct val="110000"/>
              </a:lnSpc>
              <a:defRPr/>
            </a:pPr>
            <a:r>
              <a:rPr lang="en-GB" sz="1800" dirty="0"/>
              <a:t>And, the Stage 2 100% milestone is understood to mean no exceptions, so there is less scope for delays in finishing 5G Advanced studies</a:t>
            </a:r>
          </a:p>
          <a:p>
            <a:pPr>
              <a:lnSpc>
                <a:spcPct val="110000"/>
              </a:lnSpc>
              <a:defRPr/>
            </a:pPr>
            <a:r>
              <a:rPr lang="en-GB" sz="1800" dirty="0"/>
              <a:t>Therefore some additional buffer time should be set aside during Rel-20</a:t>
            </a:r>
          </a:p>
          <a:p>
            <a:pPr>
              <a:lnSpc>
                <a:spcPct val="110000"/>
              </a:lnSpc>
              <a:defRPr/>
            </a:pPr>
            <a:r>
              <a:rPr lang="en-GB" sz="1800" b="1" dirty="0"/>
              <a:t>Recommendation: 3 </a:t>
            </a:r>
            <a:r>
              <a:rPr lang="en-GB" sz="1800" b="1" dirty="0" smtClean="0"/>
              <a:t>additional buffer TU’s </a:t>
            </a:r>
            <a:r>
              <a:rPr lang="en-GB" sz="1800" b="1" dirty="0"/>
              <a:t>per meeting</a:t>
            </a:r>
          </a:p>
          <a:p>
            <a:pPr>
              <a:lnSpc>
                <a:spcPct val="110000"/>
              </a:lnSpc>
              <a:defRPr/>
            </a:pPr>
            <a:r>
              <a:rPr lang="en-GB" sz="1800" dirty="0"/>
              <a:t>This means reserving 3 * 9 = </a:t>
            </a:r>
            <a:r>
              <a:rPr lang="en-GB" sz="1800" b="1" dirty="0"/>
              <a:t>27 TU’s </a:t>
            </a:r>
            <a:r>
              <a:rPr lang="en-GB" sz="1800" dirty="0"/>
              <a:t>from the </a:t>
            </a:r>
            <a:r>
              <a:rPr lang="en-GB" sz="1800" b="1" dirty="0"/>
              <a:t>184 TU’s </a:t>
            </a:r>
            <a:r>
              <a:rPr lang="en-GB" sz="1800" dirty="0"/>
              <a:t>above</a:t>
            </a:r>
          </a:p>
          <a:p>
            <a:pPr>
              <a:lnSpc>
                <a:spcPct val="110000"/>
              </a:lnSpc>
              <a:defRPr/>
            </a:pPr>
            <a:r>
              <a:rPr lang="en-GB" sz="1800" dirty="0"/>
              <a:t>So for planning purposes the TU budget for 5G-Advanced SIDs and WIDs, TEI20 and 6G study work </a:t>
            </a:r>
            <a:r>
              <a:rPr lang="en-US" sz="1800" dirty="0"/>
              <a:t>between March 2025 and September 2026</a:t>
            </a:r>
            <a:r>
              <a:rPr lang="en-GB" sz="1800" dirty="0"/>
              <a:t> is 184 – 27 = </a:t>
            </a:r>
            <a:r>
              <a:rPr lang="en-GB" sz="1800" b="1" dirty="0"/>
              <a:t>157 </a:t>
            </a:r>
            <a:r>
              <a:rPr lang="en-GB" sz="1800" b="1" dirty="0" smtClean="0"/>
              <a:t>TU’s</a:t>
            </a:r>
            <a:endParaRPr lang="en-GB" sz="1800" dirty="0" smtClean="0"/>
          </a:p>
          <a:p>
            <a:pPr>
              <a:lnSpc>
                <a:spcPct val="110000"/>
              </a:lnSpc>
              <a:defRPr/>
            </a:pP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112949162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Rel-20 planning in more detail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How do we decide the split between 5G Advanced and 6G work?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At this point SA2 doesn’t have a 6G study item with objectives/work tasks and TU estimates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SA2 also doesn’t have a set of candidate 5G Advanced study/work items with objectives/work tasks and TU estimates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So there isn’t a clear and unambiguous basis for deciding how much to allocate to these two areas of work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Without that there seem to be four basic options: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/>
              <a:t>Decide </a:t>
            </a:r>
            <a:r>
              <a:rPr lang="en-US" sz="1800" dirty="0" smtClean="0"/>
              <a:t>now on </a:t>
            </a:r>
            <a:r>
              <a:rPr lang="en-US" sz="1800" dirty="0"/>
              <a:t>a </a:t>
            </a:r>
            <a:r>
              <a:rPr lang="en-US" sz="1800" dirty="0" smtClean="0"/>
              <a:t>maximum </a:t>
            </a:r>
            <a:r>
              <a:rPr lang="en-US" sz="1800" dirty="0"/>
              <a:t>number of averagely sized 5G Advanced </a:t>
            </a:r>
            <a:r>
              <a:rPr lang="en-US" sz="1800" dirty="0" smtClean="0"/>
              <a:t>items</a:t>
            </a:r>
            <a:endParaRPr lang="en-US" sz="1800" dirty="0"/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Decide now on a split between 5G Advanced and 6G </a:t>
            </a:r>
            <a:r>
              <a:rPr lang="en-US" sz="1800" dirty="0" err="1" smtClean="0"/>
              <a:t>eg</a:t>
            </a:r>
            <a:r>
              <a:rPr lang="en-US" sz="1800" dirty="0" smtClean="0"/>
              <a:t> 30/70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Decide now to approve 3 or 4 5G Advanced items in March and then decide how many more are possible in June when the 6G study is approved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Don’t decide on the split now, wait until the 5G Advanced and 6G SIDs are all defined (June)</a:t>
            </a:r>
          </a:p>
          <a:p>
            <a:pPr>
              <a:lnSpc>
                <a:spcPct val="110000"/>
              </a:lnSpc>
              <a:defRPr/>
            </a:pPr>
            <a:r>
              <a:rPr lang="en-US" sz="2000" b="1" dirty="0" smtClean="0"/>
              <a:t>Recommendation:</a:t>
            </a:r>
            <a:r>
              <a:rPr lang="en-US" sz="2000" dirty="0" smtClean="0"/>
              <a:t> </a:t>
            </a:r>
            <a:r>
              <a:rPr lang="en-GB" sz="2000" dirty="0" smtClean="0"/>
              <a:t>Plan </a:t>
            </a:r>
            <a:r>
              <a:rPr lang="en-GB" sz="2000" dirty="0"/>
              <a:t>to approve 3 </a:t>
            </a:r>
            <a:r>
              <a:rPr lang="en-GB" sz="2000" dirty="0" smtClean="0"/>
              <a:t>– 5 </a:t>
            </a:r>
            <a:r>
              <a:rPr lang="en-GB" sz="2000" dirty="0"/>
              <a:t>5G Advanced items in March and then decide how many more are possible in June when the 6G study is approved</a:t>
            </a:r>
          </a:p>
        </p:txBody>
      </p:sp>
    </p:spTree>
    <p:extLst>
      <p:ext uri="{BB962C8B-B14F-4D97-AF65-F5344CB8AC3E}">
        <p14:creationId xmlns:p14="http://schemas.microsoft.com/office/powerpoint/2010/main" val="387768138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SA2 </a:t>
            </a:r>
            <a:r>
              <a:rPr lang="en-GB" altLang="en-US" b="1" dirty="0">
                <a:solidFill>
                  <a:schemeClr val="tx1"/>
                </a:solidFill>
              </a:rPr>
              <a:t>Rel-19</a:t>
            </a:r>
            <a:r>
              <a:rPr lang="en-GB" altLang="en-US" dirty="0">
                <a:solidFill>
                  <a:schemeClr val="tx1"/>
                </a:solidFill>
              </a:rPr>
              <a:t> capacity summary </a:t>
            </a:r>
            <a:r>
              <a:rPr lang="en-GB" altLang="en-US" dirty="0" smtClean="0">
                <a:solidFill>
                  <a:schemeClr val="tx1"/>
                </a:solidFill>
              </a:rPr>
              <a:t/>
            </a:r>
            <a:br>
              <a:rPr lang="en-GB" altLang="en-US" dirty="0" smtClean="0">
                <a:solidFill>
                  <a:schemeClr val="tx1"/>
                </a:solidFill>
              </a:rPr>
            </a:br>
            <a:r>
              <a:rPr lang="en-GB" altLang="en-US" dirty="0" smtClean="0">
                <a:solidFill>
                  <a:schemeClr val="tx1"/>
                </a:solidFill>
              </a:rPr>
              <a:t>(Taken from SWS-230086)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SA2 capacity (see SWS-230052 / SWS-230053):</a:t>
            </a:r>
          </a:p>
          <a:p>
            <a:pPr lvl="1"/>
            <a:r>
              <a:rPr lang="en-US" sz="2000" dirty="0"/>
              <a:t>Max TUs: 134</a:t>
            </a:r>
          </a:p>
          <a:p>
            <a:pPr lvl="2"/>
            <a:r>
              <a:rPr lang="en-US" sz="1600" dirty="0"/>
              <a:t>Additional buffer TUs: 48 (for TEI-19, Rel-18 alignment, 5G deployment issues, …)</a:t>
            </a:r>
          </a:p>
          <a:p>
            <a:pPr lvl="1"/>
            <a:r>
              <a:rPr lang="en-US" sz="2000" dirty="0"/>
              <a:t>Max number of SIs/WIs: 10 – 14</a:t>
            </a:r>
          </a:p>
          <a:p>
            <a:pPr lvl="2"/>
            <a:r>
              <a:rPr lang="en-US" altLang="en-US" sz="1600" dirty="0"/>
              <a:t>Note: one feature made up of SI+WI is counted as one item</a:t>
            </a:r>
          </a:p>
          <a:p>
            <a:pPr lvl="1"/>
            <a:r>
              <a:rPr lang="en-US" sz="2000" dirty="0"/>
              <a:t>Max TUs per Feature: 14</a:t>
            </a:r>
          </a:p>
          <a:p>
            <a:r>
              <a:rPr lang="en-US" altLang="en-US" sz="2400" dirty="0"/>
              <a:t>Assumptions</a:t>
            </a:r>
          </a:p>
          <a:p>
            <a:pPr lvl="1"/>
            <a:r>
              <a:rPr lang="en-US" altLang="en-US" sz="2000" dirty="0"/>
              <a:t>Start: Sept 2023, End: Dec 2024 (15 months)</a:t>
            </a:r>
          </a:p>
          <a:p>
            <a:pPr lvl="1"/>
            <a:r>
              <a:rPr lang="en-US" altLang="en-US" sz="2000" dirty="0"/>
              <a:t>Number of meetings: 8</a:t>
            </a:r>
          </a:p>
          <a:p>
            <a:pPr lvl="1"/>
            <a:r>
              <a:rPr lang="en-US" altLang="en-US" sz="2000" dirty="0"/>
              <a:t>Expected total TUs per meeting (for all releases): 36</a:t>
            </a:r>
          </a:p>
          <a:p>
            <a:pPr lvl="1"/>
            <a:r>
              <a:rPr lang="en-US" altLang="en-US" sz="2000" dirty="0"/>
              <a:t>Total TUs (for all releases): 288</a:t>
            </a:r>
          </a:p>
          <a:p>
            <a:pPr lvl="1"/>
            <a:r>
              <a:rPr lang="en-US" altLang="en-US" sz="2000" dirty="0"/>
              <a:t>TUs for maintenance of past releases: 106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16474" y="853987"/>
            <a:ext cx="3215696" cy="120032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SA Chair has asked the SA WGs to provide their input to December in the form shown on this slide (from Rel-19)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62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Summary of TU plan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272812"/>
              </p:ext>
            </p:extLst>
          </p:nvPr>
        </p:nvGraphicFramePr>
        <p:xfrm>
          <a:off x="783767" y="1374118"/>
          <a:ext cx="10541729" cy="4543357"/>
        </p:xfrm>
        <a:graphic>
          <a:graphicData uri="http://schemas.openxmlformats.org/drawingml/2006/table">
            <a:tbl>
              <a:tblPr firstRow="1" bandRow="1"/>
              <a:tblGrid>
                <a:gridCol w="1299665">
                  <a:extLst>
                    <a:ext uri="{9D8B030D-6E8A-4147-A177-3AD203B41FA5}">
                      <a16:colId xmlns:a16="http://schemas.microsoft.com/office/drawing/2014/main" val="2089498341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720698595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4248015412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2583981398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3814614233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751705108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4098531448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2475080709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2824233776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3562133681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1233895133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4127288454"/>
                    </a:ext>
                  </a:extLst>
                </a:gridCol>
                <a:gridCol w="770172">
                  <a:extLst>
                    <a:ext uri="{9D8B030D-6E8A-4147-A177-3AD203B41FA5}">
                      <a16:colId xmlns:a16="http://schemas.microsoft.com/office/drawing/2014/main" val="1389594799"/>
                    </a:ext>
                  </a:extLst>
                </a:gridCol>
              </a:tblGrid>
              <a:tr h="1900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947783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647378"/>
                  </a:ext>
                </a:extLst>
              </a:tr>
              <a:tr h="57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Milestones and deadlines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 some 5GA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 all 5GA and 6G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some 5GA studies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all 5GA studies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Stage 2 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Stage 2 100%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447287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Pre-Rel-19 maint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013025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Rel-19 maint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798301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Rel-19 exceptions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699652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8486422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maint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74745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1922867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647672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Duration of 5GA work in Rel-20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072799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Duration of 6G study work in Rel-20 (tbc)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196491"/>
                  </a:ext>
                </a:extLst>
              </a:tr>
              <a:tr h="19001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578412"/>
                  </a:ext>
                </a:extLst>
              </a:tr>
              <a:tr h="787804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TU's for Rel-20 March 25 - September </a:t>
                      </a:r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205453"/>
                  </a:ext>
                </a:extLst>
              </a:tr>
              <a:tr h="905357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TU's for 6G after September </a:t>
                      </a:r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201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87413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SA2 </a:t>
            </a:r>
            <a:r>
              <a:rPr lang="en-GB" altLang="en-US" b="1" dirty="0" smtClean="0">
                <a:solidFill>
                  <a:schemeClr val="tx1"/>
                </a:solidFill>
              </a:rPr>
              <a:t>Rel-20</a:t>
            </a:r>
            <a:r>
              <a:rPr lang="en-GB" altLang="en-US" dirty="0" smtClean="0">
                <a:solidFill>
                  <a:schemeClr val="tx1"/>
                </a:solidFill>
              </a:rPr>
              <a:t> </a:t>
            </a:r>
            <a:r>
              <a:rPr lang="en-GB" altLang="en-US" dirty="0">
                <a:solidFill>
                  <a:schemeClr val="tx1"/>
                </a:solidFill>
              </a:rPr>
              <a:t>capacity summary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SA2 </a:t>
            </a:r>
            <a:r>
              <a:rPr lang="en-US" sz="2400" dirty="0" smtClean="0"/>
              <a:t>capacity (March 2025 – September 2026):</a:t>
            </a:r>
            <a:endParaRPr lang="en-US" sz="2400" dirty="0"/>
          </a:p>
          <a:p>
            <a:pPr lvl="1"/>
            <a:r>
              <a:rPr lang="en-US" sz="2000" dirty="0"/>
              <a:t>Max </a:t>
            </a:r>
            <a:r>
              <a:rPr lang="en-US" sz="2000" dirty="0" smtClean="0"/>
              <a:t>TU’s for release planning purposes: 157</a:t>
            </a:r>
            <a:endParaRPr lang="en-US" sz="2000" dirty="0"/>
          </a:p>
          <a:p>
            <a:pPr lvl="2"/>
            <a:r>
              <a:rPr lang="en-US" sz="1800" dirty="0" smtClean="0"/>
              <a:t>For 5G Advanced SIDs and WIDs, TEI20 and 6G SID</a:t>
            </a:r>
            <a:endParaRPr lang="en-US" sz="1800" dirty="0"/>
          </a:p>
          <a:p>
            <a:pPr lvl="1"/>
            <a:r>
              <a:rPr lang="en-US" sz="2000" dirty="0"/>
              <a:t>Max number of SIs/WIs: </a:t>
            </a:r>
            <a:r>
              <a:rPr lang="en-US" sz="2000" dirty="0" smtClean="0"/>
              <a:t>10 - 12</a:t>
            </a:r>
            <a:endParaRPr lang="en-US" sz="2000" dirty="0"/>
          </a:p>
          <a:p>
            <a:pPr lvl="2"/>
            <a:r>
              <a:rPr lang="en-US" altLang="en-US" sz="1800" dirty="0"/>
              <a:t>Note: one feature made up of SI+WI is counted as one item</a:t>
            </a:r>
          </a:p>
          <a:p>
            <a:pPr lvl="1"/>
            <a:r>
              <a:rPr lang="en-US" sz="2000" dirty="0"/>
              <a:t>Max TUs per Feature: </a:t>
            </a:r>
            <a:r>
              <a:rPr lang="en-US" sz="2000" dirty="0" smtClean="0"/>
              <a:t>2 TU’s per meeting (excluding the 6G study)</a:t>
            </a:r>
            <a:endParaRPr lang="en-US" sz="2000" dirty="0"/>
          </a:p>
          <a:p>
            <a:r>
              <a:rPr lang="en-US" altLang="en-US" sz="2400" dirty="0" smtClean="0">
                <a:solidFill>
                  <a:srgbClr val="FF0000"/>
                </a:solidFill>
              </a:rPr>
              <a:t>Additional TU’s for 6G study after September: 30</a:t>
            </a:r>
            <a:endParaRPr lang="en-US" altLang="en-US" sz="1968" dirty="0" smtClean="0">
              <a:solidFill>
                <a:srgbClr val="FF0000"/>
              </a:solidFill>
            </a:endParaRPr>
          </a:p>
          <a:p>
            <a:r>
              <a:rPr lang="en-US" altLang="en-US" sz="2400" dirty="0" smtClean="0"/>
              <a:t>Assumptions</a:t>
            </a:r>
            <a:endParaRPr lang="en-US" altLang="en-US" sz="2400" dirty="0"/>
          </a:p>
          <a:p>
            <a:pPr lvl="1"/>
            <a:r>
              <a:rPr lang="en-US" altLang="en-US" sz="2000" dirty="0" smtClean="0"/>
              <a:t>Number </a:t>
            </a:r>
            <a:r>
              <a:rPr lang="en-US" altLang="en-US" sz="2000" dirty="0"/>
              <a:t>of meetings: </a:t>
            </a:r>
            <a:r>
              <a:rPr lang="en-US" altLang="en-US" sz="2000" dirty="0" smtClean="0"/>
              <a:t>9</a:t>
            </a:r>
            <a:endParaRPr lang="en-US" altLang="en-US" sz="2000" dirty="0"/>
          </a:p>
          <a:p>
            <a:pPr lvl="1"/>
            <a:r>
              <a:rPr lang="en-US" altLang="en-US" sz="2000" dirty="0"/>
              <a:t>Expected total TUs per meeting (for all releases): </a:t>
            </a:r>
            <a:r>
              <a:rPr lang="en-US" altLang="en-US" sz="2000" dirty="0" smtClean="0"/>
              <a:t>30</a:t>
            </a:r>
            <a:endParaRPr lang="en-US" altLang="en-US" sz="2000" dirty="0"/>
          </a:p>
          <a:p>
            <a:pPr lvl="1"/>
            <a:r>
              <a:rPr lang="en-US" altLang="en-US" sz="2000" dirty="0"/>
              <a:t>Total TUs (for all releases): </a:t>
            </a:r>
            <a:r>
              <a:rPr lang="en-US" altLang="en-US" sz="2000" dirty="0" smtClean="0"/>
              <a:t>270</a:t>
            </a:r>
            <a:endParaRPr lang="en-US" altLang="en-US" sz="2000" dirty="0"/>
          </a:p>
          <a:p>
            <a:pPr lvl="1"/>
            <a:r>
              <a:rPr lang="en-US" altLang="en-US" sz="2000" dirty="0"/>
              <a:t>TUs for maintenance of past releases: </a:t>
            </a:r>
            <a:r>
              <a:rPr lang="en-US" altLang="en-US" sz="2000" dirty="0" smtClean="0"/>
              <a:t>86</a:t>
            </a:r>
          </a:p>
          <a:p>
            <a:pPr lvl="1"/>
            <a:r>
              <a:rPr lang="en-US" altLang="en-US" sz="2000" dirty="0" smtClean="0"/>
              <a:t>TUs for additional buffer: 27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545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GB" sz="3600" dirty="0" smtClean="0">
                <a:solidFill>
                  <a:schemeClr val="tx1"/>
                </a:solidFill>
              </a:rPr>
              <a:t>Backup slides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72700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 fontScale="90000"/>
          </a:bodyPr>
          <a:lstStyle/>
          <a:p>
            <a:r>
              <a:rPr lang="en-US" sz="2700" dirty="0" smtClean="0">
                <a:solidFill>
                  <a:schemeClr val="tx1"/>
                </a:solidFill>
              </a:rPr>
              <a:t>Rel-19 outcomes </a:t>
            </a:r>
            <a:r>
              <a:rPr lang="en-GB" sz="2700" dirty="0">
                <a:solidFill>
                  <a:schemeClr val="tx1"/>
                </a:solidFill>
              </a:rPr>
              <a:t>compared with the original plans </a:t>
            </a:r>
            <a:r>
              <a:rPr lang="en-GB" sz="2700" dirty="0" smtClean="0">
                <a:solidFill>
                  <a:schemeClr val="tx1"/>
                </a:solidFill>
              </a:rPr>
              <a:t/>
            </a:r>
            <a:br>
              <a:rPr lang="en-GB" sz="2700" dirty="0" smtClean="0">
                <a:solidFill>
                  <a:schemeClr val="tx1"/>
                </a:solidFill>
              </a:rPr>
            </a:br>
            <a:r>
              <a:rPr lang="en-GB" sz="2200" dirty="0" smtClean="0">
                <a:solidFill>
                  <a:schemeClr val="tx1"/>
                </a:solidFill>
              </a:rPr>
              <a:t>(</a:t>
            </a:r>
            <a:r>
              <a:rPr lang="en-GB" sz="2200" dirty="0">
                <a:solidFill>
                  <a:schemeClr val="tx1"/>
                </a:solidFill>
              </a:rPr>
              <a:t>at the end of SA2#165</a:t>
            </a:r>
            <a:r>
              <a:rPr lang="en-GB" sz="2200" dirty="0" smtClean="0">
                <a:solidFill>
                  <a:schemeClr val="tx1"/>
                </a:solidFill>
              </a:rPr>
              <a:t>)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Study items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Planned </a:t>
            </a:r>
            <a:r>
              <a:rPr lang="en-US" sz="2000" dirty="0"/>
              <a:t>TU’s for the studies: 75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/>
              <a:t>Normal session TU’s consumed: </a:t>
            </a:r>
            <a:r>
              <a:rPr lang="en-US" sz="2000" dirty="0" smtClean="0"/>
              <a:t>79.75</a:t>
            </a:r>
            <a:endParaRPr lang="en-US" sz="2000" dirty="0"/>
          </a:p>
          <a:p>
            <a:pPr lvl="1">
              <a:lnSpc>
                <a:spcPct val="110000"/>
              </a:lnSpc>
              <a:defRPr/>
            </a:pPr>
            <a:r>
              <a:rPr lang="en-US" sz="2000" dirty="0"/>
              <a:t>2 Studies consumed fewer TU’s than planned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/>
              <a:t>8 Studies consumed more TU’s than planned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Drafting sessions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400" dirty="0" smtClean="0"/>
              <a:t>In </a:t>
            </a:r>
            <a:r>
              <a:rPr lang="en-US" sz="1400" dirty="0"/>
              <a:t>addition 28 drafting sessions were also allocated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400" dirty="0" smtClean="0"/>
              <a:t>So, drafting </a:t>
            </a:r>
            <a:r>
              <a:rPr lang="en-US" sz="1400" dirty="0"/>
              <a:t>sessions added ~</a:t>
            </a:r>
            <a:r>
              <a:rPr lang="en-US" sz="1400" dirty="0" smtClean="0"/>
              <a:t>30</a:t>
            </a:r>
            <a:r>
              <a:rPr lang="en-US" sz="1400" dirty="0"/>
              <a:t>% </a:t>
            </a:r>
            <a:r>
              <a:rPr lang="en-US" sz="1400" dirty="0" smtClean="0"/>
              <a:t>of additional TU’s on top of the regular sessions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Normative items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/>
              <a:t>After </a:t>
            </a:r>
            <a:r>
              <a:rPr lang="en-US" sz="2000" dirty="0" smtClean="0"/>
              <a:t>two meetings </a:t>
            </a:r>
            <a:r>
              <a:rPr lang="en-US" sz="2000" dirty="0"/>
              <a:t>8 out of </a:t>
            </a:r>
            <a:r>
              <a:rPr lang="en-US" sz="2000" dirty="0" smtClean="0"/>
              <a:t>14 </a:t>
            </a:r>
            <a:r>
              <a:rPr lang="en-US" sz="2000" dirty="0"/>
              <a:t>Work Items are on target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28.5 </a:t>
            </a:r>
            <a:r>
              <a:rPr lang="en-US" sz="2000" dirty="0"/>
              <a:t>TU’s out of 56 have been consumed </a:t>
            </a:r>
            <a:r>
              <a:rPr lang="en-US" sz="2000" dirty="0" smtClean="0"/>
              <a:t>(51%)</a:t>
            </a:r>
            <a:endParaRPr lang="en-US" sz="2000" dirty="0"/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In addition, 6.5 </a:t>
            </a:r>
            <a:r>
              <a:rPr lang="en-US" sz="2000" dirty="0"/>
              <a:t>TU’s planned for normative work </a:t>
            </a:r>
            <a:r>
              <a:rPr lang="en-US" sz="2000" dirty="0" smtClean="0"/>
              <a:t>were consumed </a:t>
            </a:r>
            <a:r>
              <a:rPr lang="en-US" sz="2000" dirty="0"/>
              <a:t>by study work after </a:t>
            </a:r>
            <a:r>
              <a:rPr lang="en-US" sz="2000" dirty="0" smtClean="0"/>
              <a:t>June</a:t>
            </a:r>
          </a:p>
        </p:txBody>
      </p:sp>
    </p:spTree>
    <p:extLst>
      <p:ext uri="{BB962C8B-B14F-4D97-AF65-F5344CB8AC3E}">
        <p14:creationId xmlns:p14="http://schemas.microsoft.com/office/powerpoint/2010/main" val="389344271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Discussion of TU budget for Rel-20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The Rel-20 work can broadly be separated into two parts: 5G-Advanced and 6G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6G will be entirely study work in the Rel-20 timeframe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5G-Advanced will be a mixture of study and normative work</a:t>
            </a:r>
            <a:endParaRPr lang="en-US" sz="1533" dirty="0" smtClean="0"/>
          </a:p>
          <a:p>
            <a:pPr>
              <a:lnSpc>
                <a:spcPct val="110000"/>
              </a:lnSpc>
              <a:defRPr/>
            </a:pPr>
            <a:endParaRPr lang="en-US" sz="2400" dirty="0" smtClean="0"/>
          </a:p>
          <a:p>
            <a:pPr>
              <a:lnSpc>
                <a:spcPct val="110000"/>
              </a:lnSpc>
              <a:defRPr/>
            </a:pPr>
            <a:endParaRPr lang="en-US" sz="1968" dirty="0"/>
          </a:p>
        </p:txBody>
      </p:sp>
    </p:spTree>
    <p:extLst>
      <p:ext uri="{BB962C8B-B14F-4D97-AF65-F5344CB8AC3E}">
        <p14:creationId xmlns:p14="http://schemas.microsoft.com/office/powerpoint/2010/main" val="401637425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Discussion of TU budget for Rel-20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The main milestones for Rel-20 have mostly been decided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smtClean="0"/>
              <a:t>Rel-20 content defined: June 2025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smtClean="0"/>
              <a:t>5G-Advanced Stage 2 80%: June 2026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smtClean="0"/>
              <a:t>5G-Advanced Stage 2 100%: September 2026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smtClean="0"/>
              <a:t>6G Study 100%: December 2026 or March 2027 (TBD)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For planning purposes SA2 will also need to decide on an internal target for 5G-Advanced study item completion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A possible timeline for 5G-Advanced topics is shown on the next slide</a:t>
            </a:r>
          </a:p>
          <a:p>
            <a:pPr>
              <a:lnSpc>
                <a:spcPct val="110000"/>
              </a:lnSpc>
              <a:defRPr/>
            </a:pPr>
            <a:endParaRPr lang="en-US" sz="2400" dirty="0" smtClean="0"/>
          </a:p>
          <a:p>
            <a:pPr>
              <a:lnSpc>
                <a:spcPct val="110000"/>
              </a:lnSpc>
              <a:defRPr/>
            </a:pPr>
            <a:endParaRPr lang="en-US" sz="1968" dirty="0"/>
          </a:p>
        </p:txBody>
      </p:sp>
    </p:spTree>
    <p:extLst>
      <p:ext uri="{BB962C8B-B14F-4D97-AF65-F5344CB8AC3E}">
        <p14:creationId xmlns:p14="http://schemas.microsoft.com/office/powerpoint/2010/main" val="299916541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Potential 5G Advanced timeline in Rel-20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This shows the meetings available for items needing study and normative work</a:t>
            </a:r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Items that only require normative work (because the study phase was completed in the Rel-20 timeframe) could potentially start in April 2025 (subject to WI approval)</a:t>
            </a:r>
          </a:p>
          <a:p>
            <a:pPr>
              <a:lnSpc>
                <a:spcPct val="110000"/>
              </a:lnSpc>
              <a:defRPr/>
            </a:pPr>
            <a:endParaRPr lang="en-US" sz="1800" dirty="0"/>
          </a:p>
          <a:p>
            <a:pPr>
              <a:lnSpc>
                <a:spcPct val="110000"/>
              </a:lnSpc>
              <a:defRPr/>
            </a:pPr>
            <a:endParaRPr lang="en-US" sz="1800" dirty="0" smtClean="0"/>
          </a:p>
          <a:p>
            <a:pPr>
              <a:lnSpc>
                <a:spcPct val="110000"/>
              </a:lnSpc>
              <a:defRPr/>
            </a:pPr>
            <a:endParaRPr lang="en-US" sz="1800" dirty="0"/>
          </a:p>
          <a:p>
            <a:pPr>
              <a:lnSpc>
                <a:spcPct val="110000"/>
              </a:lnSpc>
              <a:defRPr/>
            </a:pPr>
            <a:endParaRPr lang="en-US" sz="1800" dirty="0" smtClean="0"/>
          </a:p>
          <a:p>
            <a:pPr>
              <a:lnSpc>
                <a:spcPct val="110000"/>
              </a:lnSpc>
              <a:defRPr/>
            </a:pPr>
            <a:endParaRPr lang="en-US" sz="1800" dirty="0"/>
          </a:p>
          <a:p>
            <a:pPr>
              <a:lnSpc>
                <a:spcPct val="110000"/>
              </a:lnSpc>
              <a:defRPr/>
            </a:pPr>
            <a:endParaRPr lang="en-US" sz="1800" dirty="0" smtClean="0"/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It is important to note that any 5G Advanced study items only approved by SA in June would have just 4 meetings until the suggested SA2 study completion target of February 2026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b="1" dirty="0" smtClean="0"/>
              <a:t>It is important then that larger study + normative items will need to be approved by SA in March</a:t>
            </a:r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The study completion target is required to ensure sufficient number of meetings to complete the normative work (and even so, only gives 3 meetings for this)</a:t>
            </a:r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Stage 2 100% completion is intended to mean that there are no exceptions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b="1" dirty="0" smtClean="0"/>
              <a:t>This is likely to be a challenge for anything more than a small/medium sized study + work item</a:t>
            </a:r>
          </a:p>
          <a:p>
            <a:pPr>
              <a:lnSpc>
                <a:spcPct val="110000"/>
              </a:lnSpc>
              <a:defRPr/>
            </a:pPr>
            <a:endParaRPr lang="en-US" sz="1968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698113"/>
              </p:ext>
            </p:extLst>
          </p:nvPr>
        </p:nvGraphicFramePr>
        <p:xfrm>
          <a:off x="454619" y="2240555"/>
          <a:ext cx="11183941" cy="2040718"/>
        </p:xfrm>
        <a:graphic>
          <a:graphicData uri="http://schemas.openxmlformats.org/drawingml/2006/table">
            <a:tbl>
              <a:tblPr/>
              <a:tblGrid>
                <a:gridCol w="1180416">
                  <a:extLst>
                    <a:ext uri="{9D8B030D-6E8A-4147-A177-3AD203B41FA5}">
                      <a16:colId xmlns:a16="http://schemas.microsoft.com/office/drawing/2014/main" val="259254942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86754157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89210514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31279923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35622561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66558585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40418193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102650820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778576174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252076290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62369185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60106201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62444270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22160579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86662902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09278365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72322960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29660836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80028224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27610978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55933187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11081019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08776991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67718888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25086089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025035310"/>
                    </a:ext>
                  </a:extLst>
                </a:gridCol>
              </a:tblGrid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47542"/>
                  </a:ext>
                </a:extLst>
              </a:tr>
              <a:tr h="240085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 ad hoc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898583"/>
                  </a:ext>
                </a:extLst>
              </a:tr>
              <a:tr h="240085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Rel-19 Milestones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127386"/>
                  </a:ext>
                </a:extLst>
              </a:tr>
              <a:tr h="840296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milestones and events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WS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WS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SA2 5GA content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1 100%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Content defined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5GA study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FS Stage 1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(TBC)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783741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timeline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713077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Preparation Phase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019259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Phase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17471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Normative phase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1213416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 phase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2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62045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Potential 6G timeline in Rel-20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This shows the meetings available for the 6G study work</a:t>
            </a:r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The timeline extends beyond when the 5G-Advanced work needs to be completed</a:t>
            </a:r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The additional duration of the work, and no normative work in Rel-20, should mean approval of 6G Study Item(s) in June 2025 is soon enough</a:t>
            </a:r>
            <a:endParaRPr lang="en-US" sz="1968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556295"/>
              </p:ext>
            </p:extLst>
          </p:nvPr>
        </p:nvGraphicFramePr>
        <p:xfrm>
          <a:off x="560524" y="3044771"/>
          <a:ext cx="11183941" cy="1440508"/>
        </p:xfrm>
        <a:graphic>
          <a:graphicData uri="http://schemas.openxmlformats.org/drawingml/2006/table">
            <a:tbl>
              <a:tblPr/>
              <a:tblGrid>
                <a:gridCol w="1180416">
                  <a:extLst>
                    <a:ext uri="{9D8B030D-6E8A-4147-A177-3AD203B41FA5}">
                      <a16:colId xmlns:a16="http://schemas.microsoft.com/office/drawing/2014/main" val="418318313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70628469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06904407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84913072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73234668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05053621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16909740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39706833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06435131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58136569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210205950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765565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41554391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65320148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93755257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55444503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9976238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21615659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5015540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509470670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065474790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94869465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61677350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16490077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9007829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833210434"/>
                    </a:ext>
                  </a:extLst>
                </a:gridCol>
              </a:tblGrid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428765"/>
                  </a:ext>
                </a:extLst>
              </a:tr>
              <a:tr h="240085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 ad hoc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746192"/>
                  </a:ext>
                </a:extLst>
              </a:tr>
              <a:tr h="240085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Rel-19 Milestones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938878"/>
                  </a:ext>
                </a:extLst>
              </a:tr>
              <a:tr h="840296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milestones and events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WS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WS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SA2 5GA content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1 100%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Content defined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5GA study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FS Stage 1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  <a:b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</a:t>
                      </a:r>
                      <a:b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(TBC)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1293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317671"/>
              </p:ext>
            </p:extLst>
          </p:nvPr>
        </p:nvGraphicFramePr>
        <p:xfrm>
          <a:off x="560524" y="4485280"/>
          <a:ext cx="11183941" cy="360126"/>
        </p:xfrm>
        <a:graphic>
          <a:graphicData uri="http://schemas.openxmlformats.org/drawingml/2006/table">
            <a:tbl>
              <a:tblPr/>
              <a:tblGrid>
                <a:gridCol w="1180416">
                  <a:extLst>
                    <a:ext uri="{9D8B030D-6E8A-4147-A177-3AD203B41FA5}">
                      <a16:colId xmlns:a16="http://schemas.microsoft.com/office/drawing/2014/main" val="108150782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85108293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52923553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70344468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55200222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85510882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70771633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68261081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428882199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53050407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375226418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973709235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41500039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482039941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6594576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70012814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93101813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6298050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191554037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601512649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33441748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877624992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976368106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21479713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166746533"/>
                    </a:ext>
                  </a:extLst>
                </a:gridCol>
                <a:gridCol w="400141">
                  <a:extLst>
                    <a:ext uri="{9D8B030D-6E8A-4147-A177-3AD203B41FA5}">
                      <a16:colId xmlns:a16="http://schemas.microsoft.com/office/drawing/2014/main" val="3593836790"/>
                    </a:ext>
                  </a:extLst>
                </a:gridCol>
              </a:tblGrid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 timeline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753026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Preparation Phase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661977"/>
                  </a:ext>
                </a:extLst>
              </a:tr>
              <a:tr h="120042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Phase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578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62880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Rel-20 planning in more detail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14655"/>
            <a:ext cx="5188535" cy="513111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The Rel-19 planning was based on a total number of TU’s per meeting of 36, or which 6 were buffer TU’s</a:t>
            </a:r>
          </a:p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The 6 buffer TU’s were for TEI19</a:t>
            </a:r>
            <a:r>
              <a:rPr lang="en-US" sz="1600" dirty="0"/>
              <a:t>, Rel-18 alignment, overflow, 5G deployment issues, </a:t>
            </a:r>
            <a:r>
              <a:rPr lang="en-US" sz="1600" dirty="0" err="1" smtClean="0"/>
              <a:t>etc</a:t>
            </a:r>
            <a:endParaRPr lang="en-US" sz="1600" dirty="0" smtClean="0"/>
          </a:p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We’ve seen that typically there are many drafting sessions in addition to the regular sessions, and these occupy Q0, lunch breaks and some Q5 time</a:t>
            </a:r>
          </a:p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It has proved very helpful to have work planning/single stream discussions on Wednesday and Thursday</a:t>
            </a:r>
          </a:p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It is proposed that the default session plan shown here is used as the basis for determining SA2 capacity during the Rel-20 timeframe</a:t>
            </a:r>
          </a:p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Therefore </a:t>
            </a:r>
            <a:r>
              <a:rPr lang="en-US" sz="1600" b="1" dirty="0" smtClean="0"/>
              <a:t>30 TU’s per meeting </a:t>
            </a:r>
            <a:r>
              <a:rPr lang="en-US" sz="1600" dirty="0" smtClean="0"/>
              <a:t>should be counted for release planning purposes</a:t>
            </a:r>
          </a:p>
          <a:p>
            <a:pPr>
              <a:lnSpc>
                <a:spcPct val="110000"/>
              </a:lnSpc>
              <a:defRPr/>
            </a:pPr>
            <a:r>
              <a:rPr lang="en-US" sz="1600" dirty="0" smtClean="0"/>
              <a:t>It is proposed that the TEI20 budget </a:t>
            </a:r>
            <a:r>
              <a:rPr lang="en-US" sz="1600" b="1" dirty="0" smtClean="0"/>
              <a:t>also comes from the 30 TU’s</a:t>
            </a:r>
            <a:r>
              <a:rPr lang="en-US" sz="1600" dirty="0" smtClean="0"/>
              <a:t> per meeting budget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638375"/>
              </p:ext>
            </p:extLst>
          </p:nvPr>
        </p:nvGraphicFramePr>
        <p:xfrm>
          <a:off x="6232048" y="1314655"/>
          <a:ext cx="5328582" cy="5007775"/>
        </p:xfrm>
        <a:graphic>
          <a:graphicData uri="http://schemas.openxmlformats.org/drawingml/2006/table">
            <a:tbl>
              <a:tblPr/>
              <a:tblGrid>
                <a:gridCol w="1977272">
                  <a:extLst>
                    <a:ext uri="{9D8B030D-6E8A-4147-A177-3AD203B41FA5}">
                      <a16:colId xmlns:a16="http://schemas.microsoft.com/office/drawing/2014/main" val="745866310"/>
                    </a:ext>
                  </a:extLst>
                </a:gridCol>
                <a:gridCol w="670262">
                  <a:extLst>
                    <a:ext uri="{9D8B030D-6E8A-4147-A177-3AD203B41FA5}">
                      <a16:colId xmlns:a16="http://schemas.microsoft.com/office/drawing/2014/main" val="4139926462"/>
                    </a:ext>
                  </a:extLst>
                </a:gridCol>
                <a:gridCol w="670262">
                  <a:extLst>
                    <a:ext uri="{9D8B030D-6E8A-4147-A177-3AD203B41FA5}">
                      <a16:colId xmlns:a16="http://schemas.microsoft.com/office/drawing/2014/main" val="2474582039"/>
                    </a:ext>
                  </a:extLst>
                </a:gridCol>
                <a:gridCol w="670262">
                  <a:extLst>
                    <a:ext uri="{9D8B030D-6E8A-4147-A177-3AD203B41FA5}">
                      <a16:colId xmlns:a16="http://schemas.microsoft.com/office/drawing/2014/main" val="2969032562"/>
                    </a:ext>
                  </a:extLst>
                </a:gridCol>
                <a:gridCol w="670262">
                  <a:extLst>
                    <a:ext uri="{9D8B030D-6E8A-4147-A177-3AD203B41FA5}">
                      <a16:colId xmlns:a16="http://schemas.microsoft.com/office/drawing/2014/main" val="1044655355"/>
                    </a:ext>
                  </a:extLst>
                </a:gridCol>
                <a:gridCol w="670262">
                  <a:extLst>
                    <a:ext uri="{9D8B030D-6E8A-4147-A177-3AD203B41FA5}">
                      <a16:colId xmlns:a16="http://schemas.microsoft.com/office/drawing/2014/main" val="1943243537"/>
                    </a:ext>
                  </a:extLst>
                </a:gridCol>
              </a:tblGrid>
              <a:tr h="623088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Default session plan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876745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2772211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36524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103002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10354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Opening plenary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366085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615602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748507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239718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674291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001856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Closing plenary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266163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607652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026062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151487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552773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830158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 plan, etc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 plan, etc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769559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35078"/>
                  </a:ext>
                </a:extLst>
              </a:tr>
              <a:tr h="230773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46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102089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Rel-20 planning in more detail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Making estimates for maintenance work based on previous releases, and making some assumptions for the amount of Rel-19 exception work:</a:t>
            </a:r>
          </a:p>
          <a:p>
            <a:pPr>
              <a:lnSpc>
                <a:spcPct val="110000"/>
              </a:lnSpc>
              <a:defRPr/>
            </a:pPr>
            <a:endParaRPr lang="en-US" sz="2000" dirty="0"/>
          </a:p>
          <a:p>
            <a:pPr>
              <a:lnSpc>
                <a:spcPct val="110000"/>
              </a:lnSpc>
              <a:defRPr/>
            </a:pPr>
            <a:endParaRPr lang="en-US" sz="2000" dirty="0" smtClean="0"/>
          </a:p>
          <a:p>
            <a:pPr>
              <a:lnSpc>
                <a:spcPct val="110000"/>
              </a:lnSpc>
              <a:defRPr/>
            </a:pPr>
            <a:endParaRPr lang="en-US" sz="2000" dirty="0"/>
          </a:p>
          <a:p>
            <a:pPr>
              <a:lnSpc>
                <a:spcPct val="110000"/>
              </a:lnSpc>
              <a:defRPr/>
            </a:pPr>
            <a:endParaRPr lang="en-US" sz="2000" dirty="0" smtClean="0"/>
          </a:p>
          <a:p>
            <a:pPr marL="0" indent="0">
              <a:lnSpc>
                <a:spcPct val="110000"/>
              </a:lnSpc>
              <a:buNone/>
              <a:defRPr/>
            </a:pPr>
            <a:endParaRPr lang="en-US" sz="2000" dirty="0" smtClean="0"/>
          </a:p>
          <a:p>
            <a:pPr>
              <a:lnSpc>
                <a:spcPct val="110000"/>
              </a:lnSpc>
              <a:defRPr/>
            </a:pPr>
            <a:r>
              <a:rPr lang="en-US" sz="1800" dirty="0" smtClean="0"/>
              <a:t>These provide the following totals for the meetings</a:t>
            </a:r>
            <a:r>
              <a:rPr lang="en-US" sz="1800" b="1" dirty="0" smtClean="0"/>
              <a:t> after </a:t>
            </a:r>
            <a:r>
              <a:rPr lang="en-US" sz="1800" dirty="0" smtClean="0"/>
              <a:t>March 2025 and </a:t>
            </a:r>
            <a:r>
              <a:rPr lang="en-US" sz="1800" b="1" dirty="0" smtClean="0"/>
              <a:t>before</a:t>
            </a:r>
            <a:r>
              <a:rPr lang="en-US" sz="1800" dirty="0" smtClean="0"/>
              <a:t> September 2026 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/>
              <a:t>Pre-</a:t>
            </a:r>
            <a:r>
              <a:rPr lang="en-US" sz="1600" dirty="0" err="1"/>
              <a:t>Rel</a:t>
            </a:r>
            <a:r>
              <a:rPr lang="en-US" sz="1600" dirty="0"/>
              <a:t> 18 maintenance: </a:t>
            </a:r>
            <a:r>
              <a:rPr lang="en-US" sz="1600" dirty="0" smtClean="0"/>
              <a:t>11</a:t>
            </a:r>
            <a:endParaRPr lang="en-US" sz="1600" dirty="0"/>
          </a:p>
          <a:p>
            <a:pPr lvl="1">
              <a:lnSpc>
                <a:spcPct val="110000"/>
              </a:lnSpc>
              <a:defRPr/>
            </a:pPr>
            <a:r>
              <a:rPr lang="en-US" sz="1600" dirty="0" smtClean="0"/>
              <a:t>Rel-18 maintenance: 18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 smtClean="0"/>
              <a:t>Rel-19 maintenance: 57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 smtClean="0"/>
              <a:t>Rel-19 exceptions: 0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 smtClean="0"/>
              <a:t>A total of </a:t>
            </a:r>
            <a:r>
              <a:rPr lang="en-US" sz="1600" b="1" dirty="0" smtClean="0"/>
              <a:t>86</a:t>
            </a:r>
            <a:r>
              <a:rPr lang="en-US" sz="1600" b="1" dirty="0" smtClean="0"/>
              <a:t> </a:t>
            </a:r>
            <a:r>
              <a:rPr lang="en-US" sz="1600" b="1" dirty="0" smtClean="0"/>
              <a:t>TU’s for pre-Rel-20 items</a:t>
            </a:r>
            <a:endParaRPr lang="en-US" sz="1800" b="1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23803"/>
              </p:ext>
            </p:extLst>
          </p:nvPr>
        </p:nvGraphicFramePr>
        <p:xfrm>
          <a:off x="454619" y="1907465"/>
          <a:ext cx="11300689" cy="1512285"/>
        </p:xfrm>
        <a:graphic>
          <a:graphicData uri="http://schemas.openxmlformats.org/drawingml/2006/table">
            <a:tbl>
              <a:tblPr/>
              <a:tblGrid>
                <a:gridCol w="1192739">
                  <a:extLst>
                    <a:ext uri="{9D8B030D-6E8A-4147-A177-3AD203B41FA5}">
                      <a16:colId xmlns:a16="http://schemas.microsoft.com/office/drawing/2014/main" val="93844464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790105908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534541841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23148649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405890044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72286508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791305978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76198187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138831929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65604100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27344185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5950605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7247374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73694910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666414856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963063504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427974371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111878947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09613870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621236247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644234267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18862246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802001701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33913046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203187937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130224843"/>
                    </a:ext>
                  </a:extLst>
                </a:gridCol>
              </a:tblGrid>
              <a:tr h="126023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346428"/>
                  </a:ext>
                </a:extLst>
              </a:tr>
              <a:tr h="252048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 ad hoc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SA2#169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SA2#178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790106"/>
                  </a:ext>
                </a:extLst>
              </a:tr>
              <a:tr h="252048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Rel-19 Milestones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616766"/>
                  </a:ext>
                </a:extLst>
              </a:tr>
              <a:tr h="882166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milestones and events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WS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e-meeting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WS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SA2 5GA content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1 100%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Content defined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5GA study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FS Stage 1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</a:t>
                      </a:r>
                      <a:b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2 100%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  <a:b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</a:t>
                      </a:r>
                      <a:b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(TBC)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58548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702253"/>
              </p:ext>
            </p:extLst>
          </p:nvPr>
        </p:nvGraphicFramePr>
        <p:xfrm>
          <a:off x="454619" y="3401807"/>
          <a:ext cx="11300689" cy="378069"/>
        </p:xfrm>
        <a:graphic>
          <a:graphicData uri="http://schemas.openxmlformats.org/drawingml/2006/table">
            <a:tbl>
              <a:tblPr/>
              <a:tblGrid>
                <a:gridCol w="1192739">
                  <a:extLst>
                    <a:ext uri="{9D8B030D-6E8A-4147-A177-3AD203B41FA5}">
                      <a16:colId xmlns:a16="http://schemas.microsoft.com/office/drawing/2014/main" val="612685549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845208979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08946913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576615851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660015894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961325887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03834605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612424079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588469085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21499208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48165851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4122132131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90628309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75292972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72141323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106183601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780535255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613793915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760721496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90285397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67075954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533916671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2491167833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782467232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846963210"/>
                    </a:ext>
                  </a:extLst>
                </a:gridCol>
                <a:gridCol w="404318">
                  <a:extLst>
                    <a:ext uri="{9D8B030D-6E8A-4147-A177-3AD203B41FA5}">
                      <a16:colId xmlns:a16="http://schemas.microsoft.com/office/drawing/2014/main" val="3754741796"/>
                    </a:ext>
                  </a:extLst>
                </a:gridCol>
              </a:tblGrid>
              <a:tr h="126023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Pre-Rel-18 maintenance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26728"/>
                  </a:ext>
                </a:extLst>
              </a:tr>
              <a:tr h="126023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Rel-18 maintenance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408083"/>
                  </a:ext>
                </a:extLst>
              </a:tr>
              <a:tr h="126023">
                <a:tc>
                  <a:txBody>
                    <a:bodyPr/>
                    <a:lstStyle/>
                    <a:p>
                      <a:pPr algn="l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Rel-19 maintenance</a:t>
                      </a:r>
                    </a:p>
                  </a:txBody>
                  <a:tcPr marL="67524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81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09601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Rel-20 planning in more detail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For the </a:t>
            </a:r>
            <a:r>
              <a:rPr lang="en-US" sz="2000" dirty="0"/>
              <a:t>period from March 2025 to the Stage 2 100% date </a:t>
            </a:r>
            <a:r>
              <a:rPr lang="en-US" sz="2000" dirty="0" smtClean="0"/>
              <a:t>(September 2026) there </a:t>
            </a:r>
            <a:r>
              <a:rPr lang="en-US" sz="2000" dirty="0"/>
              <a:t>are 2 fewer </a:t>
            </a:r>
            <a:r>
              <a:rPr lang="en-US" sz="2000" dirty="0" smtClean="0"/>
              <a:t>meetings, giving 30 * 9 = </a:t>
            </a:r>
            <a:r>
              <a:rPr lang="en-US" sz="2000" b="1" dirty="0" smtClean="0"/>
              <a:t>270 TU’s</a:t>
            </a:r>
          </a:p>
          <a:p>
            <a:pPr>
              <a:lnSpc>
                <a:spcPct val="110000"/>
              </a:lnSpc>
              <a:defRPr/>
            </a:pPr>
            <a:r>
              <a:rPr lang="en-US" sz="2000" b="1" dirty="0" smtClean="0"/>
              <a:t>86 TU’s </a:t>
            </a:r>
            <a:r>
              <a:rPr lang="en-US" sz="2000" dirty="0" smtClean="0"/>
              <a:t>are planned for maintenance in this period</a:t>
            </a:r>
            <a:endParaRPr lang="en-US" sz="2000" dirty="0"/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So the total to consider when planning Rel-20 TU capacity </a:t>
            </a:r>
            <a:r>
              <a:rPr lang="en-US" sz="2000" b="1" dirty="0" smtClean="0"/>
              <a:t>during the period of 5G-Advanced Rel-20 </a:t>
            </a:r>
            <a:r>
              <a:rPr lang="en-US" sz="2000" dirty="0" smtClean="0"/>
              <a:t>work is 270 – 86 = </a:t>
            </a:r>
            <a:r>
              <a:rPr lang="en-US" sz="2000" b="1" dirty="0" smtClean="0"/>
              <a:t>184 TU’s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These </a:t>
            </a:r>
            <a:r>
              <a:rPr lang="en-US" sz="2000" b="1" dirty="0" smtClean="0"/>
              <a:t>184 TU’s </a:t>
            </a:r>
            <a:r>
              <a:rPr lang="en-US" sz="2000" dirty="0" smtClean="0"/>
              <a:t>are for 5G-Advanced SIDs and WIDs, TEI20 and 6G study work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Note, there will be additional TU’s for 6G after the 5G-Advanced work is complete</a:t>
            </a:r>
          </a:p>
          <a:p>
            <a:pPr>
              <a:lnSpc>
                <a:spcPct val="110000"/>
              </a:lnSpc>
              <a:defRPr/>
            </a:pPr>
            <a:endParaRPr lang="en-US" sz="2000" dirty="0" smtClean="0"/>
          </a:p>
          <a:p>
            <a:pPr>
              <a:lnSpc>
                <a:spcPct val="110000"/>
              </a:lnSpc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557991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Things to be learnt from Rel-19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172485"/>
            <a:ext cx="11289846" cy="5273286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Drafting sessions for the study items comprised an additional ~30% of TU’s on top of the normal sessions budgeted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Due to clashes between topics it wasn’t possible to allocate all sessions 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In particular, it is difficult to schedule topics in parallel with large items that wide interest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Should limit the TU’s per meeting per item allocation to 2, and limit the number of large items 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All study items stayed close to their planned TU budget, but not all study items completed their scope by the planned study completion target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The plan to complete normative work in 3 meetings was ambitious for some items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It is likely that ~6 of 14 work items will not complete by the Stage 2 freeze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It hasn’t been possible to allocate more TU’s due to topic clash limitations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800" dirty="0" smtClean="0"/>
              <a:t>But allocation of additional TU’s would not necessarily have ensured completion as time between meetings is required for discussion to resolve issues</a:t>
            </a:r>
          </a:p>
        </p:txBody>
      </p:sp>
    </p:spTree>
    <p:extLst>
      <p:ext uri="{BB962C8B-B14F-4D97-AF65-F5344CB8AC3E}">
        <p14:creationId xmlns:p14="http://schemas.microsoft.com/office/powerpoint/2010/main" val="1829701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104218</TotalTime>
  <Words>2865</Words>
  <Application>Microsoft Office PowerPoint</Application>
  <PresentationFormat>Widescreen</PresentationFormat>
  <Paragraphs>1053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Aptos</vt:lpstr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Discussion of TU budget for Rel-20</vt:lpstr>
      <vt:lpstr>Discussion of TU budget for Rel-20</vt:lpstr>
      <vt:lpstr>Discussion of TU budget for Rel-20</vt:lpstr>
      <vt:lpstr>Potential 5G Advanced timeline in Rel-20</vt:lpstr>
      <vt:lpstr>Potential 6G timeline in Rel-20</vt:lpstr>
      <vt:lpstr>SA2 Rel-20 planning in more detail</vt:lpstr>
      <vt:lpstr>SA2 Rel-20 planning in more detail</vt:lpstr>
      <vt:lpstr>SA2 Rel-20 planning in more detail</vt:lpstr>
      <vt:lpstr>Things to be learnt from Rel-19</vt:lpstr>
      <vt:lpstr>Rel-20 budget</vt:lpstr>
      <vt:lpstr>SA2 Rel-20 planning in more detail</vt:lpstr>
      <vt:lpstr>SA2 Rel-19 capacity summary  (Taken from SWS-230086)</vt:lpstr>
      <vt:lpstr>Summary of TU plan</vt:lpstr>
      <vt:lpstr>SA2 Rel-20 capacity summary </vt:lpstr>
      <vt:lpstr>Backup slides</vt:lpstr>
      <vt:lpstr>Rel-19 outcomes compared with the original plans  (at the end of SA2#165)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Andrew Bennett/Communications Research /SRUK/Principal Engineer/Samsung Electronics</cp:lastModifiedBy>
  <cp:revision>1106</cp:revision>
  <cp:lastPrinted>2023-08-02T08:25:48Z</cp:lastPrinted>
  <dcterms:created xsi:type="dcterms:W3CDTF">2018-05-24T11:49:12Z</dcterms:created>
  <dcterms:modified xsi:type="dcterms:W3CDTF">2024-11-20T20:01:13Z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