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4" r:id="rId5"/>
  </p:sldMasterIdLst>
  <p:notesMasterIdLst>
    <p:notesMasterId r:id="rId9"/>
  </p:notesMasterIdLst>
  <p:handoutMasterIdLst>
    <p:handoutMasterId r:id="rId10"/>
  </p:handoutMasterIdLst>
  <p:sldIdLst>
    <p:sldId id="341" r:id="rId6"/>
    <p:sldId id="342" r:id="rId7"/>
    <p:sldId id="343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95847" autoAdjust="0"/>
  </p:normalViewPr>
  <p:slideViewPr>
    <p:cSldViewPr snapToGrid="0">
      <p:cViewPr varScale="1">
        <p:scale>
          <a:sx n="62" d="100"/>
          <a:sy n="62" d="100"/>
        </p:scale>
        <p:origin x="728" y="52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1064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8484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#166-AHe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e-meeting, Jan 20-Jan 24,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S2-250</a:t>
            </a:r>
            <a:r>
              <a:rPr lang="en-US" altLang="zh-CN" sz="1200" b="1" dirty="0" err="1">
                <a:highlight>
                  <a:srgbClr val="FFFF00"/>
                </a:highlight>
                <a:latin typeface="Arial "/>
              </a:rPr>
              <a:t>xxxx</a:t>
            </a:r>
            <a:endParaRPr lang="sv-SE" altLang="en-US" sz="1200" b="1" dirty="0">
              <a:highlight>
                <a:srgbClr val="FFFF00"/>
              </a:highlight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040" y="6356939"/>
            <a:ext cx="35025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0" kern="1200" baseline="0" dirty="0">
                <a:solidFill>
                  <a:srgbClr val="1D1D1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Huawei Proprietary - Restricted Distribution</a:t>
            </a:r>
            <a:endParaRPr lang="en-US" sz="900" b="0" kern="1200" baseline="0" dirty="0">
              <a:solidFill>
                <a:srgbClr val="1D1D1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3845" y="6402807"/>
            <a:ext cx="49953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890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85671" y="2625390"/>
            <a:ext cx="1967204" cy="4233515"/>
            <a:chOff x="5343885" y="-48857"/>
            <a:chExt cx="3271316" cy="7037279"/>
          </a:xfrm>
        </p:grpSpPr>
        <p:sp>
          <p:nvSpPr>
            <p:cNvPr id="89" name="矩形 13">
              <a:extLst>
                <a:ext uri="{FF2B5EF4-FFF2-40B4-BE49-F238E27FC236}">
                  <a16:creationId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90" name="文本框 15">
              <a:extLst>
                <a:ext uri="{FF2B5EF4-FFF2-40B4-BE49-F238E27FC236}">
                  <a16:creationId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97" name="文本框 15">
              <a:extLst>
                <a:ext uri="{FF2B5EF4-FFF2-40B4-BE49-F238E27FC236}">
                  <a16:creationId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84543" y="4866463"/>
              <a:ext cx="791510" cy="664398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82308" y="4134866"/>
              <a:ext cx="791510" cy="664398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77324" y="5596166"/>
              <a:ext cx="791510" cy="664398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109" name="矩形 13">
              <a:extLst>
                <a:ext uri="{FF2B5EF4-FFF2-40B4-BE49-F238E27FC236}">
                  <a16:creationId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0" name="矩形 13">
              <a:extLst>
                <a:ext uri="{FF2B5EF4-FFF2-40B4-BE49-F238E27FC236}">
                  <a16:creationId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111" name="矩形 13">
              <a:extLst>
                <a:ext uri="{FF2B5EF4-FFF2-40B4-BE49-F238E27FC236}">
                  <a16:creationId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112" name="矩形 13">
              <a:extLst>
                <a:ext uri="{FF2B5EF4-FFF2-40B4-BE49-F238E27FC236}">
                  <a16:creationId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113" name="矩形 13">
              <a:extLst>
                <a:ext uri="{FF2B5EF4-FFF2-40B4-BE49-F238E27FC236}">
                  <a16:creationId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114" name="矩形 13">
              <a:extLst>
                <a:ext uri="{FF2B5EF4-FFF2-40B4-BE49-F238E27FC236}">
                  <a16:creationId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115" name="矩形 13">
              <a:extLst>
                <a:ext uri="{FF2B5EF4-FFF2-40B4-BE49-F238E27FC236}">
                  <a16:creationId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116" name="矩形 13">
              <a:extLst>
                <a:ext uri="{FF2B5EF4-FFF2-40B4-BE49-F238E27FC236}">
                  <a16:creationId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117" name="矩形 13">
              <a:extLst>
                <a:ext uri="{FF2B5EF4-FFF2-40B4-BE49-F238E27FC236}">
                  <a16:creationId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11114" y="3415851"/>
              <a:ext cx="791510" cy="664398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8" name="矩形 13">
              <a:extLst>
                <a:ext uri="{FF2B5EF4-FFF2-40B4-BE49-F238E27FC236}">
                  <a16:creationId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20945" y="4866463"/>
              <a:ext cx="791510" cy="664398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119" name="矩形 13">
              <a:extLst>
                <a:ext uri="{FF2B5EF4-FFF2-40B4-BE49-F238E27FC236}">
                  <a16:creationId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8707" y="4134866"/>
              <a:ext cx="791510" cy="664398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20" name="矩形 13">
              <a:extLst>
                <a:ext uri="{FF2B5EF4-FFF2-40B4-BE49-F238E27FC236}">
                  <a16:creationId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23691" y="5596166"/>
              <a:ext cx="791510" cy="664398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190/233/238</a:t>
              </a:r>
            </a:p>
          </p:txBody>
        </p:sp>
        <p:sp>
          <p:nvSpPr>
            <p:cNvPr id="121" name="矩形 13">
              <a:extLst>
                <a:ext uri="{FF2B5EF4-FFF2-40B4-BE49-F238E27FC236}">
                  <a16:creationId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22" name="矩形 13">
              <a:extLst>
                <a:ext uri="{FF2B5EF4-FFF2-40B4-BE49-F238E27FC236}">
                  <a16:creationId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23" name="矩形 13">
              <a:extLst>
                <a:ext uri="{FF2B5EF4-FFF2-40B4-BE49-F238E27FC236}">
                  <a16:creationId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</a:p>
          </p:txBody>
        </p:sp>
        <p:sp>
          <p:nvSpPr>
            <p:cNvPr id="124" name="矩形 13">
              <a:extLst>
                <a:ext uri="{FF2B5EF4-FFF2-40B4-BE49-F238E27FC236}">
                  <a16:creationId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25" name="矩形 13">
              <a:extLst>
                <a:ext uri="{FF2B5EF4-FFF2-40B4-BE49-F238E27FC236}">
                  <a16:creationId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45335" y="6324024"/>
              <a:ext cx="513579" cy="66439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26" name="矩形 13">
              <a:extLst>
                <a:ext uri="{FF2B5EF4-FFF2-40B4-BE49-F238E27FC236}">
                  <a16:creationId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7003279" y="6324024"/>
              <a:ext cx="513579" cy="664398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27" name="矩形 13">
              <a:extLst>
                <a:ext uri="{FF2B5EF4-FFF2-40B4-BE49-F238E27FC236}">
                  <a16:creationId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51547" y="6324024"/>
              <a:ext cx="513579" cy="66439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28" name="矩形 13">
              <a:extLst>
                <a:ext uri="{FF2B5EF4-FFF2-40B4-BE49-F238E27FC236}">
                  <a16:creationId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98559" y="6324024"/>
              <a:ext cx="513579" cy="6643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92D9040A-3082-2F49-987E-B51574332E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94" y="6323416"/>
            <a:ext cx="1270304" cy="27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45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5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831" indent="-296831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1pPr>
      <a:lvl2pPr marL="89049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484154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2077817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671478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SA2#166-AHe Ambient IoT </a:t>
            </a:r>
            <a:r>
              <a:rPr lang="en-US" altLang="en-US" sz="4400" b="1" dirty="0" err="1"/>
              <a:t>SoH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0390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C5653C19-3CA8-491A-86EF-EAA344B8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96" y="537198"/>
            <a:ext cx="10515600" cy="1009651"/>
          </a:xfrm>
        </p:spPr>
        <p:txBody>
          <a:bodyPr/>
          <a:lstStyle/>
          <a:p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Introduction for </a:t>
            </a:r>
            <a:r>
              <a:rPr lang="en-GB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Whether and how to support enabling temporarily disabled </a:t>
            </a:r>
            <a:r>
              <a:rPr lang="en-GB" altLang="zh-CN" sz="28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AIoT</a:t>
            </a:r>
            <a:r>
              <a:rPr lang="en-GB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devices (SA2)</a:t>
            </a:r>
            <a:endParaRPr lang="zh-CN" altLang="en-US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60258E09-FF20-424E-BBAF-E01E16497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96" y="1825625"/>
            <a:ext cx="10994204" cy="4351338"/>
          </a:xfrm>
        </p:spPr>
        <p:txBody>
          <a:bodyPr/>
          <a:lstStyle/>
          <a:p>
            <a:pPr algn="just"/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One task was included in the SP-241980 -Way forward proposal on Architecture support of Ambient IoT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zh-CN" sz="16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SA ask SA3 and SA2 to finalize, in Q1 2025, the conclusions for the Ambient IoT work with the focus on device 1 and D1T1, in particular:</a:t>
            </a:r>
            <a:endParaRPr lang="zh-CN" altLang="zh-CN" sz="16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1200150" lvl="2" indent="-285750" algn="just">
              <a:tabLst>
                <a:tab pos="914400" algn="l"/>
              </a:tabLst>
            </a:pPr>
            <a:r>
              <a:rPr lang="en-GB" altLang="zh-CN" sz="16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Whether and how to support enabling temporarily disabled </a:t>
            </a:r>
            <a:r>
              <a:rPr lang="en-GB" altLang="zh-CN" sz="16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AIoT</a:t>
            </a:r>
            <a:r>
              <a:rPr lang="en-GB" altLang="zh-CN" sz="16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 devices (SA2)</a:t>
            </a:r>
            <a:endParaRPr lang="zh-CN" altLang="zh-CN" sz="16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In this </a:t>
            </a:r>
            <a:r>
              <a:rPr lang="en-US" altLang="zh-CN" sz="18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Emeeting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, there are three proposals to resolve this issue.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"/>
            </a:pP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Option 1: Enabling individual device is supported. A-IoT paging which includes the </a:t>
            </a:r>
            <a:r>
              <a:rPr lang="en-US" altLang="zh-CN" sz="20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AIoT</a:t>
            </a: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Device ID is used to enable temporarily disabled </a:t>
            </a:r>
            <a:r>
              <a:rPr lang="en-US" altLang="zh-CN" sz="20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AIoT</a:t>
            </a: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Device. Enabling a group of device is not supported over the air interface in release 19 (See S-2500374)</a:t>
            </a:r>
            <a:endParaRPr lang="en-US" altLang="zh-CN" sz="2000" dirty="0">
              <a:latin typeface="Calibri" panose="020F0502020204030204" pitchFamily="34" charset="0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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Option 2: </a:t>
            </a: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Enabling individual device(s) and a group of device are supported. An explicit indicator is needed in A-IoT paging for when the AF requests to enable individual device(s) or a group of devices. An implicit indicator (individual device ID) in A-IoT paging can also be used when the AF requests to enable individual devices only. (See S2-2500425).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"/>
            </a:pPr>
            <a:r>
              <a:rPr lang="en-GB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Option 3: Enabling temporarily disabled </a:t>
            </a:r>
            <a:r>
              <a:rPr lang="en-GB" altLang="zh-CN" sz="20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AIoT</a:t>
            </a:r>
            <a:r>
              <a:rPr lang="en-GB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devices (</a:t>
            </a: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individual device(s) and a group of device</a:t>
            </a:r>
            <a:r>
              <a:rPr lang="en-GB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) feature is not supported in Release 19 (See S2-2500968 or S2-2500347)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889641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63BAC0-E30B-4F47-9ACB-5D6DE5808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449" y="406222"/>
            <a:ext cx="8599470" cy="1325563"/>
          </a:xfrm>
        </p:spPr>
        <p:txBody>
          <a:bodyPr/>
          <a:lstStyle/>
          <a:p>
            <a:r>
              <a:rPr lang="en-US" altLang="zh-CN" sz="28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SoH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for </a:t>
            </a:r>
            <a:r>
              <a:rPr lang="en-GB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Whether and how to support enabling temporarily disabled </a:t>
            </a:r>
            <a:r>
              <a:rPr lang="en-GB" altLang="zh-CN" sz="28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AIoT</a:t>
            </a:r>
            <a:r>
              <a:rPr lang="en-GB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devices</a:t>
            </a: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39EFA9-12B3-4687-997E-9CEF45C82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580" y="1825625"/>
            <a:ext cx="11107220" cy="4351338"/>
          </a:xfrm>
        </p:spPr>
        <p:txBody>
          <a:bodyPr/>
          <a:lstStyle/>
          <a:p>
            <a:pPr algn="just"/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Whether and how to support enabling temporarily disabled </a:t>
            </a:r>
            <a:r>
              <a:rPr lang="en-US" altLang="zh-CN" sz="1800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AIoT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devices?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algn="just"/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Option 1 (support enabling the </a:t>
            </a:r>
            <a:r>
              <a:rPr lang="en-GB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temporarily disabled devices for an individual device as stated in S2-2500374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):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Yes () No ()</a:t>
            </a:r>
          </a:p>
          <a:p>
            <a:pPr algn="just"/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algn="just"/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Option 2 (support enabling the </a:t>
            </a:r>
            <a:r>
              <a:rPr lang="en-GB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temporarily disabled devices for an individual device and a group of devices in Release 19 as stated in S2-2500425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):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Yes () No ()</a:t>
            </a:r>
            <a:endParaRPr lang="zh-CN" altLang="zh-CN" sz="18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4144585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章节页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dirty="0" smtClean="0">
            <a:solidFill>
              <a:srgbClr val="000000"/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模板" id="{9BBB633E-5E45-41C7-B61B-A7FDDADD335C}" vid="{FC34AD67-7538-4717-9A73-50191031DBF3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10214</TotalTime>
  <Words>325</Words>
  <Application>Microsoft Office PowerPoint</Application>
  <PresentationFormat>宽屏</PresentationFormat>
  <Paragraphs>19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 </vt:lpstr>
      <vt:lpstr>等线</vt:lpstr>
      <vt:lpstr>Microsoft YaHei</vt:lpstr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章节页</vt:lpstr>
      <vt:lpstr>SA2#166-AHe Ambient IoT SoH</vt:lpstr>
      <vt:lpstr>Introduction for Whether and how to support enabling temporarily disabled AIoT devices (SA2)</vt:lpstr>
      <vt:lpstr>SoH for Whether and how to support enabling temporarily disabled AIoT devices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OPPO-Fei Lu</cp:lastModifiedBy>
  <cp:revision>685</cp:revision>
  <dcterms:created xsi:type="dcterms:W3CDTF">2010-02-05T13:52:04Z</dcterms:created>
  <dcterms:modified xsi:type="dcterms:W3CDTF">2025-01-20T08:33:19Z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