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3"/>
  </p:notesMasterIdLst>
  <p:handoutMasterIdLst>
    <p:handoutMasterId r:id="rId14"/>
  </p:handoutMasterIdLst>
  <p:sldIdLst>
    <p:sldId id="341" r:id="rId5"/>
    <p:sldId id="342" r:id="rId6"/>
    <p:sldId id="345" r:id="rId7"/>
    <p:sldId id="346" r:id="rId8"/>
    <p:sldId id="347" r:id="rId9"/>
    <p:sldId id="348" r:id="rId10"/>
    <p:sldId id="349" r:id="rId11"/>
    <p:sldId id="344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6948" autoAdjust="0"/>
  </p:normalViewPr>
  <p:slideViewPr>
    <p:cSldViewPr snapToGrid="0">
      <p:cViewPr varScale="1">
        <p:scale>
          <a:sx n="160" d="100"/>
          <a:sy n="160" d="100"/>
        </p:scale>
        <p:origin x="144" y="42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4315" y="6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#164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Maastricht, NL, 19th Aug – 23rd Aug,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S2-240</a:t>
            </a:r>
            <a:r>
              <a:rPr lang="en-US" altLang="zh-CN" sz="1200" b="1" dirty="0" err="1">
                <a:highlight>
                  <a:srgbClr val="FFFF00"/>
                </a:highlight>
                <a:latin typeface="Arial "/>
              </a:rPr>
              <a:t>xxxx</a:t>
            </a:r>
            <a:endParaRPr lang="sv-SE" altLang="en-US" sz="1200" b="1" dirty="0">
              <a:highlight>
                <a:srgbClr val="FFFF00"/>
              </a:highlight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SA2#164 Ambient IoT pre-meeting call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0390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Agenda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2013612"/>
            <a:ext cx="10417844" cy="39190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/>
              <a:t>Part 1: LS out to RAN2 (30 mins)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     - Papers from vivo, CATT, NEC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     - Select the baseline paper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Part 2: Open issues (45 mins)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     - </a:t>
            </a:r>
            <a:r>
              <a:rPr lang="en-US" altLang="zh-CN" dirty="0" err="1"/>
              <a:t>AIoT</a:t>
            </a:r>
            <a:r>
              <a:rPr lang="en-US" altLang="zh-CN" dirty="0"/>
              <a:t> network deployment (2407812, multi-company paper ), 15 mins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     - Temp ID (2408288, multi-company paper) , 30 mins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Part3</a:t>
            </a:r>
            <a:r>
              <a:rPr lang="zh-CN" altLang="en-US" sz="2000" b="1" dirty="0"/>
              <a:t>：</a:t>
            </a:r>
            <a:r>
              <a:rPr lang="en-US" altLang="zh-CN" sz="2000" b="1" dirty="0"/>
              <a:t>Conclusion plan (45 mins)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     - Consolidate the input conclusion papers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     - Evaluation plan</a:t>
            </a:r>
          </a:p>
        </p:txBody>
      </p:sp>
    </p:spTree>
    <p:extLst>
      <p:ext uri="{BB962C8B-B14F-4D97-AF65-F5344CB8AC3E}">
        <p14:creationId xmlns:p14="http://schemas.microsoft.com/office/powerpoint/2010/main" val="324417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Part 1: LS out to RAN2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1857202"/>
            <a:ext cx="10417844" cy="2210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000" b="1" dirty="0"/>
              <a:t>Introduction of RAN2 LS in (R2-2406150 /S2-2407447)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000" b="1" dirty="0"/>
              <a:t>Presentation of input LS reply: 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en-US" altLang="zh-CN" dirty="0"/>
              <a:t>2407594, CATT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en-US" altLang="zh-CN" dirty="0"/>
              <a:t>2407680, vivo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en-US" altLang="zh-CN" dirty="0"/>
              <a:t>2407729, NEC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DBF6299-9C7A-4CEF-9380-4ACE09FEF4B1}"/>
              </a:ext>
            </a:extLst>
          </p:cNvPr>
          <p:cNvSpPr txBox="1"/>
          <p:nvPr/>
        </p:nvSpPr>
        <p:spPr>
          <a:xfrm>
            <a:off x="651209" y="4314712"/>
            <a:ext cx="10417844" cy="958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C00000"/>
                </a:solidFill>
              </a:rPr>
              <a:t>Proposed way forward: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000" b="1" dirty="0"/>
              <a:t>Baseline paper: not decided, continue offline</a:t>
            </a:r>
          </a:p>
        </p:txBody>
      </p:sp>
    </p:spTree>
    <p:extLst>
      <p:ext uri="{BB962C8B-B14F-4D97-AF65-F5344CB8AC3E}">
        <p14:creationId xmlns:p14="http://schemas.microsoft.com/office/powerpoint/2010/main" val="82501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Part 2: Open issues ---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AIoT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network deployment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1857202"/>
            <a:ext cx="10417844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Presentation of S2-2407812 (CMCC, NEC, ZTE)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Discussion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DBF6299-9C7A-4CEF-9380-4ACE09FEF4B1}"/>
              </a:ext>
            </a:extLst>
          </p:cNvPr>
          <p:cNvSpPr txBox="1"/>
          <p:nvPr/>
        </p:nvSpPr>
        <p:spPr>
          <a:xfrm>
            <a:off x="651209" y="4367790"/>
            <a:ext cx="10417844" cy="958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C00000"/>
                </a:solidFill>
              </a:rPr>
              <a:t>Proposed way forward: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234228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Part 2: open issue --- Temporary ID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1857202"/>
            <a:ext cx="10417844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dirty="0"/>
              <a:t>Presentation of S2-2408288 (KPN, Samsung)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dirty="0"/>
              <a:t>Discussion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DBF6299-9C7A-4CEF-9380-4ACE09FEF4B1}"/>
              </a:ext>
            </a:extLst>
          </p:cNvPr>
          <p:cNvSpPr txBox="1"/>
          <p:nvPr/>
        </p:nvSpPr>
        <p:spPr>
          <a:xfrm>
            <a:off x="651209" y="4367790"/>
            <a:ext cx="10417844" cy="958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C00000"/>
                </a:solidFill>
              </a:rPr>
              <a:t>Proposed way forward: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3162564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Part3</a:t>
            </a:r>
            <a:r>
              <a:rPr kumimoji="0" lang="zh-CN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Conclusion plan</a:t>
            </a:r>
            <a:r>
              <a:rPr lang="en-US" altLang="zh-CN" sz="2800" dirty="0">
                <a:solidFill>
                  <a:srgbClr val="1D1D1A"/>
                </a:solidFill>
              </a:rPr>
              <a:t>#</a:t>
            </a: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8E64F786-1BE7-4AD7-AA20-7F53CC741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453214"/>
              </p:ext>
            </p:extLst>
          </p:nvPr>
        </p:nvGraphicFramePr>
        <p:xfrm>
          <a:off x="209946" y="2242560"/>
          <a:ext cx="11772108" cy="3499133"/>
        </p:xfrm>
        <a:graphic>
          <a:graphicData uri="http://schemas.openxmlformats.org/drawingml/2006/table">
            <a:tbl>
              <a:tblPr firstRow="1" bandRow="1"/>
              <a:tblGrid>
                <a:gridCol w="2106133">
                  <a:extLst>
                    <a:ext uri="{9D8B030D-6E8A-4147-A177-3AD203B41FA5}">
                      <a16:colId xmlns:a16="http://schemas.microsoft.com/office/drawing/2014/main" val="1014261046"/>
                    </a:ext>
                  </a:extLst>
                </a:gridCol>
                <a:gridCol w="3779921">
                  <a:extLst>
                    <a:ext uri="{9D8B030D-6E8A-4147-A177-3AD203B41FA5}">
                      <a16:colId xmlns:a16="http://schemas.microsoft.com/office/drawing/2014/main" val="1772149729"/>
                    </a:ext>
                  </a:extLst>
                </a:gridCol>
                <a:gridCol w="4136858">
                  <a:extLst>
                    <a:ext uri="{9D8B030D-6E8A-4147-A177-3AD203B41FA5}">
                      <a16:colId xmlns:a16="http://schemas.microsoft.com/office/drawing/2014/main" val="164193977"/>
                    </a:ext>
                  </a:extLst>
                </a:gridCol>
                <a:gridCol w="1749196">
                  <a:extLst>
                    <a:ext uri="{9D8B030D-6E8A-4147-A177-3AD203B41FA5}">
                      <a16:colId xmlns:a16="http://schemas.microsoft.com/office/drawing/2014/main" val="1990187919"/>
                    </a:ext>
                  </a:extLst>
                </a:gridCol>
              </a:tblGrid>
              <a:tr h="2513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Features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August target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October target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November target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103986"/>
                  </a:ext>
                </a:extLst>
              </a:tr>
              <a:tr h="3427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 err="1">
                          <a:solidFill>
                            <a:schemeClr val="tx1"/>
                          </a:solidFill>
                        </a:rPr>
                        <a:t>AIoT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Device Identification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Device ID assignment option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Device ID component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 defTabSz="1187798" rtl="0" eaLnBrk="1" latinLnBrk="0" hangingPunct="1">
                        <a:buFontTx/>
                        <a:buChar char="-"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Device ID format detail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284923"/>
                  </a:ext>
                </a:extLst>
              </a:tr>
              <a:tr h="6169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Topology 1 architecture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BS reader and CN interface (e.g. via AMF or not)</a:t>
                      </a:r>
                    </a:p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Device – CN interface (e.g. support NAS or not)</a:t>
                      </a:r>
                    </a:p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1200" dirty="0" err="1">
                          <a:solidFill>
                            <a:schemeClr val="tx1"/>
                          </a:solidFill>
                        </a:rPr>
                        <a:t>AIoTMF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and UDM functionality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“Roaming-like service” support or not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 defTabSz="1187798" rtl="0" eaLnBrk="1" latinLnBrk="0" hangingPunct="1">
                        <a:buFontTx/>
                        <a:buChar char="-"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Continue the topo 1 architecture conclusion details, based on Aug progress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014075"/>
                  </a:ext>
                </a:extLst>
              </a:tr>
              <a:tr h="4798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Topology 1 procedures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(Inventory) MASK/filter (e.g. for one device/group of device/all device)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Inventory: call flow</a:t>
                      </a:r>
                    </a:p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Command: call flow</a:t>
                      </a:r>
                    </a:p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Command: “one step command” or “inventory + command” 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Call flow details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988407"/>
                  </a:ext>
                </a:extLst>
              </a:tr>
              <a:tr h="6169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Topology 2 architecture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UE reader and CN interface (CP and UP based architecture options)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UE reader authorization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UE reader selection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687562"/>
                  </a:ext>
                </a:extLst>
              </a:tr>
              <a:tr h="4206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Topology 2 procedures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None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485122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DE522DAC-BB49-4600-AD67-D8380E3EB1CE}"/>
              </a:ext>
            </a:extLst>
          </p:cNvPr>
          <p:cNvSpPr txBox="1"/>
          <p:nvPr/>
        </p:nvSpPr>
        <p:spPr>
          <a:xfrm>
            <a:off x="296276" y="1708105"/>
            <a:ext cx="10742265" cy="474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Overall Conclusion plan proposed by rapporteurs, Oct and 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Nov meeting plan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not for discussion 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64AB7D4-C0F6-4A18-8B6B-4974354AC322}"/>
              </a:ext>
            </a:extLst>
          </p:cNvPr>
          <p:cNvSpPr txBox="1"/>
          <p:nvPr/>
        </p:nvSpPr>
        <p:spPr>
          <a:xfrm>
            <a:off x="781626" y="5849977"/>
            <a:ext cx="9228828" cy="474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22 conclusion papers submitted to Aug meeting, details see next slide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3384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Part3</a:t>
            </a:r>
            <a:r>
              <a:rPr kumimoji="0" lang="zh-CN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Conclusion plan#2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F3B76F4C-709B-4DDA-9BAD-1724910EE7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935980"/>
              </p:ext>
            </p:extLst>
          </p:nvPr>
        </p:nvGraphicFramePr>
        <p:xfrm>
          <a:off x="194206" y="1816397"/>
          <a:ext cx="11803587" cy="4589767"/>
        </p:xfrm>
        <a:graphic>
          <a:graphicData uri="http://schemas.openxmlformats.org/drawingml/2006/table">
            <a:tbl>
              <a:tblPr firstRow="1" bandRow="1"/>
              <a:tblGrid>
                <a:gridCol w="2434694">
                  <a:extLst>
                    <a:ext uri="{9D8B030D-6E8A-4147-A177-3AD203B41FA5}">
                      <a16:colId xmlns:a16="http://schemas.microsoft.com/office/drawing/2014/main" val="1014261046"/>
                    </a:ext>
                  </a:extLst>
                </a:gridCol>
                <a:gridCol w="1799665">
                  <a:extLst>
                    <a:ext uri="{9D8B030D-6E8A-4147-A177-3AD203B41FA5}">
                      <a16:colId xmlns:a16="http://schemas.microsoft.com/office/drawing/2014/main" val="1772149729"/>
                    </a:ext>
                  </a:extLst>
                </a:gridCol>
                <a:gridCol w="4504882">
                  <a:extLst>
                    <a:ext uri="{9D8B030D-6E8A-4147-A177-3AD203B41FA5}">
                      <a16:colId xmlns:a16="http://schemas.microsoft.com/office/drawing/2014/main" val="164193977"/>
                    </a:ext>
                  </a:extLst>
                </a:gridCol>
                <a:gridCol w="3064346">
                  <a:extLst>
                    <a:ext uri="{9D8B030D-6E8A-4147-A177-3AD203B41FA5}">
                      <a16:colId xmlns:a16="http://schemas.microsoft.com/office/drawing/2014/main" val="4278000333"/>
                    </a:ext>
                  </a:extLst>
                </a:gridCol>
              </a:tblGrid>
              <a:tr h="8010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Input conclusion paper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Target key issue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600" b="1" dirty="0"/>
                        <a:t>Consolidation Proposal</a:t>
                      </a:r>
                    </a:p>
                    <a:p>
                      <a:pPr algn="ctr"/>
                      <a:r>
                        <a:rPr lang="en-US" altLang="zh-CN" sz="1600" b="1" dirty="0">
                          <a:highlight>
                            <a:srgbClr val="FFFF00"/>
                          </a:highlight>
                        </a:rPr>
                        <a:t>(need volunteers for each conclusion aspects per key issue sub-clause(s) in right column )</a:t>
                      </a:r>
                      <a:endParaRPr lang="zh-CN" altLang="en-US" sz="1600" b="1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TR conclusion structure</a:t>
                      </a:r>
                      <a:endParaRPr lang="zh-CN" altLang="en-US" sz="1600" b="1" dirty="0"/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103986"/>
                  </a:ext>
                </a:extLst>
              </a:tr>
              <a:tr h="623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2408553, 2407678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2407679, 2407762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2408143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General principle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endParaRPr lang="en-US" altLang="zh-CN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(per key issue + topology common/specific )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8.A General principle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8.B Key issue 1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8.B.1 common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8.B.2 Architecture to support topology 1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8.B.3 Architecture to support topology 2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8.B.X others?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8.C Key issue 2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8.C.1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</a:rPr>
                        <a:t>AIoT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Device Identification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8.C.X others?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8.D Key issue 3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8.D.1 common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    8.D.X others?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284923"/>
                  </a:ext>
                </a:extLst>
              </a:tr>
              <a:tr h="16911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2408554, 2408555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2407595, 2408443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2408042, 2408202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2408248, 2408251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2408296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Key issue 1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T1: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BS reader and CN interface (e.g. via AMF or not)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Device – CN interface (e.g. support NAS or not)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AIoTMF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UDM functionality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“Roaming-like service” support or not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T2: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UE reader and CN interface (CP and UP based architecture options)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UE reader authorization </a:t>
                      </a:r>
                    </a:p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UE reader selection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indent="-285750" algn="l" defTabSz="1187798" rtl="0" eaLnBrk="1" latinLnBrk="0" hangingPunct="1">
                        <a:buFontTx/>
                        <a:buChar char="-"/>
                      </a:pPr>
                      <a:endParaRPr lang="en-US" altLang="zh-CN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014075"/>
                  </a:ext>
                </a:extLst>
              </a:tr>
              <a:tr h="8010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2408553, 2407596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2408443, 2407816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2408044, 2408249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2408296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Key issue 2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altLang="zh-CN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Device ID assignment option</a:t>
                      </a: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Device ID component</a:t>
                      </a: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marR="0" lvl="0" indent="-28575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altLang="zh-CN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988407"/>
                  </a:ext>
                </a:extLst>
              </a:tr>
              <a:tr h="5664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2407597, 2408250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2408296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Key issue 3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 defTabSz="1187798" rtl="0" eaLnBrk="1" latinLnBrk="0" hangingPunct="1">
                        <a:buFontTx/>
                        <a:buNone/>
                      </a:pPr>
                      <a:endParaRPr lang="en-US" altLang="zh-CN" sz="1200" kern="1200" dirty="0">
                        <a:solidFill>
                          <a:schemeClr val="tx1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687562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9AC16B49-D20F-4DCD-B754-FFA9F003FDF6}"/>
              </a:ext>
            </a:extLst>
          </p:cNvPr>
          <p:cNvSpPr txBox="1"/>
          <p:nvPr/>
        </p:nvSpPr>
        <p:spPr>
          <a:xfrm>
            <a:off x="524638" y="6444783"/>
            <a:ext cx="109885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highlight>
                  <a:srgbClr val="FFFF00"/>
                </a:highlight>
              </a:rPr>
              <a:t>Use drafting session in meeting week </a:t>
            </a:r>
            <a:r>
              <a:rPr lang="en-US" altLang="zh-CN" b="1" dirty="0">
                <a:highlight>
                  <a:srgbClr val="FFFF00"/>
                </a:highlight>
              </a:rPr>
              <a:t>to discuss the consolidated conclusion proposals</a:t>
            </a:r>
            <a:endParaRPr lang="zh-CN" altLang="en-US" sz="18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50500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Part3</a:t>
            </a:r>
            <a:r>
              <a:rPr kumimoji="0" lang="zh-CN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</a:t>
            </a:r>
            <a:r>
              <a:rPr kumimoji="0" lang="fr-FR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Conclusion plan#3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B305F52-16B1-4ED3-ADC9-3157CF92CACB}"/>
              </a:ext>
            </a:extLst>
          </p:cNvPr>
          <p:cNvSpPr txBox="1"/>
          <p:nvPr/>
        </p:nvSpPr>
        <p:spPr>
          <a:xfrm>
            <a:off x="524637" y="1828801"/>
            <a:ext cx="10238987" cy="2210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Evaluation plan</a:t>
            </a:r>
            <a:endParaRPr lang="en-US" altLang="zh-CN" sz="2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Start evaluation in the TR in October meeting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Evaluation should based on Aug meeting progress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Use time between Aug and Oct meeting to discuss evaluation texts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Evaluation is expected to categorize TR solutions into certain key issue(s)/sub key issue(s)</a:t>
            </a:r>
          </a:p>
        </p:txBody>
      </p:sp>
    </p:spTree>
    <p:extLst>
      <p:ext uri="{BB962C8B-B14F-4D97-AF65-F5344CB8AC3E}">
        <p14:creationId xmlns:p14="http://schemas.microsoft.com/office/powerpoint/2010/main" val="3757015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8034</TotalTime>
  <Words>690</Words>
  <Application>Microsoft Office PowerPoint</Application>
  <PresentationFormat>宽屏</PresentationFormat>
  <Paragraphs>119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 </vt:lpstr>
      <vt:lpstr>Microsoft YaHei</vt:lpstr>
      <vt:lpstr>Arial</vt:lpstr>
      <vt:lpstr>Calibri</vt:lpstr>
      <vt:lpstr>Calibri Light</vt:lpstr>
      <vt:lpstr>Times New Roman</vt:lpstr>
      <vt:lpstr>Wingdings</vt:lpstr>
      <vt:lpstr>Office Theme</vt:lpstr>
      <vt:lpstr>SA2#164 Ambient IoT pre-meeting call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</cp:lastModifiedBy>
  <cp:revision>646</cp:revision>
  <dcterms:created xsi:type="dcterms:W3CDTF">2010-02-05T13:52:04Z</dcterms:created>
  <dcterms:modified xsi:type="dcterms:W3CDTF">2024-08-16T08:18:49Z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