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11"/>
  </p:notesMasterIdLst>
  <p:handoutMasterIdLst>
    <p:handoutMasterId r:id="rId12"/>
  </p:handoutMasterIdLst>
  <p:sldIdLst>
    <p:sldId id="341" r:id="rId5"/>
    <p:sldId id="383" r:id="rId6"/>
    <p:sldId id="377" r:id="rId7"/>
    <p:sldId id="380" r:id="rId8"/>
    <p:sldId id="381" r:id="rId9"/>
    <p:sldId id="382" r:id="rId10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29F34F-F29A-4602-B440-732B4925B6F2}" v="1" dt="2024-08-16T08:54:30.33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27" autoAdjust="0"/>
    <p:restoredTop sz="96678" autoAdjust="0"/>
  </p:normalViewPr>
  <p:slideViewPr>
    <p:cSldViewPr snapToGrid="0">
      <p:cViewPr varScale="1">
        <p:scale>
          <a:sx n="128" d="100"/>
          <a:sy n="128" d="100"/>
        </p:scale>
        <p:origin x="138" y="43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gnus Olsson M" userId="5263e420-ae1a-4209-8d4f-99cdd95813a5" providerId="ADAL" clId="{7429F34F-F29A-4602-B440-732B4925B6F2}"/>
    <pc:docChg chg="custSel modSld">
      <pc:chgData name="Magnus Olsson M" userId="5263e420-ae1a-4209-8d4f-99cdd95813a5" providerId="ADAL" clId="{7429F34F-F29A-4602-B440-732B4925B6F2}" dt="2024-08-16T08:56:41.503" v="50" actId="20577"/>
      <pc:docMkLst>
        <pc:docMk/>
      </pc:docMkLst>
      <pc:sldChg chg="addSp modSp mod">
        <pc:chgData name="Magnus Olsson M" userId="5263e420-ae1a-4209-8d4f-99cdd95813a5" providerId="ADAL" clId="{7429F34F-F29A-4602-B440-732B4925B6F2}" dt="2024-08-16T08:55:07.332" v="26" actId="20577"/>
        <pc:sldMkLst>
          <pc:docMk/>
          <pc:sldMk cId="0" sldId="341"/>
        </pc:sldMkLst>
        <pc:spChg chg="add mod">
          <ac:chgData name="Magnus Olsson M" userId="5263e420-ae1a-4209-8d4f-99cdd95813a5" providerId="ADAL" clId="{7429F34F-F29A-4602-B440-732B4925B6F2}" dt="2024-08-16T08:55:07.332" v="26" actId="20577"/>
          <ac:spMkLst>
            <pc:docMk/>
            <pc:sldMk cId="0" sldId="341"/>
            <ac:spMk id="2" creationId="{A69B274F-3209-3122-4036-2601338C1425}"/>
          </ac:spMkLst>
        </pc:spChg>
      </pc:sldChg>
      <pc:sldChg chg="modSp mod">
        <pc:chgData name="Magnus Olsson M" userId="5263e420-ae1a-4209-8d4f-99cdd95813a5" providerId="ADAL" clId="{7429F34F-F29A-4602-B440-732B4925B6F2}" dt="2024-08-16T08:56:41.503" v="50" actId="20577"/>
        <pc:sldMkLst>
          <pc:docMk/>
          <pc:sldMk cId="1262118879" sldId="382"/>
        </pc:sldMkLst>
        <pc:spChg chg="mod">
          <ac:chgData name="Magnus Olsson M" userId="5263e420-ae1a-4209-8d4f-99cdd95813a5" providerId="ADAL" clId="{7429F34F-F29A-4602-B440-732B4925B6F2}" dt="2024-08-16T08:56:41.503" v="50" actId="20577"/>
          <ac:spMkLst>
            <pc:docMk/>
            <pc:sldMk cId="1262118879" sldId="382"/>
            <ac:spMk id="3" creationId="{96A00A4D-0096-22DC-0B0A-2B6772344305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923761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11112" y="795637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9840" y="66675"/>
            <a:ext cx="1203960" cy="7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69682" y="2209360"/>
            <a:ext cx="11990893" cy="1646203"/>
          </a:xfrm>
        </p:spPr>
        <p:txBody>
          <a:bodyPr/>
          <a:lstStyle/>
          <a:p>
            <a:pPr algn="ctr" eaLnBrk="1" hangingPunct="1"/>
            <a:r>
              <a:rPr lang="en-US" altLang="en-US" sz="4800" dirty="0"/>
              <a:t>R19 </a:t>
            </a:r>
            <a:r>
              <a:rPr lang="en-US" altLang="en-US" sz="4800" dirty="0" err="1"/>
              <a:t>Energysys</a:t>
            </a:r>
            <a:r>
              <a:rPr lang="en-US" altLang="en-US" sz="4800" dirty="0"/>
              <a:t>-Solutions proposed in TR and in August meeting</a:t>
            </a:r>
            <a:endParaRPr lang="en-GB" altLang="en-US" sz="4800" dirty="0"/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1169732" y="4759874"/>
            <a:ext cx="8987246" cy="1500187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dirty="0"/>
              <a:t>China Mobile</a:t>
            </a:r>
          </a:p>
          <a:p>
            <a:pPr marL="0" indent="0" algn="ctr" eaLnBrk="1" hangingPunct="1">
              <a:buFontTx/>
              <a:buNone/>
            </a:pPr>
            <a:r>
              <a:rPr lang="en-GB" altLang="en-US" dirty="0"/>
              <a:t>2024 </a:t>
            </a:r>
            <a:r>
              <a:rPr lang="en-US" altLang="zh-CN" dirty="0"/>
              <a:t>August</a:t>
            </a:r>
            <a:endParaRPr lang="en-GB" altLang="en-US" dirty="0"/>
          </a:p>
          <a:p>
            <a:pPr marL="0" indent="0" algn="ctr" eaLnBrk="1" hangingPunct="1">
              <a:buFontTx/>
              <a:buNone/>
            </a:pPr>
            <a:endParaRPr lang="en-GB" altLang="en-US" sz="14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69B274F-3209-3122-4036-2601338C1425}"/>
              </a:ext>
            </a:extLst>
          </p:cNvPr>
          <p:cNvSpPr/>
          <p:nvPr/>
        </p:nvSpPr>
        <p:spPr>
          <a:xfrm>
            <a:off x="818915" y="5456764"/>
            <a:ext cx="887774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Updated by Ericsson</a:t>
            </a:r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88649"/>
            <a:ext cx="9785023" cy="1325563"/>
          </a:xfrm>
        </p:spPr>
        <p:txBody>
          <a:bodyPr/>
          <a:lstStyle/>
          <a:p>
            <a:r>
              <a:rPr lang="en-US" altLang="zh-CN" sz="2800" dirty="0"/>
              <a:t>Summary of solutions-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 General on calculations</a:t>
            </a:r>
            <a:endParaRPr lang="zh-CN" alt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11F2A982-864D-3422-8E76-CAE7B418FC9D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966866" y="1295120"/>
                <a:ext cx="10914049" cy="446465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228600" indent="-228600" algn="l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Blip>
                    <a:blip r:embed="rId2"/>
                  </a:buBlip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>
                    <a:srgbClr val="C00000"/>
                  </a:buClr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altLang="en-US" sz="2400" dirty="0">
                    <a:cs typeface="Calibri" panose="020F0502020204030204" pitchFamily="34" charset="0"/>
                  </a:rPr>
                  <a:t>Per UE EC=</a:t>
                </a:r>
                <a:r>
                  <a:rPr lang="en-US" altLang="zh-CN" sz="2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EC</a:t>
                </a:r>
                <a:r>
                  <a:rPr lang="en-US" altLang="zh-CN" sz="2400" baseline="-25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RAN,UE</a:t>
                </a:r>
                <a:r>
                  <a:rPr lang="en-US" altLang="zh-CN" sz="2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+∑</a:t>
                </a:r>
                <a:r>
                  <a:rPr lang="en-US" altLang="zh-CN" sz="2400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EC</a:t>
                </a:r>
                <a:r>
                  <a:rPr lang="en-US" altLang="zh-CN" sz="2400" baseline="-25000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upf,UE</a:t>
                </a:r>
                <a:endParaRPr lang="en-US" altLang="zh-CN" sz="2400" dirty="0">
                  <a:cs typeface="Calibri" panose="020F0502020204030204" pitchFamily="34" charset="0"/>
                </a:endParaRPr>
              </a:p>
              <a:p>
                <a:r>
                  <a:rPr lang="en-US" altLang="zh-CN" sz="1800" dirty="0">
                    <a:latin typeface="Calibri" panose="020F0502020204030204" pitchFamily="34" charset="0"/>
                  </a:rPr>
                  <a:t>EECF/CHF or OAM do the calculation.</a:t>
                </a:r>
              </a:p>
              <a:p>
                <a:r>
                  <a:rPr lang="en-US" altLang="zh-CN" sz="1800" dirty="0">
                    <a:latin typeface="Calibri" panose="020F0502020204030204" pitchFamily="34" charset="0"/>
                  </a:rPr>
                  <a:t>Approach 1: data volume and NF EC information </a:t>
                </a:r>
                <a:r>
                  <a:rPr lang="en-US" altLang="zh-CN" sz="1800" dirty="0" err="1">
                    <a:latin typeface="Calibri" panose="020F0502020204030204" pitchFamily="34" charset="0"/>
                  </a:rPr>
                  <a:t>EC</a:t>
                </a:r>
                <a:r>
                  <a:rPr lang="en-US" altLang="zh-CN" sz="1800" baseline="-25000" dirty="0" err="1">
                    <a:latin typeface="Calibri" panose="020F0502020204030204" pitchFamily="34" charset="0"/>
                  </a:rPr>
                  <a:t>upf,ue</a:t>
                </a:r>
                <a:r>
                  <a:rPr lang="en-US" altLang="zh-CN" sz="1800" dirty="0">
                    <a:latin typeface="Calibri" panose="020F0502020204030204" pitchFamily="34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1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1800" i="1">
                            <a:latin typeface="Cambria Math" panose="02040503050406030204" pitchFamily="18" charset="0"/>
                          </a:rPr>
                          <m:t>𝐷𝑉</m:t>
                        </m:r>
                        <m:r>
                          <a:rPr lang="en-US" altLang="zh-CN" sz="1800" b="0" i="1" baseline="-25000" smtClean="0">
                            <a:latin typeface="Cambria Math" panose="02040503050406030204" pitchFamily="18" charset="0"/>
                          </a:rPr>
                          <m:t>𝑢𝑝𝑓</m:t>
                        </m:r>
                        <m:r>
                          <a:rPr lang="en-US" altLang="zh-CN" sz="1800" i="1" baseline="-2500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zh-CN" sz="1800" b="0" i="1" baseline="-25000" smtClean="0">
                            <a:latin typeface="Cambria Math" panose="02040503050406030204" pitchFamily="18" charset="0"/>
                          </a:rPr>
                          <m:t>𝑢𝑒</m:t>
                        </m:r>
                      </m:num>
                      <m:den>
                        <m:r>
                          <a:rPr lang="en-US" altLang="zh-CN" sz="1800" i="1" smtClean="0">
                            <a:latin typeface="Cambria Math" panose="02040503050406030204" pitchFamily="18" charset="0"/>
                          </a:rPr>
                          <m:t>𝐷𝑉</m:t>
                        </m:r>
                        <m:r>
                          <a:rPr lang="en-US" altLang="zh-CN" sz="1800" b="0" i="1" baseline="-25000" smtClean="0">
                            <a:latin typeface="Cambria Math" panose="02040503050406030204" pitchFamily="18" charset="0"/>
                          </a:rPr>
                          <m:t>𝑢𝑝𝑓</m:t>
                        </m:r>
                      </m:den>
                    </m:f>
                  </m:oMath>
                </a14:m>
                <a:r>
                  <a:rPr lang="en-US" altLang="zh-CN" sz="1800" dirty="0">
                    <a:latin typeface="Calibri" panose="020F0502020204030204" pitchFamily="34" charset="0"/>
                  </a:rPr>
                  <a:t>*</a:t>
                </a:r>
                <a:r>
                  <a:rPr lang="en-US" altLang="zh-CN" sz="1800" dirty="0" err="1">
                    <a:latin typeface="Calibri" panose="020F0502020204030204" pitchFamily="34" charset="0"/>
                  </a:rPr>
                  <a:t>Ec</a:t>
                </a:r>
                <a:r>
                  <a:rPr lang="en-US" altLang="zh-CN" sz="1800" baseline="-25000" dirty="0" err="1">
                    <a:latin typeface="Calibri" panose="020F0502020204030204" pitchFamily="34" charset="0"/>
                  </a:rPr>
                  <a:t>upf</a:t>
                </a:r>
                <a:r>
                  <a:rPr lang="zh-CN" altLang="en-US" sz="1800" baseline="-25000" dirty="0">
                    <a:latin typeface="Calibri" panose="020F0502020204030204" pitchFamily="34" charset="0"/>
                  </a:rPr>
                  <a:t>，</a:t>
                </a:r>
                <a:r>
                  <a:rPr lang="en-US" altLang="zh-CN" sz="1800" dirty="0">
                    <a:latin typeface="Calibri" panose="020F0502020204030204" pitchFamily="34" charset="0"/>
                  </a:rPr>
                  <a:t> </a:t>
                </a:r>
                <a:r>
                  <a:rPr lang="en-US" altLang="zh-CN" sz="1800" dirty="0">
                    <a:solidFill>
                      <a:srgbClr val="FF0000"/>
                    </a:solidFill>
                    <a:latin typeface="Calibri" panose="020F0502020204030204" pitchFamily="34" charset="0"/>
                  </a:rPr>
                  <a:t>EC</a:t>
                </a:r>
                <a:r>
                  <a:rPr lang="en-US" altLang="zh-CN" sz="1800" baseline="-25000" dirty="0" err="1">
                    <a:solidFill>
                      <a:srgbClr val="FF0000"/>
                    </a:solidFill>
                    <a:latin typeface="Calibri" panose="020F0502020204030204" pitchFamily="34" charset="0"/>
                  </a:rPr>
                  <a:t>ran,ue</a:t>
                </a:r>
                <a:r>
                  <a:rPr lang="en-US" altLang="zh-CN" sz="1800" dirty="0">
                    <a:solidFill>
                      <a:srgbClr val="FF0000"/>
                    </a:solidFill>
                    <a:latin typeface="Calibri" panose="020F0502020204030204" pitchFamily="34" charset="0"/>
                  </a:rPr>
                  <a:t>=</a:t>
                </a:r>
                <a:r>
                  <a:rPr lang="en-US" altLang="zh-CN" sz="1800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1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1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𝐷𝑉</m:t>
                        </m:r>
                        <m:r>
                          <m:rPr>
                            <m:sty m:val="p"/>
                          </m:rPr>
                          <a:rPr lang="en-US" altLang="zh-CN" sz="1800" i="1" baseline="-2500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RAN</m:t>
                        </m:r>
                        <m:r>
                          <a:rPr lang="en-US" altLang="zh-CN" sz="1800" i="1" baseline="-2500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zh-CN" sz="1800" i="1" baseline="-2500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𝑢𝑒</m:t>
                        </m:r>
                      </m:num>
                      <m:den>
                        <m:r>
                          <a:rPr lang="en-US" altLang="zh-CN" sz="1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𝐷𝑉</m:t>
                        </m:r>
                        <m:r>
                          <m:rPr>
                            <m:sty m:val="p"/>
                          </m:rPr>
                          <a:rPr lang="en-US" altLang="zh-CN" sz="1800" i="1" baseline="-2500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RAN</m:t>
                        </m:r>
                      </m:den>
                    </m:f>
                  </m:oMath>
                </a14:m>
                <a:r>
                  <a:rPr lang="en-US" altLang="zh-CN" sz="1800" dirty="0">
                    <a:solidFill>
                      <a:srgbClr val="FF0000"/>
                    </a:solidFill>
                    <a:latin typeface="Calibri" panose="020F0502020204030204" pitchFamily="34" charset="0"/>
                  </a:rPr>
                  <a:t>*</a:t>
                </a:r>
                <a:r>
                  <a:rPr lang="en-US" altLang="zh-CN" sz="1800" dirty="0" err="1">
                    <a:solidFill>
                      <a:srgbClr val="FF0000"/>
                    </a:solidFill>
                    <a:latin typeface="Calibri" panose="020F0502020204030204" pitchFamily="34" charset="0"/>
                  </a:rPr>
                  <a:t>EC</a:t>
                </a:r>
                <a:r>
                  <a:rPr lang="en-US" altLang="zh-CN" sz="1800" baseline="-25000" dirty="0" err="1">
                    <a:solidFill>
                      <a:srgbClr val="FF0000"/>
                    </a:solidFill>
                    <a:latin typeface="Calibri" panose="020F0502020204030204" pitchFamily="34" charset="0"/>
                  </a:rPr>
                  <a:t>ran</a:t>
                </a:r>
                <a:endParaRPr lang="en-US" altLang="zh-CN" sz="1800" baseline="-25000" dirty="0">
                  <a:latin typeface="Calibri" panose="020F0502020204030204" pitchFamily="34" charset="0"/>
                </a:endParaRPr>
              </a:p>
              <a:p>
                <a:pPr lvl="1"/>
                <a:r>
                  <a:rPr lang="en-US" altLang="zh-CN" sz="1400" dirty="0" err="1">
                    <a:latin typeface="Calibri" panose="020F0502020204030204" pitchFamily="34" charset="0"/>
                  </a:rPr>
                  <a:t>EC</a:t>
                </a:r>
                <a:r>
                  <a:rPr lang="en-US" altLang="zh-CN" sz="1400" baseline="-25000" dirty="0" err="1">
                    <a:latin typeface="Calibri" panose="020F0502020204030204" pitchFamily="34" charset="0"/>
                  </a:rPr>
                  <a:t>upf</a:t>
                </a:r>
                <a:r>
                  <a:rPr lang="en-US" altLang="zh-CN" sz="1400" baseline="-25000" dirty="0">
                    <a:latin typeface="Calibri" panose="020F0502020204030204" pitchFamily="34" charset="0"/>
                  </a:rPr>
                  <a:t> , </a:t>
                </a:r>
                <a:r>
                  <a:rPr lang="en-US" altLang="zh-CN" sz="1400" dirty="0" err="1">
                    <a:latin typeface="Calibri" panose="020F0502020204030204" pitchFamily="34" charset="0"/>
                  </a:rPr>
                  <a:t>DV</a:t>
                </a:r>
                <a:r>
                  <a:rPr lang="en-US" altLang="zh-CN" sz="1400" baseline="-25000" dirty="0" err="1">
                    <a:latin typeface="Calibri" panose="020F0502020204030204" pitchFamily="34" charset="0"/>
                  </a:rPr>
                  <a:t>ran</a:t>
                </a:r>
                <a:r>
                  <a:rPr lang="en-US" altLang="zh-CN" sz="1400" dirty="0">
                    <a:latin typeface="Calibri" panose="020F0502020204030204" pitchFamily="34" charset="0"/>
                  </a:rPr>
                  <a:t>, </a:t>
                </a:r>
                <a:r>
                  <a:rPr lang="en-US" altLang="zh-CN" sz="1400" dirty="0" err="1">
                    <a:latin typeface="Calibri" panose="020F0502020204030204" pitchFamily="34" charset="0"/>
                  </a:rPr>
                  <a:t>EC</a:t>
                </a:r>
                <a:r>
                  <a:rPr lang="en-US" altLang="zh-CN" sz="1400" baseline="-25000" dirty="0" err="1">
                    <a:latin typeface="Calibri" panose="020F0502020204030204" pitchFamily="34" charset="0"/>
                  </a:rPr>
                  <a:t>ran</a:t>
                </a:r>
                <a:r>
                  <a:rPr lang="en-US" altLang="zh-CN" sz="1400" baseline="-25000" dirty="0">
                    <a:latin typeface="Calibri" panose="020F0502020204030204" pitchFamily="34" charset="0"/>
                  </a:rPr>
                  <a:t> </a:t>
                </a:r>
                <a:r>
                  <a:rPr lang="en-US" altLang="zh-CN" sz="1400" dirty="0">
                    <a:latin typeface="Calibri" panose="020F0502020204030204" pitchFamily="34" charset="0"/>
                  </a:rPr>
                  <a:t>are from OAM, </a:t>
                </a:r>
              </a:p>
              <a:p>
                <a:pPr lvl="1"/>
                <a:r>
                  <a:rPr lang="en-US" altLang="zh-CN" sz="1800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DV</a:t>
                </a:r>
                <a:r>
                  <a:rPr lang="en-US" altLang="zh-CN" sz="1800" baseline="-25000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upf</a:t>
                </a:r>
                <a:r>
                  <a:rPr lang="en-US" altLang="zh-CN" sz="1800" baseline="-25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, </a:t>
                </a:r>
                <a:r>
                  <a:rPr lang="en-US" altLang="zh-CN" sz="1800" baseline="-25000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ue</a:t>
                </a:r>
                <a:r>
                  <a:rPr lang="en-US" altLang="zh-CN" sz="1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=</a:t>
                </a:r>
                <a:r>
                  <a:rPr lang="en-US" altLang="zh-CN" sz="1800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DV</a:t>
                </a:r>
                <a:r>
                  <a:rPr lang="en-US" altLang="zh-CN" sz="1800" baseline="-25000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ran,ue</a:t>
                </a:r>
                <a:r>
                  <a:rPr lang="en-US" altLang="zh-CN" sz="1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are from UPF(I-UPF and PSA UPF)</a:t>
                </a:r>
              </a:p>
              <a:p>
                <a:pPr marL="228600" lvl="1">
                  <a:spcBef>
                    <a:spcPts val="1000"/>
                  </a:spcBef>
                  <a:buBlip>
                    <a:blip r:embed="rId2"/>
                  </a:buBlip>
                </a:pPr>
                <a:r>
                  <a:rPr lang="en-US" altLang="zh-CN" sz="1800" dirty="0">
                    <a:latin typeface="Calibri" panose="020F0502020204030204" pitchFamily="34" charset="0"/>
                  </a:rPr>
                  <a:t>Approach 2:data volume, UPF EC information, and RAN reporting</a:t>
                </a:r>
              </a:p>
              <a:p>
                <a:pPr marL="0" lvl="1" indent="0">
                  <a:spcBef>
                    <a:spcPts val="1000"/>
                  </a:spcBef>
                  <a:buNone/>
                </a:pPr>
                <a:r>
                  <a:rPr lang="en-US" altLang="zh-CN" sz="1800" dirty="0" err="1">
                    <a:latin typeface="Calibri" panose="020F0502020204030204" pitchFamily="34" charset="0"/>
                  </a:rPr>
                  <a:t>EC</a:t>
                </a:r>
                <a:r>
                  <a:rPr lang="en-US" altLang="zh-CN" sz="1800" baseline="-25000" dirty="0" err="1">
                    <a:latin typeface="Calibri" panose="020F0502020204030204" pitchFamily="34" charset="0"/>
                  </a:rPr>
                  <a:t>upf,ue</a:t>
                </a:r>
                <a:r>
                  <a:rPr lang="en-US" altLang="zh-CN" sz="1800" dirty="0">
                    <a:latin typeface="Calibri" panose="020F0502020204030204" pitchFamily="34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1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1800">
                            <a:latin typeface="Cambria Math" panose="02040503050406030204" pitchFamily="18" charset="0"/>
                          </a:rPr>
                          <m:t>𝐷𝑉</m:t>
                        </m:r>
                        <m:r>
                          <m:rPr>
                            <m:sty m:val="p"/>
                          </m:rPr>
                          <a:rPr lang="en-US" altLang="zh-CN" sz="1800" b="0" i="0" baseline="-25000" smtClean="0">
                            <a:latin typeface="Cambria Math" panose="02040503050406030204" pitchFamily="18" charset="0"/>
                          </a:rPr>
                          <m:t>upf</m:t>
                        </m:r>
                        <m:r>
                          <a:rPr lang="en-US" altLang="zh-CN" sz="1800" baseline="-2500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en-US" altLang="zh-CN" sz="1800" b="0" i="0" baseline="-25000" smtClean="0">
                            <a:latin typeface="Cambria Math" panose="02040503050406030204" pitchFamily="18" charset="0"/>
                          </a:rPr>
                          <m:t>ue</m:t>
                        </m:r>
                      </m:num>
                      <m:den>
                        <m:r>
                          <a:rPr lang="en-US" altLang="zh-CN" sz="1800">
                            <a:latin typeface="Cambria Math" panose="02040503050406030204" pitchFamily="18" charset="0"/>
                          </a:rPr>
                          <m:t>𝐷𝑉</m:t>
                        </m:r>
                        <m:r>
                          <m:rPr>
                            <m:sty m:val="p"/>
                          </m:rPr>
                          <a:rPr lang="en-US" altLang="zh-CN" sz="1800" b="0" i="0" baseline="-25000" smtClean="0">
                            <a:latin typeface="Cambria Math" panose="02040503050406030204" pitchFamily="18" charset="0"/>
                          </a:rPr>
                          <m:t>upf</m:t>
                        </m:r>
                      </m:den>
                    </m:f>
                  </m:oMath>
                </a14:m>
                <a:r>
                  <a:rPr lang="en-US" altLang="zh-CN" sz="1800" dirty="0">
                    <a:latin typeface="Calibri" panose="020F0502020204030204" pitchFamily="34" charset="0"/>
                  </a:rPr>
                  <a:t>*</a:t>
                </a:r>
                <a:r>
                  <a:rPr lang="en-US" altLang="zh-CN" sz="1800" dirty="0" err="1">
                    <a:latin typeface="Calibri" panose="020F0502020204030204" pitchFamily="34" charset="0"/>
                  </a:rPr>
                  <a:t>EC</a:t>
                </a:r>
                <a:r>
                  <a:rPr lang="en-US" altLang="zh-CN" sz="1800" baseline="-25000" dirty="0" err="1">
                    <a:latin typeface="Calibri" panose="020F0502020204030204" pitchFamily="34" charset="0"/>
                  </a:rPr>
                  <a:t>upf</a:t>
                </a:r>
                <a:r>
                  <a:rPr lang="en-US" altLang="zh-CN" sz="1800" baseline="-25000" dirty="0">
                    <a:latin typeface="Calibri" panose="020F0502020204030204" pitchFamily="34" charset="0"/>
                  </a:rPr>
                  <a:t>,  </a:t>
                </a:r>
                <a:r>
                  <a:rPr lang="en-US" altLang="zh-CN" sz="1800" dirty="0" err="1">
                    <a:solidFill>
                      <a:srgbClr val="FF0000"/>
                    </a:solidFill>
                    <a:latin typeface="Calibri" panose="020F0502020204030204" pitchFamily="34" charset="0"/>
                  </a:rPr>
                  <a:t>EC</a:t>
                </a:r>
                <a:r>
                  <a:rPr lang="en-US" altLang="zh-CN" sz="1800" baseline="-25000" dirty="0" err="1">
                    <a:solidFill>
                      <a:srgbClr val="FF0000"/>
                    </a:solidFill>
                    <a:latin typeface="Calibri" panose="020F0502020204030204" pitchFamily="34" charset="0"/>
                  </a:rPr>
                  <a:t>ran,ue</a:t>
                </a:r>
                <a:r>
                  <a:rPr lang="en-US" altLang="zh-CN" sz="1800" dirty="0">
                    <a:solidFill>
                      <a:srgbClr val="FF0000"/>
                    </a:solidFill>
                    <a:latin typeface="Calibri" panose="020F0502020204030204" pitchFamily="34" charset="0"/>
                  </a:rPr>
                  <a:t>=RAN reporting</a:t>
                </a:r>
              </a:p>
              <a:p>
                <a:pPr lvl="1"/>
                <a:r>
                  <a:rPr lang="en-US" altLang="zh-CN" sz="1800" dirty="0" err="1">
                    <a:latin typeface="Calibri" panose="020F0502020204030204" pitchFamily="34" charset="0"/>
                  </a:rPr>
                  <a:t>EC</a:t>
                </a:r>
                <a:r>
                  <a:rPr lang="en-US" altLang="zh-CN" sz="1800" baseline="-25000" dirty="0" err="1">
                    <a:latin typeface="Calibri" panose="020F0502020204030204" pitchFamily="34" charset="0"/>
                  </a:rPr>
                  <a:t>upf</a:t>
                </a:r>
                <a:r>
                  <a:rPr lang="en-US" altLang="zh-CN" sz="1800" baseline="-25000" dirty="0">
                    <a:latin typeface="Calibri" panose="020F0502020204030204" pitchFamily="34" charset="0"/>
                  </a:rPr>
                  <a:t> </a:t>
                </a:r>
                <a:r>
                  <a:rPr lang="en-US" altLang="zh-CN" sz="1800" dirty="0">
                    <a:latin typeface="Calibri" panose="020F0502020204030204" pitchFamily="34" charset="0"/>
                  </a:rPr>
                  <a:t>is from OAM.</a:t>
                </a:r>
              </a:p>
              <a:p>
                <a:pPr lvl="1"/>
                <a:r>
                  <a:rPr lang="en-US" altLang="zh-CN" sz="1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zh-CN" sz="1800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DV</a:t>
                </a:r>
                <a:r>
                  <a:rPr lang="en-US" altLang="zh-CN" sz="1800" baseline="-25000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upf</a:t>
                </a:r>
                <a:r>
                  <a:rPr lang="en-US" altLang="zh-CN" sz="1800" baseline="-25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, </a:t>
                </a:r>
                <a:r>
                  <a:rPr lang="en-US" altLang="zh-CN" sz="1800" baseline="-25000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ue</a:t>
                </a:r>
                <a:r>
                  <a:rPr lang="en-US" altLang="zh-CN" sz="1800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are</a:t>
                </a:r>
                <a:r>
                  <a:rPr lang="en-US" altLang="zh-CN" sz="1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from UPF(I-UPF and PSA UPF)</a:t>
                </a:r>
              </a:p>
              <a:p>
                <a:pPr lvl="1"/>
                <a:endParaRPr lang="en-US" altLang="zh-CN" sz="1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US" altLang="zh-CN" sz="2200" dirty="0">
                    <a:solidFill>
                      <a:srgbClr val="FF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Note that all any requiring continuous and time synchronized collection of OAM EC and  data volumes across all UPFs and RAN will require significant OAM capacity </a:t>
                </a:r>
              </a:p>
            </p:txBody>
          </p:sp>
        </mc:Choice>
        <mc:Fallback xmlns="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11F2A982-864D-3422-8E76-CAE7B418FC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66866" y="1295120"/>
                <a:ext cx="10914049" cy="4464657"/>
              </a:xfrm>
              <a:prstGeom prst="rect">
                <a:avLst/>
              </a:prstGeom>
              <a:blipFill>
                <a:blip r:embed="rId3"/>
                <a:stretch>
                  <a:fillRect l="-503" t="-1910" b="-109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75479959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88649"/>
            <a:ext cx="9785023" cy="1325563"/>
          </a:xfrm>
        </p:spPr>
        <p:txBody>
          <a:bodyPr/>
          <a:lstStyle/>
          <a:p>
            <a:r>
              <a:rPr lang="en-US" altLang="zh-CN" sz="2800" dirty="0"/>
              <a:t>Summary of solutions-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 5GC functionality</a:t>
            </a:r>
            <a:endParaRPr lang="zh-CN" altLang="en-US" sz="28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1F2A982-864D-3422-8E76-CAE7B418FC9D}"/>
              </a:ext>
            </a:extLst>
          </p:cNvPr>
          <p:cNvSpPr txBox="1">
            <a:spLocks/>
          </p:cNvSpPr>
          <p:nvPr/>
        </p:nvSpPr>
        <p:spPr bwMode="auto">
          <a:xfrm>
            <a:off x="5269495" y="1295120"/>
            <a:ext cx="6611420" cy="4464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Blip>
                <a:blip r:embed="rId2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1800" dirty="0">
                <a:latin typeface="Calibri" panose="020F0502020204030204" pitchFamily="34" charset="0"/>
              </a:rPr>
              <a:t>New NF EECF</a:t>
            </a:r>
          </a:p>
          <a:p>
            <a:r>
              <a:rPr lang="en-US" altLang="zh-CN" sz="1800" dirty="0">
                <a:latin typeface="Calibri" panose="020F0502020204030204" pitchFamily="34" charset="0"/>
              </a:rPr>
              <a:t>New NEF exposure services</a:t>
            </a:r>
          </a:p>
          <a:p>
            <a:r>
              <a:rPr lang="en-US" altLang="zh-CN" sz="1800" dirty="0">
                <a:latin typeface="Calibri" panose="020F0502020204030204" pitchFamily="34" charset="0"/>
              </a:rPr>
              <a:t>EECF do the calculation.</a:t>
            </a:r>
          </a:p>
          <a:p>
            <a:pPr lvl="1"/>
            <a:r>
              <a:rPr lang="en-US" altLang="zh-CN" sz="1400" dirty="0">
                <a:latin typeface="Calibri" panose="020F0502020204030204" pitchFamily="34" charset="0"/>
              </a:rPr>
              <a:t>The NF ID is provided from UDM to EECF </a:t>
            </a:r>
            <a:r>
              <a:rPr lang="en-US" altLang="zh-CN" sz="14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</a:rPr>
              <a:t>(UPF/I-UPF?). </a:t>
            </a:r>
          </a:p>
          <a:p>
            <a:pPr lvl="1"/>
            <a:r>
              <a:rPr lang="en-US" altLang="zh-CN" sz="1400" dirty="0">
                <a:latin typeface="Calibri" panose="020F0502020204030204" pitchFamily="34" charset="0"/>
              </a:rPr>
              <a:t>RAN ID is provided from AMF to EECF.</a:t>
            </a:r>
          </a:p>
          <a:p>
            <a:pPr lvl="1"/>
            <a:r>
              <a:rPr lang="en-US" altLang="zh-CN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DV</a:t>
            </a:r>
            <a:r>
              <a:rPr lang="en-US" altLang="zh-CN" sz="1800" baseline="-25000" dirty="0" err="1">
                <a:latin typeface="Calibri" panose="020F0502020204030204" pitchFamily="34" charset="0"/>
                <a:cs typeface="Calibri" panose="020F0502020204030204" pitchFamily="34" charset="0"/>
              </a:rPr>
              <a:t>upf</a:t>
            </a:r>
            <a:r>
              <a:rPr lang="en-US" altLang="zh-CN" sz="18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zh-CN" sz="1800" baseline="-25000" dirty="0" err="1">
                <a:latin typeface="Calibri" panose="020F0502020204030204" pitchFamily="34" charset="0"/>
                <a:cs typeface="Calibri" panose="020F0502020204030204" pitchFamily="34" charset="0"/>
              </a:rPr>
              <a:t>ue</a:t>
            </a:r>
            <a:r>
              <a:rPr lang="en-US" altLang="zh-CN" sz="1800" dirty="0">
                <a:latin typeface="Calibri" panose="020F0502020204030204" pitchFamily="34" charset="0"/>
                <a:cs typeface="Calibri" panose="020F0502020204030204" pitchFamily="34" charset="0"/>
              </a:rPr>
              <a:t>=</a:t>
            </a:r>
            <a:r>
              <a:rPr lang="en-US" altLang="zh-CN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DV</a:t>
            </a:r>
            <a:r>
              <a:rPr lang="en-US" altLang="zh-CN" sz="1800" baseline="-25000" dirty="0" err="1">
                <a:latin typeface="Calibri" panose="020F0502020204030204" pitchFamily="34" charset="0"/>
                <a:cs typeface="Calibri" panose="020F0502020204030204" pitchFamily="34" charset="0"/>
              </a:rPr>
              <a:t>ran,ue</a:t>
            </a:r>
            <a:r>
              <a:rPr lang="en-US" altLang="zh-CN" sz="1800" dirty="0">
                <a:latin typeface="Calibri" panose="020F0502020204030204" pitchFamily="34" charset="0"/>
                <a:cs typeface="Calibri" panose="020F0502020204030204" pitchFamily="34" charset="0"/>
              </a:rPr>
              <a:t> are from UPF(I-UPF and PSA UPF)</a:t>
            </a:r>
          </a:p>
          <a:p>
            <a:pPr marL="228600" lvl="1">
              <a:spcBef>
                <a:spcPts val="1000"/>
              </a:spcBef>
              <a:buBlip>
                <a:blip r:embed="rId2"/>
              </a:buBlip>
            </a:pPr>
            <a:r>
              <a:rPr lang="en-US" altLang="zh-CN" sz="1800" dirty="0">
                <a:latin typeface="Calibri" panose="020F0502020204030204" pitchFamily="34" charset="0"/>
              </a:rPr>
              <a:t>New NEF exposure services</a:t>
            </a:r>
          </a:p>
          <a:p>
            <a:pPr marL="228600" lvl="1">
              <a:spcBef>
                <a:spcPts val="1000"/>
              </a:spcBef>
              <a:buBlip>
                <a:blip r:embed="rId2"/>
              </a:buBlip>
            </a:pPr>
            <a:r>
              <a:rPr lang="en-US" altLang="zh-CN" sz="1800" dirty="0">
                <a:latin typeface="Calibri" panose="020F0502020204030204" pitchFamily="34" charset="0"/>
              </a:rPr>
              <a:t>Significant OAM capacity needed to provide </a:t>
            </a:r>
            <a:r>
              <a:rPr lang="en-US" altLang="zh-CN" sz="1800" dirty="0" err="1">
                <a:latin typeface="Calibri" panose="020F0502020204030204" pitchFamily="34" charset="0"/>
              </a:rPr>
              <a:t>EC</a:t>
            </a:r>
            <a:r>
              <a:rPr lang="en-US" altLang="zh-CN" sz="1800" baseline="-25000" dirty="0" err="1">
                <a:latin typeface="Calibri" panose="020F0502020204030204" pitchFamily="34" charset="0"/>
              </a:rPr>
              <a:t>upf</a:t>
            </a:r>
            <a:r>
              <a:rPr lang="en-US" altLang="zh-CN" sz="1800" dirty="0">
                <a:latin typeface="Calibri" panose="020F0502020204030204" pitchFamily="34" charset="0"/>
              </a:rPr>
              <a:t> and </a:t>
            </a:r>
            <a:r>
              <a:rPr lang="en-US" altLang="zh-CN" sz="1800" dirty="0" err="1">
                <a:latin typeface="Calibri" panose="020F0502020204030204" pitchFamily="34" charset="0"/>
              </a:rPr>
              <a:t>EC</a:t>
            </a:r>
            <a:r>
              <a:rPr lang="en-US" altLang="zh-CN" sz="1800" baseline="-25000" dirty="0" err="1">
                <a:latin typeface="Calibri" panose="020F0502020204030204" pitchFamily="34" charset="0"/>
              </a:rPr>
              <a:t>ran</a:t>
            </a:r>
            <a:r>
              <a:rPr lang="en-US" altLang="zh-CN" sz="1800" dirty="0">
                <a:latin typeface="Calibri" panose="020F0502020204030204" pitchFamily="34" charset="0"/>
              </a:rPr>
              <a:t> (approach 1) measurement/estimations</a:t>
            </a:r>
          </a:p>
          <a:p>
            <a:pPr marL="685800" lvl="2">
              <a:spcBef>
                <a:spcPts val="1000"/>
              </a:spcBef>
              <a:buBlip>
                <a:blip r:embed="rId2"/>
              </a:buBlip>
            </a:pPr>
            <a:r>
              <a:rPr lang="en-US" altLang="zh-CN" sz="1400" dirty="0">
                <a:latin typeface="Calibri" panose="020F0502020204030204" pitchFamily="34" charset="0"/>
              </a:rPr>
              <a:t>Same for all solution in these slides</a:t>
            </a:r>
          </a:p>
          <a:p>
            <a:pPr marL="228600" lvl="1">
              <a:spcBef>
                <a:spcPts val="1000"/>
              </a:spcBef>
              <a:buBlip>
                <a:blip r:embed="rId2"/>
              </a:buBlip>
            </a:pPr>
            <a:r>
              <a:rPr lang="en-US" altLang="zh-CN" sz="1800" dirty="0">
                <a:latin typeface="Calibri" panose="020F0502020204030204" pitchFamily="34" charset="0"/>
              </a:rPr>
              <a:t>For roaming, the V-EECF may report the per UE EC of VPLMN to H-EECF, on a new roaming interface.</a:t>
            </a:r>
          </a:p>
          <a:p>
            <a:pPr lvl="1"/>
            <a:endParaRPr lang="en-US" altLang="en-US" sz="1800" dirty="0">
              <a:cs typeface="Calibri" panose="020F0502020204030204" pitchFamily="34" charset="0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B49DC31D-8A72-2BB8-1601-B3A68D1280BF}"/>
              </a:ext>
            </a:extLst>
          </p:cNvPr>
          <p:cNvSpPr/>
          <p:nvPr/>
        </p:nvSpPr>
        <p:spPr>
          <a:xfrm>
            <a:off x="74611" y="4237260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DDB15BCF-8A36-B52A-3AEC-55AC40068631}"/>
              </a:ext>
            </a:extLst>
          </p:cNvPr>
          <p:cNvSpPr txBox="1"/>
          <p:nvPr/>
        </p:nvSpPr>
        <p:spPr>
          <a:xfrm>
            <a:off x="213189" y="4238347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UE</a:t>
            </a:r>
            <a:endParaRPr lang="zh-CN" altLang="en-US" dirty="0"/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B2117D69-EEAD-FF0B-FE4D-736E2072CAF4}"/>
              </a:ext>
            </a:extLst>
          </p:cNvPr>
          <p:cNvSpPr/>
          <p:nvPr/>
        </p:nvSpPr>
        <p:spPr>
          <a:xfrm>
            <a:off x="1014576" y="4238347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FC86DB6-7D3C-F740-89F8-2D3CAAC5FA0B}"/>
              </a:ext>
            </a:extLst>
          </p:cNvPr>
          <p:cNvSpPr txBox="1"/>
          <p:nvPr/>
        </p:nvSpPr>
        <p:spPr>
          <a:xfrm>
            <a:off x="1125022" y="4239434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RAN</a:t>
            </a:r>
            <a:endParaRPr lang="zh-CN" altLang="en-US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DDD11860-4805-ACF0-B232-4FB51783FF93}"/>
              </a:ext>
            </a:extLst>
          </p:cNvPr>
          <p:cNvSpPr/>
          <p:nvPr/>
        </p:nvSpPr>
        <p:spPr>
          <a:xfrm>
            <a:off x="2258541" y="4237260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150B076D-0E0B-82FD-8F7A-DF8B3981E0B7}"/>
              </a:ext>
            </a:extLst>
          </p:cNvPr>
          <p:cNvSpPr txBox="1"/>
          <p:nvPr/>
        </p:nvSpPr>
        <p:spPr>
          <a:xfrm>
            <a:off x="2312425" y="4238347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I-UPF</a:t>
            </a:r>
            <a:endParaRPr lang="zh-CN" altLang="en-US" dirty="0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67A78E94-0841-A03E-AF79-BC0A4C517B91}"/>
              </a:ext>
            </a:extLst>
          </p:cNvPr>
          <p:cNvSpPr/>
          <p:nvPr/>
        </p:nvSpPr>
        <p:spPr>
          <a:xfrm>
            <a:off x="3728368" y="4237260"/>
            <a:ext cx="1184940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78573CB5-F5FD-663C-C2B4-35B116FF924E}"/>
              </a:ext>
            </a:extLst>
          </p:cNvPr>
          <p:cNvSpPr txBox="1"/>
          <p:nvPr/>
        </p:nvSpPr>
        <p:spPr>
          <a:xfrm>
            <a:off x="3728368" y="4238347"/>
            <a:ext cx="1184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PSA-UPF</a:t>
            </a:r>
            <a:endParaRPr lang="zh-CN" altLang="en-US" dirty="0"/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F03E106B-7ED8-366D-261C-B48CD1A9D84F}"/>
              </a:ext>
            </a:extLst>
          </p:cNvPr>
          <p:cNvSpPr/>
          <p:nvPr/>
        </p:nvSpPr>
        <p:spPr>
          <a:xfrm>
            <a:off x="3173302" y="3141338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80A101DC-5CCD-B1FF-4B0D-756F4543C4B4}"/>
              </a:ext>
            </a:extLst>
          </p:cNvPr>
          <p:cNvSpPr txBox="1"/>
          <p:nvPr/>
        </p:nvSpPr>
        <p:spPr>
          <a:xfrm>
            <a:off x="3283748" y="3142425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SMF</a:t>
            </a:r>
            <a:endParaRPr lang="zh-CN" altLang="en-US" dirty="0"/>
          </a:p>
        </p:txBody>
      </p:sp>
      <p:cxnSp>
        <p:nvCxnSpPr>
          <p:cNvPr id="20" name="直接连接符 19">
            <a:extLst>
              <a:ext uri="{FF2B5EF4-FFF2-40B4-BE49-F238E27FC236}">
                <a16:creationId xmlns:a16="http://schemas.microsoft.com/office/drawing/2014/main" id="{FB0089EB-2CAB-0CEC-7D62-FBB113F3C971}"/>
              </a:ext>
            </a:extLst>
          </p:cNvPr>
          <p:cNvCxnSpPr>
            <a:stCxn id="18" idx="2"/>
            <a:endCxn id="14" idx="0"/>
          </p:cNvCxnSpPr>
          <p:nvPr/>
        </p:nvCxnSpPr>
        <p:spPr>
          <a:xfrm flipH="1">
            <a:off x="2706123" y="3511757"/>
            <a:ext cx="913615" cy="7265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>
            <a:extLst>
              <a:ext uri="{FF2B5EF4-FFF2-40B4-BE49-F238E27FC236}">
                <a16:creationId xmlns:a16="http://schemas.microsoft.com/office/drawing/2014/main" id="{2AA080AE-C163-63E2-99AD-A2E2922AF7DB}"/>
              </a:ext>
            </a:extLst>
          </p:cNvPr>
          <p:cNvCxnSpPr>
            <a:cxnSpLocks/>
            <a:stCxn id="18" idx="2"/>
            <a:endCxn id="16" idx="0"/>
          </p:cNvCxnSpPr>
          <p:nvPr/>
        </p:nvCxnSpPr>
        <p:spPr>
          <a:xfrm>
            <a:off x="3619738" y="3511757"/>
            <a:ext cx="701100" cy="7265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矩形 23">
            <a:extLst>
              <a:ext uri="{FF2B5EF4-FFF2-40B4-BE49-F238E27FC236}">
                <a16:creationId xmlns:a16="http://schemas.microsoft.com/office/drawing/2014/main" id="{62B3A257-3902-974E-CC51-7C11244D68F4}"/>
              </a:ext>
            </a:extLst>
          </p:cNvPr>
          <p:cNvSpPr/>
          <p:nvPr/>
        </p:nvSpPr>
        <p:spPr>
          <a:xfrm>
            <a:off x="2075695" y="3131911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82F4ACE6-0BDE-2067-1E52-9B9F294085CD}"/>
              </a:ext>
            </a:extLst>
          </p:cNvPr>
          <p:cNvSpPr txBox="1"/>
          <p:nvPr/>
        </p:nvSpPr>
        <p:spPr>
          <a:xfrm>
            <a:off x="2186141" y="3132998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AMF</a:t>
            </a:r>
            <a:endParaRPr lang="zh-CN" altLang="en-US" dirty="0"/>
          </a:p>
        </p:txBody>
      </p:sp>
      <p:cxnSp>
        <p:nvCxnSpPr>
          <p:cNvPr id="26" name="直接连接符 25">
            <a:extLst>
              <a:ext uri="{FF2B5EF4-FFF2-40B4-BE49-F238E27FC236}">
                <a16:creationId xmlns:a16="http://schemas.microsoft.com/office/drawing/2014/main" id="{74901822-674F-0D69-4792-FF26DC73D16F}"/>
              </a:ext>
            </a:extLst>
          </p:cNvPr>
          <p:cNvCxnSpPr>
            <a:cxnSpLocks/>
            <a:stCxn id="17" idx="1"/>
            <a:endCxn id="25" idx="3"/>
          </p:cNvCxnSpPr>
          <p:nvPr/>
        </p:nvCxnSpPr>
        <p:spPr>
          <a:xfrm flipH="1">
            <a:off x="2858120" y="3312199"/>
            <a:ext cx="315182" cy="54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连接符 28">
            <a:extLst>
              <a:ext uri="{FF2B5EF4-FFF2-40B4-BE49-F238E27FC236}">
                <a16:creationId xmlns:a16="http://schemas.microsoft.com/office/drawing/2014/main" id="{FB0089EB-2CAB-0CEC-7D62-FBB113F3C971}"/>
              </a:ext>
            </a:extLst>
          </p:cNvPr>
          <p:cNvCxnSpPr>
            <a:cxnSpLocks/>
          </p:cNvCxnSpPr>
          <p:nvPr/>
        </p:nvCxnSpPr>
        <p:spPr>
          <a:xfrm flipH="1">
            <a:off x="1317388" y="3353015"/>
            <a:ext cx="746623" cy="8566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矩形 31">
            <a:extLst>
              <a:ext uri="{FF2B5EF4-FFF2-40B4-BE49-F238E27FC236}">
                <a16:creationId xmlns:a16="http://schemas.microsoft.com/office/drawing/2014/main" id="{4B49B015-72F7-236B-CCDC-E9300D483562}"/>
              </a:ext>
            </a:extLst>
          </p:cNvPr>
          <p:cNvSpPr/>
          <p:nvPr/>
        </p:nvSpPr>
        <p:spPr>
          <a:xfrm>
            <a:off x="3184598" y="2442764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id="{66717405-75E2-F99E-4E35-A5984C5BFB22}"/>
              </a:ext>
            </a:extLst>
          </p:cNvPr>
          <p:cNvSpPr txBox="1"/>
          <p:nvPr/>
        </p:nvSpPr>
        <p:spPr>
          <a:xfrm>
            <a:off x="3219628" y="2443851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EECF</a:t>
            </a:r>
            <a:endParaRPr lang="zh-CN" altLang="en-US" dirty="0"/>
          </a:p>
        </p:txBody>
      </p:sp>
      <p:cxnSp>
        <p:nvCxnSpPr>
          <p:cNvPr id="34" name="直接连接符 33">
            <a:extLst>
              <a:ext uri="{FF2B5EF4-FFF2-40B4-BE49-F238E27FC236}">
                <a16:creationId xmlns:a16="http://schemas.microsoft.com/office/drawing/2014/main" id="{3499DA83-9BB9-031A-BF53-240AC54B6725}"/>
              </a:ext>
            </a:extLst>
          </p:cNvPr>
          <p:cNvCxnSpPr>
            <a:cxnSpLocks/>
            <a:stCxn id="33" idx="2"/>
            <a:endCxn id="18" idx="0"/>
          </p:cNvCxnSpPr>
          <p:nvPr/>
        </p:nvCxnSpPr>
        <p:spPr>
          <a:xfrm>
            <a:off x="3619738" y="2813183"/>
            <a:ext cx="0" cy="3292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矩形 36">
            <a:extLst>
              <a:ext uri="{FF2B5EF4-FFF2-40B4-BE49-F238E27FC236}">
                <a16:creationId xmlns:a16="http://schemas.microsoft.com/office/drawing/2014/main" id="{CA6306D8-86A2-780B-749E-54DFA23D8AA5}"/>
              </a:ext>
            </a:extLst>
          </p:cNvPr>
          <p:cNvSpPr/>
          <p:nvPr/>
        </p:nvSpPr>
        <p:spPr>
          <a:xfrm>
            <a:off x="3184598" y="1731710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38" name="文本框 37">
            <a:extLst>
              <a:ext uri="{FF2B5EF4-FFF2-40B4-BE49-F238E27FC236}">
                <a16:creationId xmlns:a16="http://schemas.microsoft.com/office/drawing/2014/main" id="{BF7A6B5A-9038-B5EE-46CC-D684B220F49A}"/>
              </a:ext>
            </a:extLst>
          </p:cNvPr>
          <p:cNvSpPr txBox="1"/>
          <p:nvPr/>
        </p:nvSpPr>
        <p:spPr>
          <a:xfrm>
            <a:off x="3219628" y="1732797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NEF</a:t>
            </a:r>
            <a:endParaRPr lang="zh-CN" altLang="en-US" dirty="0"/>
          </a:p>
        </p:txBody>
      </p:sp>
      <p:cxnSp>
        <p:nvCxnSpPr>
          <p:cNvPr id="39" name="直接连接符 38">
            <a:extLst>
              <a:ext uri="{FF2B5EF4-FFF2-40B4-BE49-F238E27FC236}">
                <a16:creationId xmlns:a16="http://schemas.microsoft.com/office/drawing/2014/main" id="{5EA8AC88-C664-6715-B690-91CC68DCF212}"/>
              </a:ext>
            </a:extLst>
          </p:cNvPr>
          <p:cNvCxnSpPr>
            <a:cxnSpLocks/>
          </p:cNvCxnSpPr>
          <p:nvPr/>
        </p:nvCxnSpPr>
        <p:spPr>
          <a:xfrm>
            <a:off x="3619738" y="2102129"/>
            <a:ext cx="0" cy="3292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矩形 39">
            <a:extLst>
              <a:ext uri="{FF2B5EF4-FFF2-40B4-BE49-F238E27FC236}">
                <a16:creationId xmlns:a16="http://schemas.microsoft.com/office/drawing/2014/main" id="{9CEA1339-3EDB-EDE2-E70A-07FECCFF0581}"/>
              </a:ext>
            </a:extLst>
          </p:cNvPr>
          <p:cNvSpPr/>
          <p:nvPr/>
        </p:nvSpPr>
        <p:spPr>
          <a:xfrm>
            <a:off x="3160532" y="1136914"/>
            <a:ext cx="746146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41" name="文本框 40">
            <a:extLst>
              <a:ext uri="{FF2B5EF4-FFF2-40B4-BE49-F238E27FC236}">
                <a16:creationId xmlns:a16="http://schemas.microsoft.com/office/drawing/2014/main" id="{5E4F8C6A-C110-69C4-C563-07E793748A6D}"/>
              </a:ext>
            </a:extLst>
          </p:cNvPr>
          <p:cNvSpPr txBox="1"/>
          <p:nvPr/>
        </p:nvSpPr>
        <p:spPr>
          <a:xfrm>
            <a:off x="3333590" y="1158650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AF</a:t>
            </a:r>
            <a:endParaRPr lang="zh-CN" altLang="en-US" dirty="0"/>
          </a:p>
        </p:txBody>
      </p:sp>
      <p:cxnSp>
        <p:nvCxnSpPr>
          <p:cNvPr id="47" name="直接连接符 46">
            <a:extLst>
              <a:ext uri="{FF2B5EF4-FFF2-40B4-BE49-F238E27FC236}">
                <a16:creationId xmlns:a16="http://schemas.microsoft.com/office/drawing/2014/main" id="{5B0B5C87-049D-482F-3617-60D12A108777}"/>
              </a:ext>
            </a:extLst>
          </p:cNvPr>
          <p:cNvCxnSpPr>
            <a:cxnSpLocks/>
            <a:stCxn id="37" idx="0"/>
            <a:endCxn id="41" idx="2"/>
          </p:cNvCxnSpPr>
          <p:nvPr/>
        </p:nvCxnSpPr>
        <p:spPr>
          <a:xfrm flipH="1" flipV="1">
            <a:off x="3573399" y="1527982"/>
            <a:ext cx="2412" cy="2037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矩形 49">
            <a:extLst>
              <a:ext uri="{FF2B5EF4-FFF2-40B4-BE49-F238E27FC236}">
                <a16:creationId xmlns:a16="http://schemas.microsoft.com/office/drawing/2014/main" id="{FAA90642-B8FF-4EDE-7847-7691A9038B63}"/>
              </a:ext>
            </a:extLst>
          </p:cNvPr>
          <p:cNvSpPr/>
          <p:nvPr/>
        </p:nvSpPr>
        <p:spPr>
          <a:xfrm>
            <a:off x="1685439" y="2421037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51" name="文本框 50">
            <a:extLst>
              <a:ext uri="{FF2B5EF4-FFF2-40B4-BE49-F238E27FC236}">
                <a16:creationId xmlns:a16="http://schemas.microsoft.com/office/drawing/2014/main" id="{7FE96A3B-D6CF-615F-4831-82F1B1A8DED9}"/>
              </a:ext>
            </a:extLst>
          </p:cNvPr>
          <p:cNvSpPr txBox="1"/>
          <p:nvPr/>
        </p:nvSpPr>
        <p:spPr>
          <a:xfrm>
            <a:off x="1720469" y="2422124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OAM</a:t>
            </a:r>
            <a:endParaRPr lang="zh-CN" altLang="en-US" dirty="0"/>
          </a:p>
        </p:txBody>
      </p:sp>
      <p:sp>
        <p:nvSpPr>
          <p:cNvPr id="52" name="矩形 51">
            <a:extLst>
              <a:ext uri="{FF2B5EF4-FFF2-40B4-BE49-F238E27FC236}">
                <a16:creationId xmlns:a16="http://schemas.microsoft.com/office/drawing/2014/main" id="{5C532C22-0484-0913-4665-6442BDE69788}"/>
              </a:ext>
            </a:extLst>
          </p:cNvPr>
          <p:cNvSpPr/>
          <p:nvPr/>
        </p:nvSpPr>
        <p:spPr>
          <a:xfrm>
            <a:off x="4435730" y="2435929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53" name="文本框 52">
            <a:extLst>
              <a:ext uri="{FF2B5EF4-FFF2-40B4-BE49-F238E27FC236}">
                <a16:creationId xmlns:a16="http://schemas.microsoft.com/office/drawing/2014/main" id="{214D161C-CA61-B3FE-8FC6-BAE1E08FA188}"/>
              </a:ext>
            </a:extLst>
          </p:cNvPr>
          <p:cNvSpPr txBox="1"/>
          <p:nvPr/>
        </p:nvSpPr>
        <p:spPr>
          <a:xfrm>
            <a:off x="4367133" y="2428096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UDM</a:t>
            </a:r>
            <a:endParaRPr lang="zh-CN" altLang="en-US" dirty="0"/>
          </a:p>
        </p:txBody>
      </p:sp>
      <p:cxnSp>
        <p:nvCxnSpPr>
          <p:cNvPr id="54" name="直接连接符 53">
            <a:extLst>
              <a:ext uri="{FF2B5EF4-FFF2-40B4-BE49-F238E27FC236}">
                <a16:creationId xmlns:a16="http://schemas.microsoft.com/office/drawing/2014/main" id="{6E3AB4A2-9DB2-BDE5-4F23-EC29886FD81D}"/>
              </a:ext>
            </a:extLst>
          </p:cNvPr>
          <p:cNvCxnSpPr>
            <a:cxnSpLocks/>
            <a:stCxn id="51" idx="3"/>
          </p:cNvCxnSpPr>
          <p:nvPr/>
        </p:nvCxnSpPr>
        <p:spPr>
          <a:xfrm>
            <a:off x="2430920" y="2606790"/>
            <a:ext cx="7296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接连接符 55">
            <a:extLst>
              <a:ext uri="{FF2B5EF4-FFF2-40B4-BE49-F238E27FC236}">
                <a16:creationId xmlns:a16="http://schemas.microsoft.com/office/drawing/2014/main" id="{CB6F722D-A66C-FF40-D032-819346E66455}"/>
              </a:ext>
            </a:extLst>
          </p:cNvPr>
          <p:cNvCxnSpPr>
            <a:cxnSpLocks/>
            <a:endCxn id="53" idx="1"/>
          </p:cNvCxnSpPr>
          <p:nvPr/>
        </p:nvCxnSpPr>
        <p:spPr>
          <a:xfrm flipV="1">
            <a:off x="3989782" y="2612762"/>
            <a:ext cx="377351" cy="75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48" name="矩形 6147">
            <a:extLst>
              <a:ext uri="{FF2B5EF4-FFF2-40B4-BE49-F238E27FC236}">
                <a16:creationId xmlns:a16="http://schemas.microsoft.com/office/drawing/2014/main" id="{448C9FAA-300F-D8E1-67F0-A38400162AD8}"/>
              </a:ext>
            </a:extLst>
          </p:cNvPr>
          <p:cNvSpPr/>
          <p:nvPr/>
        </p:nvSpPr>
        <p:spPr>
          <a:xfrm>
            <a:off x="4118483" y="1739543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6149" name="文本框 6148">
            <a:extLst>
              <a:ext uri="{FF2B5EF4-FFF2-40B4-BE49-F238E27FC236}">
                <a16:creationId xmlns:a16="http://schemas.microsoft.com/office/drawing/2014/main" id="{FA0D65FF-8775-E700-EE70-FB488114E641}"/>
              </a:ext>
            </a:extLst>
          </p:cNvPr>
          <p:cNvSpPr txBox="1"/>
          <p:nvPr/>
        </p:nvSpPr>
        <p:spPr>
          <a:xfrm>
            <a:off x="4049886" y="1731710"/>
            <a:ext cx="966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5GCNF</a:t>
            </a:r>
            <a:endParaRPr lang="zh-CN" altLang="en-US" dirty="0"/>
          </a:p>
        </p:txBody>
      </p:sp>
      <p:cxnSp>
        <p:nvCxnSpPr>
          <p:cNvPr id="6150" name="直接连接符 6149">
            <a:extLst>
              <a:ext uri="{FF2B5EF4-FFF2-40B4-BE49-F238E27FC236}">
                <a16:creationId xmlns:a16="http://schemas.microsoft.com/office/drawing/2014/main" id="{5DD605A3-6258-F395-D105-F2003EDA4134}"/>
              </a:ext>
            </a:extLst>
          </p:cNvPr>
          <p:cNvCxnSpPr>
            <a:cxnSpLocks/>
            <a:stCxn id="6149" idx="2"/>
            <a:endCxn id="33" idx="0"/>
          </p:cNvCxnSpPr>
          <p:nvPr/>
        </p:nvCxnSpPr>
        <p:spPr>
          <a:xfrm flipH="1">
            <a:off x="3619738" y="2101042"/>
            <a:ext cx="913614" cy="3428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3" name="Content Placeholder 2">
            <a:extLst>
              <a:ext uri="{FF2B5EF4-FFF2-40B4-BE49-F238E27FC236}">
                <a16:creationId xmlns:a16="http://schemas.microsoft.com/office/drawing/2014/main" id="{8677C7E9-F2DC-A705-168B-5A0D2A8830A2}"/>
              </a:ext>
            </a:extLst>
          </p:cNvPr>
          <p:cNvSpPr txBox="1">
            <a:spLocks/>
          </p:cNvSpPr>
          <p:nvPr/>
        </p:nvSpPr>
        <p:spPr bwMode="auto">
          <a:xfrm>
            <a:off x="265128" y="4849347"/>
            <a:ext cx="4597801" cy="495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Blip>
                <a:blip r:embed="rId2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en-US" sz="2000" b="1" dirty="0">
                <a:cs typeface="Calibri" panose="020F0502020204030204" pitchFamily="34" charset="0"/>
              </a:rPr>
              <a:t>Architecture of 5GC supporting </a:t>
            </a:r>
            <a:r>
              <a:rPr lang="en-US" altLang="en-US" sz="2000" b="1" dirty="0" err="1">
                <a:cs typeface="Calibri" panose="020F0502020204030204" pitchFamily="34" charset="0"/>
              </a:rPr>
              <a:t>EnergySys</a:t>
            </a:r>
            <a:endParaRPr lang="en-US" altLang="en-US" sz="2000" b="1" dirty="0">
              <a:cs typeface="Calibri" panose="020F0502020204030204" pitchFamily="34" charset="0"/>
            </a:endParaRPr>
          </a:p>
        </p:txBody>
      </p:sp>
      <p:sp>
        <p:nvSpPr>
          <p:cNvPr id="3" name="文本框 6">
            <a:extLst>
              <a:ext uri="{FF2B5EF4-FFF2-40B4-BE49-F238E27FC236}">
                <a16:creationId xmlns:a16="http://schemas.microsoft.com/office/drawing/2014/main" id="{96C5A295-F80A-B062-4514-BCF094EDC17A}"/>
              </a:ext>
            </a:extLst>
          </p:cNvPr>
          <p:cNvSpPr txBox="1"/>
          <p:nvPr/>
        </p:nvSpPr>
        <p:spPr>
          <a:xfrm>
            <a:off x="2484391" y="2080272"/>
            <a:ext cx="28991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>
                <a:solidFill>
                  <a:srgbClr val="FF0000"/>
                </a:solidFill>
              </a:rPr>
              <a:t>New EC exposure services</a:t>
            </a:r>
            <a:endParaRPr lang="zh-CN" alt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4168249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椭圆 59">
            <a:extLst>
              <a:ext uri="{FF2B5EF4-FFF2-40B4-BE49-F238E27FC236}">
                <a16:creationId xmlns:a16="http://schemas.microsoft.com/office/drawing/2014/main" id="{EDE867B9-87C1-7177-614E-6A5081E053FC}"/>
              </a:ext>
            </a:extLst>
          </p:cNvPr>
          <p:cNvSpPr/>
          <p:nvPr/>
        </p:nvSpPr>
        <p:spPr>
          <a:xfrm>
            <a:off x="1970202" y="4044099"/>
            <a:ext cx="981583" cy="75624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88649"/>
            <a:ext cx="9785023" cy="1325563"/>
          </a:xfrm>
        </p:spPr>
        <p:txBody>
          <a:bodyPr/>
          <a:lstStyle/>
          <a:p>
            <a:r>
              <a:rPr lang="en-US" altLang="zh-CN" sz="2800" dirty="0"/>
              <a:t>Summary of solutions-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 OAM based solution-determined by SA5</a:t>
            </a:r>
            <a:endParaRPr lang="zh-CN" altLang="en-US" sz="28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1F2A982-864D-3422-8E76-CAE7B418FC9D}"/>
              </a:ext>
            </a:extLst>
          </p:cNvPr>
          <p:cNvSpPr txBox="1">
            <a:spLocks/>
          </p:cNvSpPr>
          <p:nvPr/>
        </p:nvSpPr>
        <p:spPr bwMode="auto">
          <a:xfrm>
            <a:off x="5454641" y="1498566"/>
            <a:ext cx="6449340" cy="4464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Blip>
                <a:blip r:embed="rId2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dirty="0">
                <a:cs typeface="Calibri" panose="020F0502020204030204" pitchFamily="34" charset="0"/>
              </a:rPr>
              <a:t>Per UE EC=</a:t>
            </a:r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</a:rPr>
              <a:t> EC</a:t>
            </a:r>
            <a:r>
              <a:rPr lang="en-US" altLang="zh-CN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RAN,UE</a:t>
            </a:r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</a:rPr>
              <a:t> +∑</a:t>
            </a:r>
            <a:r>
              <a:rPr lang="en-US" altLang="zh-CN" dirty="0" err="1">
                <a:latin typeface="Calibri" panose="020F0502020204030204" pitchFamily="34" charset="0"/>
                <a:cs typeface="Calibri" panose="020F0502020204030204" pitchFamily="34" charset="0"/>
              </a:rPr>
              <a:t>EC</a:t>
            </a:r>
            <a:r>
              <a:rPr lang="en-US" altLang="zh-CN" baseline="-25000" dirty="0" err="1">
                <a:latin typeface="Calibri" panose="020F0502020204030204" pitchFamily="34" charset="0"/>
                <a:cs typeface="Calibri" panose="020F0502020204030204" pitchFamily="34" charset="0"/>
              </a:rPr>
              <a:t>upf,UE</a:t>
            </a:r>
            <a:endParaRPr lang="en-US" altLang="zh-CN" dirty="0">
              <a:cs typeface="Calibri" panose="020F0502020204030204" pitchFamily="34" charset="0"/>
            </a:endParaRPr>
          </a:p>
          <a:p>
            <a:r>
              <a:rPr lang="en-US" altLang="zh-CN" sz="2000" dirty="0">
                <a:latin typeface="Calibri" panose="020F0502020204030204" pitchFamily="34" charset="0"/>
              </a:rPr>
              <a:t>OAM do the calculation. </a:t>
            </a:r>
          </a:p>
          <a:p>
            <a:r>
              <a:rPr lang="en-US" altLang="zh-CN" sz="2000" dirty="0">
                <a:latin typeface="Calibri" panose="020F0502020204030204" pitchFamily="34" charset="0"/>
              </a:rPr>
              <a:t>Formula the same as the slide 2 approach 1, except the CHF provides the </a:t>
            </a:r>
            <a:r>
              <a:rPr lang="en-US" altLang="zh-CN" sz="2000" dirty="0" err="1">
                <a:latin typeface="Calibri" panose="020F0502020204030204" pitchFamily="34" charset="0"/>
              </a:rPr>
              <a:t>DV</a:t>
            </a:r>
            <a:r>
              <a:rPr lang="en-US" altLang="zh-CN" sz="2000" baseline="-25000" dirty="0" err="1">
                <a:latin typeface="Calibri" panose="020F0502020204030204" pitchFamily="34" charset="0"/>
              </a:rPr>
              <a:t>upf,UE</a:t>
            </a:r>
            <a:r>
              <a:rPr lang="en-US" altLang="zh-CN" sz="2000" dirty="0">
                <a:latin typeface="Calibri" panose="020F0502020204030204" pitchFamily="34" charset="0"/>
              </a:rPr>
              <a:t>=</a:t>
            </a:r>
            <a:r>
              <a:rPr lang="en-US" altLang="zh-CN" sz="2000" dirty="0" err="1">
                <a:latin typeface="Calibri" panose="020F0502020204030204" pitchFamily="34" charset="0"/>
              </a:rPr>
              <a:t>DV</a:t>
            </a:r>
            <a:r>
              <a:rPr lang="en-US" altLang="zh-CN" sz="2000" baseline="-25000" dirty="0" err="1">
                <a:latin typeface="Calibri" panose="020F0502020204030204" pitchFamily="34" charset="0"/>
              </a:rPr>
              <a:t>ran,ue</a:t>
            </a:r>
            <a:endParaRPr lang="en-US" altLang="zh-CN" sz="2000" baseline="-25000" dirty="0">
              <a:latin typeface="Calibri" panose="020F0502020204030204" pitchFamily="34" charset="0"/>
            </a:endParaRPr>
          </a:p>
          <a:p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SBMA to support per UE EC information exposure to NEF/5GC NF.</a:t>
            </a:r>
          </a:p>
          <a:p>
            <a:pPr marL="0" indent="0">
              <a:buNone/>
            </a:pPr>
            <a:r>
              <a:rPr lang="en-US" altLang="zh-CN" sz="2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Observation:</a:t>
            </a:r>
          </a:p>
          <a:p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One problem: CHF does not have I-UPF information. Therefore the OAM cannot generate the I-UPF EC of the UE.</a:t>
            </a:r>
          </a:p>
          <a:p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How to support roaming is not clear. </a:t>
            </a:r>
          </a:p>
          <a:p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Currently, the OAM manage object focus on NF or NS, not per UE.</a:t>
            </a:r>
          </a:p>
          <a:p>
            <a:endParaRPr lang="en-US" altLang="zh-CN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n-US" altLang="en-US" sz="2000" dirty="0">
              <a:cs typeface="Calibri" panose="020F0502020204030204" pitchFamily="34" charset="0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B49DC31D-8A72-2BB8-1601-B3A68D1280BF}"/>
              </a:ext>
            </a:extLst>
          </p:cNvPr>
          <p:cNvSpPr/>
          <p:nvPr/>
        </p:nvSpPr>
        <p:spPr>
          <a:xfrm>
            <a:off x="74611" y="4237260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DDB15BCF-8A36-B52A-3AEC-55AC40068631}"/>
              </a:ext>
            </a:extLst>
          </p:cNvPr>
          <p:cNvSpPr txBox="1"/>
          <p:nvPr/>
        </p:nvSpPr>
        <p:spPr>
          <a:xfrm>
            <a:off x="213189" y="4238347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UE</a:t>
            </a:r>
            <a:endParaRPr lang="zh-CN" altLang="en-US" dirty="0"/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B2117D69-EEAD-FF0B-FE4D-736E2072CAF4}"/>
              </a:ext>
            </a:extLst>
          </p:cNvPr>
          <p:cNvSpPr/>
          <p:nvPr/>
        </p:nvSpPr>
        <p:spPr>
          <a:xfrm>
            <a:off x="1014576" y="4238347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FC86DB6-7D3C-F740-89F8-2D3CAAC5FA0B}"/>
              </a:ext>
            </a:extLst>
          </p:cNvPr>
          <p:cNvSpPr txBox="1"/>
          <p:nvPr/>
        </p:nvSpPr>
        <p:spPr>
          <a:xfrm>
            <a:off x="1125022" y="4239434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RAN</a:t>
            </a:r>
            <a:endParaRPr lang="zh-CN" altLang="en-US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DDD11860-4805-ACF0-B232-4FB51783FF93}"/>
              </a:ext>
            </a:extLst>
          </p:cNvPr>
          <p:cNvSpPr/>
          <p:nvPr/>
        </p:nvSpPr>
        <p:spPr>
          <a:xfrm>
            <a:off x="2041832" y="4237260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150B076D-0E0B-82FD-8F7A-DF8B3981E0B7}"/>
              </a:ext>
            </a:extLst>
          </p:cNvPr>
          <p:cNvSpPr txBox="1"/>
          <p:nvPr/>
        </p:nvSpPr>
        <p:spPr>
          <a:xfrm>
            <a:off x="2095716" y="4238347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I-UPF</a:t>
            </a:r>
            <a:endParaRPr lang="zh-CN" altLang="en-US" dirty="0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67A78E94-0841-A03E-AF79-BC0A4C517B91}"/>
              </a:ext>
            </a:extLst>
          </p:cNvPr>
          <p:cNvSpPr/>
          <p:nvPr/>
        </p:nvSpPr>
        <p:spPr>
          <a:xfrm>
            <a:off x="2920221" y="4237260"/>
            <a:ext cx="1184940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78573CB5-F5FD-663C-C2B4-35B116FF924E}"/>
              </a:ext>
            </a:extLst>
          </p:cNvPr>
          <p:cNvSpPr txBox="1"/>
          <p:nvPr/>
        </p:nvSpPr>
        <p:spPr>
          <a:xfrm>
            <a:off x="2920221" y="4238347"/>
            <a:ext cx="1184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PSA-UPF</a:t>
            </a:r>
            <a:endParaRPr lang="zh-CN" altLang="en-US" dirty="0"/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F03E106B-7ED8-366D-261C-B48CD1A9D84F}"/>
              </a:ext>
            </a:extLst>
          </p:cNvPr>
          <p:cNvSpPr/>
          <p:nvPr/>
        </p:nvSpPr>
        <p:spPr>
          <a:xfrm>
            <a:off x="2112098" y="3111009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80A101DC-5CCD-B1FF-4B0D-756F4543C4B4}"/>
              </a:ext>
            </a:extLst>
          </p:cNvPr>
          <p:cNvSpPr txBox="1"/>
          <p:nvPr/>
        </p:nvSpPr>
        <p:spPr>
          <a:xfrm>
            <a:off x="2130000" y="3111552"/>
            <a:ext cx="7466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SMF</a:t>
            </a:r>
            <a:endParaRPr lang="zh-CN" altLang="en-US" dirty="0"/>
          </a:p>
        </p:txBody>
      </p:sp>
      <p:cxnSp>
        <p:nvCxnSpPr>
          <p:cNvPr id="20" name="直接连接符 19">
            <a:extLst>
              <a:ext uri="{FF2B5EF4-FFF2-40B4-BE49-F238E27FC236}">
                <a16:creationId xmlns:a16="http://schemas.microsoft.com/office/drawing/2014/main" id="{FB0089EB-2CAB-0CEC-7D62-FBB113F3C971}"/>
              </a:ext>
            </a:extLst>
          </p:cNvPr>
          <p:cNvCxnSpPr>
            <a:cxnSpLocks/>
            <a:stCxn id="18" idx="2"/>
            <a:endCxn id="14" idx="0"/>
          </p:cNvCxnSpPr>
          <p:nvPr/>
        </p:nvCxnSpPr>
        <p:spPr>
          <a:xfrm flipH="1">
            <a:off x="2489414" y="3480884"/>
            <a:ext cx="13898" cy="7574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>
            <a:extLst>
              <a:ext uri="{FF2B5EF4-FFF2-40B4-BE49-F238E27FC236}">
                <a16:creationId xmlns:a16="http://schemas.microsoft.com/office/drawing/2014/main" id="{2AA080AE-C163-63E2-99AD-A2E2922AF7DB}"/>
              </a:ext>
            </a:extLst>
          </p:cNvPr>
          <p:cNvCxnSpPr>
            <a:cxnSpLocks/>
            <a:stCxn id="18" idx="2"/>
            <a:endCxn id="16" idx="0"/>
          </p:cNvCxnSpPr>
          <p:nvPr/>
        </p:nvCxnSpPr>
        <p:spPr>
          <a:xfrm>
            <a:off x="2503312" y="3480884"/>
            <a:ext cx="1009379" cy="7574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矩形 23">
            <a:extLst>
              <a:ext uri="{FF2B5EF4-FFF2-40B4-BE49-F238E27FC236}">
                <a16:creationId xmlns:a16="http://schemas.microsoft.com/office/drawing/2014/main" id="{62B3A257-3902-974E-CC51-7C11244D68F4}"/>
              </a:ext>
            </a:extLst>
          </p:cNvPr>
          <p:cNvSpPr/>
          <p:nvPr/>
        </p:nvSpPr>
        <p:spPr>
          <a:xfrm>
            <a:off x="932268" y="3094899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82F4ACE6-0BDE-2067-1E52-9B9F294085CD}"/>
              </a:ext>
            </a:extLst>
          </p:cNvPr>
          <p:cNvSpPr txBox="1"/>
          <p:nvPr/>
        </p:nvSpPr>
        <p:spPr>
          <a:xfrm>
            <a:off x="1042714" y="3095986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AMF</a:t>
            </a:r>
            <a:endParaRPr lang="zh-CN" altLang="en-US" dirty="0"/>
          </a:p>
        </p:txBody>
      </p:sp>
      <p:cxnSp>
        <p:nvCxnSpPr>
          <p:cNvPr id="26" name="直接连接符 25">
            <a:extLst>
              <a:ext uri="{FF2B5EF4-FFF2-40B4-BE49-F238E27FC236}">
                <a16:creationId xmlns:a16="http://schemas.microsoft.com/office/drawing/2014/main" id="{74901822-674F-0D69-4792-FF26DC73D16F}"/>
              </a:ext>
            </a:extLst>
          </p:cNvPr>
          <p:cNvCxnSpPr>
            <a:cxnSpLocks/>
            <a:stCxn id="17" idx="1"/>
            <a:endCxn id="25" idx="3"/>
          </p:cNvCxnSpPr>
          <p:nvPr/>
        </p:nvCxnSpPr>
        <p:spPr>
          <a:xfrm flipH="1" flipV="1">
            <a:off x="1714693" y="3280652"/>
            <a:ext cx="397405" cy="12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连接符 28">
            <a:extLst>
              <a:ext uri="{FF2B5EF4-FFF2-40B4-BE49-F238E27FC236}">
                <a16:creationId xmlns:a16="http://schemas.microsoft.com/office/drawing/2014/main" id="{FB0089EB-2CAB-0CEC-7D62-FBB113F3C971}"/>
              </a:ext>
            </a:extLst>
          </p:cNvPr>
          <p:cNvCxnSpPr>
            <a:cxnSpLocks/>
            <a:stCxn id="25" idx="2"/>
          </p:cNvCxnSpPr>
          <p:nvPr/>
        </p:nvCxnSpPr>
        <p:spPr>
          <a:xfrm flipH="1">
            <a:off x="1317388" y="3465318"/>
            <a:ext cx="61316" cy="7443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连接符 33">
            <a:extLst>
              <a:ext uri="{FF2B5EF4-FFF2-40B4-BE49-F238E27FC236}">
                <a16:creationId xmlns:a16="http://schemas.microsoft.com/office/drawing/2014/main" id="{3499DA83-9BB9-031A-BF53-240AC54B6725}"/>
              </a:ext>
            </a:extLst>
          </p:cNvPr>
          <p:cNvCxnSpPr>
            <a:cxnSpLocks/>
            <a:stCxn id="42" idx="1"/>
            <a:endCxn id="18" idx="3"/>
          </p:cNvCxnSpPr>
          <p:nvPr/>
        </p:nvCxnSpPr>
        <p:spPr>
          <a:xfrm flipH="1">
            <a:off x="2876623" y="3294457"/>
            <a:ext cx="462293" cy="17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矩形 36">
            <a:extLst>
              <a:ext uri="{FF2B5EF4-FFF2-40B4-BE49-F238E27FC236}">
                <a16:creationId xmlns:a16="http://schemas.microsoft.com/office/drawing/2014/main" id="{CA6306D8-86A2-780B-749E-54DFA23D8AA5}"/>
              </a:ext>
            </a:extLst>
          </p:cNvPr>
          <p:cNvSpPr/>
          <p:nvPr/>
        </p:nvSpPr>
        <p:spPr>
          <a:xfrm>
            <a:off x="3184598" y="1731710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38" name="文本框 37">
            <a:extLst>
              <a:ext uri="{FF2B5EF4-FFF2-40B4-BE49-F238E27FC236}">
                <a16:creationId xmlns:a16="http://schemas.microsoft.com/office/drawing/2014/main" id="{BF7A6B5A-9038-B5EE-46CC-D684B220F49A}"/>
              </a:ext>
            </a:extLst>
          </p:cNvPr>
          <p:cNvSpPr txBox="1"/>
          <p:nvPr/>
        </p:nvSpPr>
        <p:spPr>
          <a:xfrm>
            <a:off x="3219628" y="1732797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NEF</a:t>
            </a:r>
            <a:endParaRPr lang="zh-CN" altLang="en-US" dirty="0"/>
          </a:p>
        </p:txBody>
      </p:sp>
      <p:cxnSp>
        <p:nvCxnSpPr>
          <p:cNvPr id="39" name="直接连接符 38">
            <a:extLst>
              <a:ext uri="{FF2B5EF4-FFF2-40B4-BE49-F238E27FC236}">
                <a16:creationId xmlns:a16="http://schemas.microsoft.com/office/drawing/2014/main" id="{5EA8AC88-C664-6715-B690-91CC68DCF212}"/>
              </a:ext>
            </a:extLst>
          </p:cNvPr>
          <p:cNvCxnSpPr>
            <a:cxnSpLocks/>
          </p:cNvCxnSpPr>
          <p:nvPr/>
        </p:nvCxnSpPr>
        <p:spPr>
          <a:xfrm>
            <a:off x="3619738" y="2102129"/>
            <a:ext cx="0" cy="32924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0" name="矩形 39">
            <a:extLst>
              <a:ext uri="{FF2B5EF4-FFF2-40B4-BE49-F238E27FC236}">
                <a16:creationId xmlns:a16="http://schemas.microsoft.com/office/drawing/2014/main" id="{9CEA1339-3EDB-EDE2-E70A-07FECCFF0581}"/>
              </a:ext>
            </a:extLst>
          </p:cNvPr>
          <p:cNvSpPr/>
          <p:nvPr/>
        </p:nvSpPr>
        <p:spPr>
          <a:xfrm>
            <a:off x="3160532" y="1136914"/>
            <a:ext cx="746146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41" name="文本框 40">
            <a:extLst>
              <a:ext uri="{FF2B5EF4-FFF2-40B4-BE49-F238E27FC236}">
                <a16:creationId xmlns:a16="http://schemas.microsoft.com/office/drawing/2014/main" id="{5E4F8C6A-C110-69C4-C563-07E793748A6D}"/>
              </a:ext>
            </a:extLst>
          </p:cNvPr>
          <p:cNvSpPr txBox="1"/>
          <p:nvPr/>
        </p:nvSpPr>
        <p:spPr>
          <a:xfrm>
            <a:off x="3333590" y="1158650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AF</a:t>
            </a:r>
            <a:endParaRPr lang="zh-CN" altLang="en-US" dirty="0"/>
          </a:p>
        </p:txBody>
      </p:sp>
      <p:sp>
        <p:nvSpPr>
          <p:cNvPr id="42" name="矩形 41">
            <a:extLst>
              <a:ext uri="{FF2B5EF4-FFF2-40B4-BE49-F238E27FC236}">
                <a16:creationId xmlns:a16="http://schemas.microsoft.com/office/drawing/2014/main" id="{E1E1F881-798E-F86C-1A48-E264F989DEE3}"/>
              </a:ext>
            </a:extLst>
          </p:cNvPr>
          <p:cNvSpPr/>
          <p:nvPr/>
        </p:nvSpPr>
        <p:spPr>
          <a:xfrm>
            <a:off x="3338916" y="3123596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43" name="文本框 42">
            <a:extLst>
              <a:ext uri="{FF2B5EF4-FFF2-40B4-BE49-F238E27FC236}">
                <a16:creationId xmlns:a16="http://schemas.microsoft.com/office/drawing/2014/main" id="{4E7C6F43-F4DA-C0D3-D144-2C53BF8A5109}"/>
              </a:ext>
            </a:extLst>
          </p:cNvPr>
          <p:cNvSpPr txBox="1"/>
          <p:nvPr/>
        </p:nvSpPr>
        <p:spPr>
          <a:xfrm>
            <a:off x="3449362" y="3124683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CHF</a:t>
            </a:r>
            <a:endParaRPr lang="zh-CN" altLang="en-US" dirty="0"/>
          </a:p>
        </p:txBody>
      </p:sp>
      <p:cxnSp>
        <p:nvCxnSpPr>
          <p:cNvPr id="47" name="直接连接符 46">
            <a:extLst>
              <a:ext uri="{FF2B5EF4-FFF2-40B4-BE49-F238E27FC236}">
                <a16:creationId xmlns:a16="http://schemas.microsoft.com/office/drawing/2014/main" id="{5B0B5C87-049D-482F-3617-60D12A108777}"/>
              </a:ext>
            </a:extLst>
          </p:cNvPr>
          <p:cNvCxnSpPr>
            <a:cxnSpLocks/>
            <a:stCxn id="37" idx="0"/>
            <a:endCxn id="41" idx="2"/>
          </p:cNvCxnSpPr>
          <p:nvPr/>
        </p:nvCxnSpPr>
        <p:spPr>
          <a:xfrm flipH="1" flipV="1">
            <a:off x="3573399" y="1527982"/>
            <a:ext cx="2412" cy="2037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矩形 49">
            <a:extLst>
              <a:ext uri="{FF2B5EF4-FFF2-40B4-BE49-F238E27FC236}">
                <a16:creationId xmlns:a16="http://schemas.microsoft.com/office/drawing/2014/main" id="{FAA90642-B8FF-4EDE-7847-7691A9038B63}"/>
              </a:ext>
            </a:extLst>
          </p:cNvPr>
          <p:cNvSpPr/>
          <p:nvPr/>
        </p:nvSpPr>
        <p:spPr>
          <a:xfrm>
            <a:off x="3338679" y="2410135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51" name="文本框 50">
            <a:extLst>
              <a:ext uri="{FF2B5EF4-FFF2-40B4-BE49-F238E27FC236}">
                <a16:creationId xmlns:a16="http://schemas.microsoft.com/office/drawing/2014/main" id="{7FE96A3B-D6CF-615F-4831-82F1B1A8DED9}"/>
              </a:ext>
            </a:extLst>
          </p:cNvPr>
          <p:cNvSpPr txBox="1"/>
          <p:nvPr/>
        </p:nvSpPr>
        <p:spPr>
          <a:xfrm>
            <a:off x="3373709" y="2411222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OAM</a:t>
            </a:r>
            <a:endParaRPr lang="zh-CN" altLang="en-US" dirty="0"/>
          </a:p>
        </p:txBody>
      </p:sp>
      <p:sp>
        <p:nvSpPr>
          <p:cNvPr id="6148" name="矩形 6147">
            <a:extLst>
              <a:ext uri="{FF2B5EF4-FFF2-40B4-BE49-F238E27FC236}">
                <a16:creationId xmlns:a16="http://schemas.microsoft.com/office/drawing/2014/main" id="{448C9FAA-300F-D8E1-67F0-A38400162AD8}"/>
              </a:ext>
            </a:extLst>
          </p:cNvPr>
          <p:cNvSpPr/>
          <p:nvPr/>
        </p:nvSpPr>
        <p:spPr>
          <a:xfrm>
            <a:off x="4118483" y="1739543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6149" name="文本框 6148">
            <a:extLst>
              <a:ext uri="{FF2B5EF4-FFF2-40B4-BE49-F238E27FC236}">
                <a16:creationId xmlns:a16="http://schemas.microsoft.com/office/drawing/2014/main" id="{FA0D65FF-8775-E700-EE70-FB488114E641}"/>
              </a:ext>
            </a:extLst>
          </p:cNvPr>
          <p:cNvSpPr txBox="1"/>
          <p:nvPr/>
        </p:nvSpPr>
        <p:spPr>
          <a:xfrm>
            <a:off x="4049886" y="1731710"/>
            <a:ext cx="966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5GCNF</a:t>
            </a:r>
            <a:endParaRPr lang="zh-CN" altLang="en-US" dirty="0"/>
          </a:p>
        </p:txBody>
      </p:sp>
      <p:cxnSp>
        <p:nvCxnSpPr>
          <p:cNvPr id="6150" name="直接连接符 6149">
            <a:extLst>
              <a:ext uri="{FF2B5EF4-FFF2-40B4-BE49-F238E27FC236}">
                <a16:creationId xmlns:a16="http://schemas.microsoft.com/office/drawing/2014/main" id="{5DD605A3-6258-F395-D105-F2003EDA4134}"/>
              </a:ext>
            </a:extLst>
          </p:cNvPr>
          <p:cNvCxnSpPr>
            <a:cxnSpLocks/>
            <a:stCxn id="6149" idx="2"/>
            <a:endCxn id="51" idx="0"/>
          </p:cNvCxnSpPr>
          <p:nvPr/>
        </p:nvCxnSpPr>
        <p:spPr>
          <a:xfrm flipH="1">
            <a:off x="3728935" y="2101042"/>
            <a:ext cx="804417" cy="31018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9" name="直接连接符 58">
            <a:extLst>
              <a:ext uri="{FF2B5EF4-FFF2-40B4-BE49-F238E27FC236}">
                <a16:creationId xmlns:a16="http://schemas.microsoft.com/office/drawing/2014/main" id="{48A129AA-5B76-EEF1-453A-E9D33ADE319A}"/>
              </a:ext>
            </a:extLst>
          </p:cNvPr>
          <p:cNvCxnSpPr>
            <a:cxnSpLocks/>
          </p:cNvCxnSpPr>
          <p:nvPr/>
        </p:nvCxnSpPr>
        <p:spPr>
          <a:xfrm>
            <a:off x="3728935" y="2765657"/>
            <a:ext cx="0" cy="3292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文本框 60">
            <a:extLst>
              <a:ext uri="{FF2B5EF4-FFF2-40B4-BE49-F238E27FC236}">
                <a16:creationId xmlns:a16="http://schemas.microsoft.com/office/drawing/2014/main" id="{4647EF97-6E9B-5780-0FCB-9D014C7EDEC5}"/>
              </a:ext>
            </a:extLst>
          </p:cNvPr>
          <p:cNvSpPr txBox="1"/>
          <p:nvPr/>
        </p:nvSpPr>
        <p:spPr>
          <a:xfrm>
            <a:off x="1714693" y="4996206"/>
            <a:ext cx="20142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>
                <a:solidFill>
                  <a:srgbClr val="FF0000"/>
                </a:solidFill>
              </a:rPr>
              <a:t>How to calculate the I-UPF EC of UE is FFS</a:t>
            </a:r>
            <a:endParaRPr lang="zh-CN" altLang="en-US" sz="1400" dirty="0">
              <a:solidFill>
                <a:srgbClr val="FF0000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B9B7415-B345-5C6B-2E5B-69C3B02FDA24}"/>
              </a:ext>
            </a:extLst>
          </p:cNvPr>
          <p:cNvSpPr/>
          <p:nvPr/>
        </p:nvSpPr>
        <p:spPr>
          <a:xfrm rot="19687867">
            <a:off x="706487" y="2541176"/>
            <a:ext cx="887774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Not updated</a:t>
            </a:r>
          </a:p>
        </p:txBody>
      </p:sp>
    </p:spTree>
    <p:extLst>
      <p:ext uri="{BB962C8B-B14F-4D97-AF65-F5344CB8AC3E}">
        <p14:creationId xmlns:p14="http://schemas.microsoft.com/office/powerpoint/2010/main" val="775606141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椭圆 59">
            <a:extLst>
              <a:ext uri="{FF2B5EF4-FFF2-40B4-BE49-F238E27FC236}">
                <a16:creationId xmlns:a16="http://schemas.microsoft.com/office/drawing/2014/main" id="{EDE867B9-87C1-7177-614E-6A5081E053FC}"/>
              </a:ext>
            </a:extLst>
          </p:cNvPr>
          <p:cNvSpPr/>
          <p:nvPr/>
        </p:nvSpPr>
        <p:spPr>
          <a:xfrm>
            <a:off x="1970202" y="4044099"/>
            <a:ext cx="981583" cy="75624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88649"/>
            <a:ext cx="9785023" cy="1325563"/>
          </a:xfrm>
        </p:spPr>
        <p:txBody>
          <a:bodyPr/>
          <a:lstStyle/>
          <a:p>
            <a:r>
              <a:rPr lang="en-US" altLang="zh-CN" sz="2800" dirty="0"/>
              <a:t>Summary of solutions-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 CHF based solution</a:t>
            </a:r>
            <a:endParaRPr lang="zh-CN" altLang="en-US" sz="28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1F2A982-864D-3422-8E76-CAE7B418FC9D}"/>
              </a:ext>
            </a:extLst>
          </p:cNvPr>
          <p:cNvSpPr txBox="1">
            <a:spLocks/>
          </p:cNvSpPr>
          <p:nvPr/>
        </p:nvSpPr>
        <p:spPr bwMode="auto">
          <a:xfrm>
            <a:off x="5454641" y="1605155"/>
            <a:ext cx="6449340" cy="4464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Blip>
                <a:blip r:embed="rId2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dirty="0">
                <a:latin typeface="Calibri" panose="020F0502020204030204" pitchFamily="34" charset="0"/>
              </a:rPr>
              <a:t>No new NF, enhancements to existing NFs</a:t>
            </a:r>
          </a:p>
          <a:p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CHF to calculate the EC information per UE</a:t>
            </a:r>
          </a:p>
          <a:p>
            <a:pPr lvl="1"/>
            <a:r>
              <a:rPr lang="en-US" altLang="zh-CN" sz="1600" dirty="0">
                <a:latin typeface="Calibri" panose="020F0502020204030204" pitchFamily="34" charset="0"/>
              </a:rPr>
              <a:t>The CHF provides the </a:t>
            </a:r>
            <a:r>
              <a:rPr lang="en-US" altLang="zh-CN" sz="1600" dirty="0" err="1">
                <a:latin typeface="Calibri" panose="020F0502020204030204" pitchFamily="34" charset="0"/>
              </a:rPr>
              <a:t>DV</a:t>
            </a:r>
            <a:r>
              <a:rPr lang="en-US" altLang="zh-CN" sz="1600" baseline="-25000" dirty="0" err="1">
                <a:latin typeface="Calibri" panose="020F0502020204030204" pitchFamily="34" charset="0"/>
              </a:rPr>
              <a:t>upf,UE</a:t>
            </a:r>
            <a:r>
              <a:rPr lang="en-US" altLang="zh-CN" sz="1600" dirty="0">
                <a:latin typeface="Calibri" panose="020F0502020204030204" pitchFamily="34" charset="0"/>
              </a:rPr>
              <a:t>=</a:t>
            </a:r>
            <a:r>
              <a:rPr lang="en-US" altLang="zh-CN" sz="1600" dirty="0" err="1">
                <a:latin typeface="Calibri" panose="020F0502020204030204" pitchFamily="34" charset="0"/>
              </a:rPr>
              <a:t>DV</a:t>
            </a:r>
            <a:r>
              <a:rPr lang="en-US" altLang="zh-CN" sz="1600" baseline="-25000" dirty="0" err="1">
                <a:latin typeface="Calibri" panose="020F0502020204030204" pitchFamily="34" charset="0"/>
              </a:rPr>
              <a:t>ran,ue</a:t>
            </a:r>
            <a:endParaRPr lang="en-US" altLang="zh-CN" sz="1600" baseline="-25000" dirty="0">
              <a:latin typeface="Calibri" panose="020F0502020204030204" pitchFamily="34" charset="0"/>
            </a:endParaRPr>
          </a:p>
          <a:p>
            <a:pPr lvl="1"/>
            <a:r>
              <a:rPr lang="en-US" altLang="zh-CN" sz="1600" dirty="0">
                <a:latin typeface="Calibri" panose="020F0502020204030204" pitchFamily="34" charset="0"/>
                <a:cs typeface="Calibri" panose="020F0502020204030204" pitchFamily="34" charset="0"/>
              </a:rPr>
              <a:t>OAM provides </a:t>
            </a:r>
            <a:r>
              <a:rPr lang="en-US" altLang="zh-CN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EC</a:t>
            </a:r>
            <a:r>
              <a:rPr lang="en-US" altLang="zh-CN" sz="1600" baseline="-25000" dirty="0" err="1">
                <a:latin typeface="Calibri" panose="020F0502020204030204" pitchFamily="34" charset="0"/>
                <a:cs typeface="Calibri" panose="020F0502020204030204" pitchFamily="34" charset="0"/>
              </a:rPr>
              <a:t>upf</a:t>
            </a:r>
            <a:r>
              <a:rPr lang="en-US" altLang="zh-CN" sz="16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zh-CN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EC</a:t>
            </a:r>
            <a:r>
              <a:rPr lang="en-US" altLang="zh-CN" sz="1600" baseline="-25000" dirty="0" err="1">
                <a:latin typeface="Calibri" panose="020F0502020204030204" pitchFamily="34" charset="0"/>
                <a:cs typeface="Calibri" panose="020F0502020204030204" pitchFamily="34" charset="0"/>
              </a:rPr>
              <a:t>ran</a:t>
            </a:r>
            <a:r>
              <a:rPr lang="en-US" altLang="zh-CN" sz="16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zh-CN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DV</a:t>
            </a:r>
            <a:r>
              <a:rPr lang="en-US" altLang="zh-CN" sz="1600" baseline="-25000" dirty="0" err="1">
                <a:latin typeface="Calibri" panose="020F0502020204030204" pitchFamily="34" charset="0"/>
                <a:cs typeface="Calibri" panose="020F0502020204030204" pitchFamily="34" charset="0"/>
              </a:rPr>
              <a:t>upf</a:t>
            </a:r>
            <a:r>
              <a:rPr lang="en-US" altLang="zh-CN" sz="16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en-US" altLang="zh-CN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DV</a:t>
            </a:r>
            <a:r>
              <a:rPr lang="en-US" altLang="zh-CN" sz="1600" baseline="-25000" dirty="0" err="1">
                <a:latin typeface="Calibri" panose="020F0502020204030204" pitchFamily="34" charset="0"/>
                <a:cs typeface="Calibri" panose="020F0502020204030204" pitchFamily="34" charset="0"/>
              </a:rPr>
              <a:t>ran</a:t>
            </a:r>
            <a:r>
              <a:rPr lang="en-US" altLang="zh-CN" sz="16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altLang="zh-CN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altLang="zh-CN" sz="1600" dirty="0">
                <a:latin typeface="Calibri" panose="020F0502020204030204" pitchFamily="34" charset="0"/>
                <a:cs typeface="Calibri" panose="020F0502020204030204" pitchFamily="34" charset="0"/>
              </a:rPr>
              <a:t>SMF provides UPF/I-UPF IDs to CHF</a:t>
            </a:r>
          </a:p>
          <a:p>
            <a:pPr lvl="1"/>
            <a:r>
              <a:rPr lang="en-US" altLang="zh-CN" sz="1600" dirty="0">
                <a:latin typeface="Calibri" panose="020F0502020204030204" pitchFamily="34" charset="0"/>
                <a:cs typeface="Calibri" panose="020F0502020204030204" pitchFamily="34" charset="0"/>
              </a:rPr>
              <a:t>ULI reporting is used to provide RAN IDs</a:t>
            </a:r>
          </a:p>
          <a:p>
            <a:r>
              <a:rPr lang="en-US" altLang="zh-CN" sz="2000" dirty="0">
                <a:latin typeface="Calibri" panose="020F0502020204030204" pitchFamily="34" charset="0"/>
              </a:rPr>
              <a:t>Significant OAM capacity needed to provide </a:t>
            </a:r>
            <a:r>
              <a:rPr lang="en-US" altLang="zh-CN" sz="2000" dirty="0" err="1">
                <a:latin typeface="Calibri" panose="020F0502020204030204" pitchFamily="34" charset="0"/>
              </a:rPr>
              <a:t>EC</a:t>
            </a:r>
            <a:r>
              <a:rPr lang="en-US" altLang="zh-CN" sz="2000" baseline="-25000" dirty="0" err="1">
                <a:latin typeface="Calibri" panose="020F0502020204030204" pitchFamily="34" charset="0"/>
              </a:rPr>
              <a:t>upf</a:t>
            </a:r>
            <a:r>
              <a:rPr lang="en-US" altLang="zh-CN" sz="2000" dirty="0">
                <a:latin typeface="Calibri" panose="020F0502020204030204" pitchFamily="34" charset="0"/>
              </a:rPr>
              <a:t> and </a:t>
            </a:r>
            <a:r>
              <a:rPr lang="en-US" altLang="zh-CN" sz="2000" dirty="0" err="1">
                <a:latin typeface="Calibri" panose="020F0502020204030204" pitchFamily="34" charset="0"/>
              </a:rPr>
              <a:t>EC</a:t>
            </a:r>
            <a:r>
              <a:rPr lang="en-US" altLang="zh-CN" sz="2000" baseline="-25000" dirty="0" err="1">
                <a:latin typeface="Calibri" panose="020F0502020204030204" pitchFamily="34" charset="0"/>
              </a:rPr>
              <a:t>ran</a:t>
            </a:r>
            <a:r>
              <a:rPr lang="en-US" altLang="zh-CN" sz="2000" dirty="0">
                <a:latin typeface="Calibri" panose="020F0502020204030204" pitchFamily="34" charset="0"/>
              </a:rPr>
              <a:t> (approach 1) measurement/estimations</a:t>
            </a:r>
          </a:p>
          <a:p>
            <a:pPr lvl="1"/>
            <a:r>
              <a:rPr lang="en-US" altLang="zh-CN" sz="1600" dirty="0">
                <a:latin typeface="Calibri" panose="020F0502020204030204" pitchFamily="34" charset="0"/>
              </a:rPr>
              <a:t>Same for all solution in these slides</a:t>
            </a:r>
            <a:endParaRPr lang="en-US" altLang="zh-CN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CN" sz="2000" dirty="0">
                <a:latin typeface="Calibri" panose="020F0502020204030204" pitchFamily="34" charset="0"/>
              </a:rPr>
              <a:t>For roaming, the V-CHF may report the per UE EC of VPLMN to H-CHF by enhancing the existing roaming interface.</a:t>
            </a:r>
          </a:p>
          <a:p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CHF is enhanced to support to UE EC exposure to NEF/NF.</a:t>
            </a:r>
          </a:p>
          <a:p>
            <a:pPr lvl="1"/>
            <a:endParaRPr lang="en-US" altLang="en-US" sz="2000" dirty="0">
              <a:cs typeface="Calibri" panose="020F0502020204030204" pitchFamily="34" charset="0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B49DC31D-8A72-2BB8-1601-B3A68D1280BF}"/>
              </a:ext>
            </a:extLst>
          </p:cNvPr>
          <p:cNvSpPr/>
          <p:nvPr/>
        </p:nvSpPr>
        <p:spPr>
          <a:xfrm>
            <a:off x="74611" y="4237260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DDB15BCF-8A36-B52A-3AEC-55AC40068631}"/>
              </a:ext>
            </a:extLst>
          </p:cNvPr>
          <p:cNvSpPr txBox="1"/>
          <p:nvPr/>
        </p:nvSpPr>
        <p:spPr>
          <a:xfrm>
            <a:off x="213189" y="4238347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UE</a:t>
            </a:r>
            <a:endParaRPr lang="zh-CN" altLang="en-US" dirty="0"/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B2117D69-EEAD-FF0B-FE4D-736E2072CAF4}"/>
              </a:ext>
            </a:extLst>
          </p:cNvPr>
          <p:cNvSpPr/>
          <p:nvPr/>
        </p:nvSpPr>
        <p:spPr>
          <a:xfrm>
            <a:off x="1014576" y="4238347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FC86DB6-7D3C-F740-89F8-2D3CAAC5FA0B}"/>
              </a:ext>
            </a:extLst>
          </p:cNvPr>
          <p:cNvSpPr txBox="1"/>
          <p:nvPr/>
        </p:nvSpPr>
        <p:spPr>
          <a:xfrm>
            <a:off x="1125022" y="4239434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RAN</a:t>
            </a:r>
            <a:endParaRPr lang="zh-CN" altLang="en-US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DDD11860-4805-ACF0-B232-4FB51783FF93}"/>
              </a:ext>
            </a:extLst>
          </p:cNvPr>
          <p:cNvSpPr/>
          <p:nvPr/>
        </p:nvSpPr>
        <p:spPr>
          <a:xfrm>
            <a:off x="2041832" y="4237260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150B076D-0E0B-82FD-8F7A-DF8B3981E0B7}"/>
              </a:ext>
            </a:extLst>
          </p:cNvPr>
          <p:cNvSpPr txBox="1"/>
          <p:nvPr/>
        </p:nvSpPr>
        <p:spPr>
          <a:xfrm>
            <a:off x="2095716" y="4238347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I-UPF</a:t>
            </a:r>
            <a:endParaRPr lang="zh-CN" altLang="en-US" dirty="0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67A78E94-0841-A03E-AF79-BC0A4C517B91}"/>
              </a:ext>
            </a:extLst>
          </p:cNvPr>
          <p:cNvSpPr/>
          <p:nvPr/>
        </p:nvSpPr>
        <p:spPr>
          <a:xfrm>
            <a:off x="2920221" y="4237260"/>
            <a:ext cx="1184940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78573CB5-F5FD-663C-C2B4-35B116FF924E}"/>
              </a:ext>
            </a:extLst>
          </p:cNvPr>
          <p:cNvSpPr txBox="1"/>
          <p:nvPr/>
        </p:nvSpPr>
        <p:spPr>
          <a:xfrm>
            <a:off x="2920221" y="4238347"/>
            <a:ext cx="1184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PSA-UPF</a:t>
            </a:r>
            <a:endParaRPr lang="zh-CN" altLang="en-US" dirty="0"/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F03E106B-7ED8-366D-261C-B48CD1A9D84F}"/>
              </a:ext>
            </a:extLst>
          </p:cNvPr>
          <p:cNvSpPr/>
          <p:nvPr/>
        </p:nvSpPr>
        <p:spPr>
          <a:xfrm>
            <a:off x="2112098" y="3111009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80A101DC-5CCD-B1FF-4B0D-756F4543C4B4}"/>
              </a:ext>
            </a:extLst>
          </p:cNvPr>
          <p:cNvSpPr txBox="1"/>
          <p:nvPr/>
        </p:nvSpPr>
        <p:spPr>
          <a:xfrm>
            <a:off x="2130000" y="3111552"/>
            <a:ext cx="7466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SMF</a:t>
            </a:r>
            <a:endParaRPr lang="zh-CN" altLang="en-US" dirty="0"/>
          </a:p>
        </p:txBody>
      </p:sp>
      <p:cxnSp>
        <p:nvCxnSpPr>
          <p:cNvPr id="20" name="直接连接符 19">
            <a:extLst>
              <a:ext uri="{FF2B5EF4-FFF2-40B4-BE49-F238E27FC236}">
                <a16:creationId xmlns:a16="http://schemas.microsoft.com/office/drawing/2014/main" id="{FB0089EB-2CAB-0CEC-7D62-FBB113F3C971}"/>
              </a:ext>
            </a:extLst>
          </p:cNvPr>
          <p:cNvCxnSpPr>
            <a:cxnSpLocks/>
            <a:stCxn id="18" idx="2"/>
            <a:endCxn id="14" idx="0"/>
          </p:cNvCxnSpPr>
          <p:nvPr/>
        </p:nvCxnSpPr>
        <p:spPr>
          <a:xfrm flipH="1">
            <a:off x="2489414" y="3480884"/>
            <a:ext cx="13898" cy="7574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>
            <a:extLst>
              <a:ext uri="{FF2B5EF4-FFF2-40B4-BE49-F238E27FC236}">
                <a16:creationId xmlns:a16="http://schemas.microsoft.com/office/drawing/2014/main" id="{2AA080AE-C163-63E2-99AD-A2E2922AF7DB}"/>
              </a:ext>
            </a:extLst>
          </p:cNvPr>
          <p:cNvCxnSpPr>
            <a:cxnSpLocks/>
            <a:stCxn id="18" idx="2"/>
            <a:endCxn id="16" idx="0"/>
          </p:cNvCxnSpPr>
          <p:nvPr/>
        </p:nvCxnSpPr>
        <p:spPr>
          <a:xfrm>
            <a:off x="2503312" y="3480884"/>
            <a:ext cx="1009379" cy="7574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矩形 23">
            <a:extLst>
              <a:ext uri="{FF2B5EF4-FFF2-40B4-BE49-F238E27FC236}">
                <a16:creationId xmlns:a16="http://schemas.microsoft.com/office/drawing/2014/main" id="{62B3A257-3902-974E-CC51-7C11244D68F4}"/>
              </a:ext>
            </a:extLst>
          </p:cNvPr>
          <p:cNvSpPr/>
          <p:nvPr/>
        </p:nvSpPr>
        <p:spPr>
          <a:xfrm>
            <a:off x="932268" y="3094899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82F4ACE6-0BDE-2067-1E52-9B9F294085CD}"/>
              </a:ext>
            </a:extLst>
          </p:cNvPr>
          <p:cNvSpPr txBox="1"/>
          <p:nvPr/>
        </p:nvSpPr>
        <p:spPr>
          <a:xfrm>
            <a:off x="1042714" y="3095986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AMF</a:t>
            </a:r>
            <a:endParaRPr lang="zh-CN" altLang="en-US" dirty="0"/>
          </a:p>
        </p:txBody>
      </p:sp>
      <p:cxnSp>
        <p:nvCxnSpPr>
          <p:cNvPr id="26" name="直接连接符 25">
            <a:extLst>
              <a:ext uri="{FF2B5EF4-FFF2-40B4-BE49-F238E27FC236}">
                <a16:creationId xmlns:a16="http://schemas.microsoft.com/office/drawing/2014/main" id="{74901822-674F-0D69-4792-FF26DC73D16F}"/>
              </a:ext>
            </a:extLst>
          </p:cNvPr>
          <p:cNvCxnSpPr>
            <a:cxnSpLocks/>
            <a:stCxn id="17" idx="1"/>
            <a:endCxn id="25" idx="3"/>
          </p:cNvCxnSpPr>
          <p:nvPr/>
        </p:nvCxnSpPr>
        <p:spPr>
          <a:xfrm flipH="1" flipV="1">
            <a:off x="1714693" y="3280652"/>
            <a:ext cx="397405" cy="12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连接符 28">
            <a:extLst>
              <a:ext uri="{FF2B5EF4-FFF2-40B4-BE49-F238E27FC236}">
                <a16:creationId xmlns:a16="http://schemas.microsoft.com/office/drawing/2014/main" id="{FB0089EB-2CAB-0CEC-7D62-FBB113F3C971}"/>
              </a:ext>
            </a:extLst>
          </p:cNvPr>
          <p:cNvCxnSpPr>
            <a:cxnSpLocks/>
            <a:stCxn id="25" idx="2"/>
          </p:cNvCxnSpPr>
          <p:nvPr/>
        </p:nvCxnSpPr>
        <p:spPr>
          <a:xfrm flipH="1">
            <a:off x="1317388" y="3465318"/>
            <a:ext cx="61316" cy="7443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连接符 33">
            <a:extLst>
              <a:ext uri="{FF2B5EF4-FFF2-40B4-BE49-F238E27FC236}">
                <a16:creationId xmlns:a16="http://schemas.microsoft.com/office/drawing/2014/main" id="{3499DA83-9BB9-031A-BF53-240AC54B6725}"/>
              </a:ext>
            </a:extLst>
          </p:cNvPr>
          <p:cNvCxnSpPr>
            <a:cxnSpLocks/>
            <a:stCxn id="42" idx="1"/>
            <a:endCxn id="18" idx="3"/>
          </p:cNvCxnSpPr>
          <p:nvPr/>
        </p:nvCxnSpPr>
        <p:spPr>
          <a:xfrm flipH="1">
            <a:off x="2876623" y="3294457"/>
            <a:ext cx="462293" cy="17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矩形 36">
            <a:extLst>
              <a:ext uri="{FF2B5EF4-FFF2-40B4-BE49-F238E27FC236}">
                <a16:creationId xmlns:a16="http://schemas.microsoft.com/office/drawing/2014/main" id="{CA6306D8-86A2-780B-749E-54DFA23D8AA5}"/>
              </a:ext>
            </a:extLst>
          </p:cNvPr>
          <p:cNvSpPr/>
          <p:nvPr/>
        </p:nvSpPr>
        <p:spPr>
          <a:xfrm>
            <a:off x="3184598" y="2221904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38" name="文本框 37">
            <a:extLst>
              <a:ext uri="{FF2B5EF4-FFF2-40B4-BE49-F238E27FC236}">
                <a16:creationId xmlns:a16="http://schemas.microsoft.com/office/drawing/2014/main" id="{BF7A6B5A-9038-B5EE-46CC-D684B220F49A}"/>
              </a:ext>
            </a:extLst>
          </p:cNvPr>
          <p:cNvSpPr txBox="1"/>
          <p:nvPr/>
        </p:nvSpPr>
        <p:spPr>
          <a:xfrm>
            <a:off x="3219628" y="2222991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NEF</a:t>
            </a:r>
            <a:endParaRPr lang="zh-CN" altLang="en-US" dirty="0"/>
          </a:p>
        </p:txBody>
      </p:sp>
      <p:cxnSp>
        <p:nvCxnSpPr>
          <p:cNvPr id="39" name="直接连接符 38">
            <a:extLst>
              <a:ext uri="{FF2B5EF4-FFF2-40B4-BE49-F238E27FC236}">
                <a16:creationId xmlns:a16="http://schemas.microsoft.com/office/drawing/2014/main" id="{5EA8AC88-C664-6715-B690-91CC68DCF212}"/>
              </a:ext>
            </a:extLst>
          </p:cNvPr>
          <p:cNvCxnSpPr>
            <a:cxnSpLocks/>
            <a:stCxn id="38" idx="2"/>
            <a:endCxn id="43" idx="0"/>
          </p:cNvCxnSpPr>
          <p:nvPr/>
        </p:nvCxnSpPr>
        <p:spPr>
          <a:xfrm>
            <a:off x="3542794" y="2592323"/>
            <a:ext cx="236146" cy="5323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矩形 39">
            <a:extLst>
              <a:ext uri="{FF2B5EF4-FFF2-40B4-BE49-F238E27FC236}">
                <a16:creationId xmlns:a16="http://schemas.microsoft.com/office/drawing/2014/main" id="{9CEA1339-3EDB-EDE2-E70A-07FECCFF0581}"/>
              </a:ext>
            </a:extLst>
          </p:cNvPr>
          <p:cNvSpPr/>
          <p:nvPr/>
        </p:nvSpPr>
        <p:spPr>
          <a:xfrm>
            <a:off x="3160532" y="1627108"/>
            <a:ext cx="746146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41" name="文本框 40">
            <a:extLst>
              <a:ext uri="{FF2B5EF4-FFF2-40B4-BE49-F238E27FC236}">
                <a16:creationId xmlns:a16="http://schemas.microsoft.com/office/drawing/2014/main" id="{5E4F8C6A-C110-69C4-C563-07E793748A6D}"/>
              </a:ext>
            </a:extLst>
          </p:cNvPr>
          <p:cNvSpPr txBox="1"/>
          <p:nvPr/>
        </p:nvSpPr>
        <p:spPr>
          <a:xfrm>
            <a:off x="3333590" y="1648844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AF</a:t>
            </a:r>
            <a:endParaRPr lang="zh-CN" altLang="en-US" dirty="0"/>
          </a:p>
        </p:txBody>
      </p:sp>
      <p:sp>
        <p:nvSpPr>
          <p:cNvPr id="42" name="矩形 41">
            <a:extLst>
              <a:ext uri="{FF2B5EF4-FFF2-40B4-BE49-F238E27FC236}">
                <a16:creationId xmlns:a16="http://schemas.microsoft.com/office/drawing/2014/main" id="{E1E1F881-798E-F86C-1A48-E264F989DEE3}"/>
              </a:ext>
            </a:extLst>
          </p:cNvPr>
          <p:cNvSpPr/>
          <p:nvPr/>
        </p:nvSpPr>
        <p:spPr>
          <a:xfrm>
            <a:off x="3338916" y="3123596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43" name="文本框 42">
            <a:extLst>
              <a:ext uri="{FF2B5EF4-FFF2-40B4-BE49-F238E27FC236}">
                <a16:creationId xmlns:a16="http://schemas.microsoft.com/office/drawing/2014/main" id="{4E7C6F43-F4DA-C0D3-D144-2C53BF8A5109}"/>
              </a:ext>
            </a:extLst>
          </p:cNvPr>
          <p:cNvSpPr txBox="1"/>
          <p:nvPr/>
        </p:nvSpPr>
        <p:spPr>
          <a:xfrm>
            <a:off x="3449362" y="3124683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CHF</a:t>
            </a:r>
            <a:endParaRPr lang="zh-CN" altLang="en-US" dirty="0"/>
          </a:p>
        </p:txBody>
      </p:sp>
      <p:cxnSp>
        <p:nvCxnSpPr>
          <p:cNvPr id="47" name="直接连接符 46">
            <a:extLst>
              <a:ext uri="{FF2B5EF4-FFF2-40B4-BE49-F238E27FC236}">
                <a16:creationId xmlns:a16="http://schemas.microsoft.com/office/drawing/2014/main" id="{5B0B5C87-049D-482F-3617-60D12A108777}"/>
              </a:ext>
            </a:extLst>
          </p:cNvPr>
          <p:cNvCxnSpPr>
            <a:cxnSpLocks/>
            <a:stCxn id="37" idx="0"/>
            <a:endCxn id="41" idx="2"/>
          </p:cNvCxnSpPr>
          <p:nvPr/>
        </p:nvCxnSpPr>
        <p:spPr>
          <a:xfrm flipH="1" flipV="1">
            <a:off x="3573399" y="2018176"/>
            <a:ext cx="2412" cy="2037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48" name="矩形 6147">
            <a:extLst>
              <a:ext uri="{FF2B5EF4-FFF2-40B4-BE49-F238E27FC236}">
                <a16:creationId xmlns:a16="http://schemas.microsoft.com/office/drawing/2014/main" id="{448C9FAA-300F-D8E1-67F0-A38400162AD8}"/>
              </a:ext>
            </a:extLst>
          </p:cNvPr>
          <p:cNvSpPr/>
          <p:nvPr/>
        </p:nvSpPr>
        <p:spPr>
          <a:xfrm>
            <a:off x="4118483" y="2229737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6149" name="文本框 6148">
            <a:extLst>
              <a:ext uri="{FF2B5EF4-FFF2-40B4-BE49-F238E27FC236}">
                <a16:creationId xmlns:a16="http://schemas.microsoft.com/office/drawing/2014/main" id="{FA0D65FF-8775-E700-EE70-FB488114E641}"/>
              </a:ext>
            </a:extLst>
          </p:cNvPr>
          <p:cNvSpPr txBox="1"/>
          <p:nvPr/>
        </p:nvSpPr>
        <p:spPr>
          <a:xfrm>
            <a:off x="4049886" y="2221904"/>
            <a:ext cx="966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5GCNF</a:t>
            </a:r>
            <a:endParaRPr lang="zh-CN" altLang="en-US" dirty="0"/>
          </a:p>
        </p:txBody>
      </p:sp>
      <p:cxnSp>
        <p:nvCxnSpPr>
          <p:cNvPr id="6150" name="直接连接符 6149">
            <a:extLst>
              <a:ext uri="{FF2B5EF4-FFF2-40B4-BE49-F238E27FC236}">
                <a16:creationId xmlns:a16="http://schemas.microsoft.com/office/drawing/2014/main" id="{5DD605A3-6258-F395-D105-F2003EDA4134}"/>
              </a:ext>
            </a:extLst>
          </p:cNvPr>
          <p:cNvCxnSpPr>
            <a:cxnSpLocks/>
            <a:stCxn id="6149" idx="2"/>
            <a:endCxn id="43" idx="0"/>
          </p:cNvCxnSpPr>
          <p:nvPr/>
        </p:nvCxnSpPr>
        <p:spPr>
          <a:xfrm flipH="1">
            <a:off x="3778940" y="2591236"/>
            <a:ext cx="754412" cy="5334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>
            <a:extLst>
              <a:ext uri="{FF2B5EF4-FFF2-40B4-BE49-F238E27FC236}">
                <a16:creationId xmlns:a16="http://schemas.microsoft.com/office/drawing/2014/main" id="{8D370627-B3C7-AAF8-D64F-726CFCB3D081}"/>
              </a:ext>
            </a:extLst>
          </p:cNvPr>
          <p:cNvSpPr txBox="1"/>
          <p:nvPr/>
        </p:nvSpPr>
        <p:spPr>
          <a:xfrm>
            <a:off x="2232255" y="2670503"/>
            <a:ext cx="33488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>
                <a:solidFill>
                  <a:srgbClr val="FF0000"/>
                </a:solidFill>
              </a:rPr>
              <a:t>CHF expose the EC of UE to NEF/NF</a:t>
            </a:r>
            <a:endParaRPr lang="zh-CN" altLang="en-US" sz="1400" dirty="0">
              <a:solidFill>
                <a:srgbClr val="FF0000"/>
              </a:solidFill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134CDD64-6438-5AAF-A227-4E985B356BB7}"/>
              </a:ext>
            </a:extLst>
          </p:cNvPr>
          <p:cNvSpPr/>
          <p:nvPr/>
        </p:nvSpPr>
        <p:spPr>
          <a:xfrm>
            <a:off x="4742519" y="3093812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E316EDB7-FDD5-BDF2-9604-27339FE420FB}"/>
              </a:ext>
            </a:extLst>
          </p:cNvPr>
          <p:cNvSpPr txBox="1"/>
          <p:nvPr/>
        </p:nvSpPr>
        <p:spPr>
          <a:xfrm>
            <a:off x="4777549" y="3094899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OAM</a:t>
            </a:r>
            <a:endParaRPr lang="zh-CN" altLang="en-US" dirty="0"/>
          </a:p>
        </p:txBody>
      </p:sp>
      <p:cxnSp>
        <p:nvCxnSpPr>
          <p:cNvPr id="4" name="直接连接符 3">
            <a:extLst>
              <a:ext uri="{FF2B5EF4-FFF2-40B4-BE49-F238E27FC236}">
                <a16:creationId xmlns:a16="http://schemas.microsoft.com/office/drawing/2014/main" id="{D561A619-A891-7BF5-17DA-D84E0FE4AEA5}"/>
              </a:ext>
            </a:extLst>
          </p:cNvPr>
          <p:cNvCxnSpPr>
            <a:cxnSpLocks/>
            <a:endCxn id="2" idx="1"/>
          </p:cNvCxnSpPr>
          <p:nvPr/>
        </p:nvCxnSpPr>
        <p:spPr>
          <a:xfrm flipV="1">
            <a:off x="4123077" y="3264673"/>
            <a:ext cx="619442" cy="62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2374436"/>
      </p:ext>
    </p:extLst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88649"/>
            <a:ext cx="9785023" cy="1325563"/>
          </a:xfrm>
        </p:spPr>
        <p:txBody>
          <a:bodyPr/>
          <a:lstStyle/>
          <a:p>
            <a:r>
              <a:rPr lang="en-US" altLang="zh-CN" sz="2800" dirty="0"/>
              <a:t>Summary </a:t>
            </a:r>
            <a:endParaRPr lang="zh-CN" altLang="en-US" sz="2800" dirty="0"/>
          </a:p>
        </p:txBody>
      </p:sp>
      <p:graphicFrame>
        <p:nvGraphicFramePr>
          <p:cNvPr id="2" name="表格 2">
            <a:extLst>
              <a:ext uri="{FF2B5EF4-FFF2-40B4-BE49-F238E27FC236}">
                <a16:creationId xmlns:a16="http://schemas.microsoft.com/office/drawing/2014/main" id="{8A80ACD7-0E3D-76F2-F7A6-C0F7C005C8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6962616"/>
              </p:ext>
            </p:extLst>
          </p:nvPr>
        </p:nvGraphicFramePr>
        <p:xfrm>
          <a:off x="763571" y="1008668"/>
          <a:ext cx="10378911" cy="525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9885">
                  <a:extLst>
                    <a:ext uri="{9D8B030D-6E8A-4147-A177-3AD203B41FA5}">
                      <a16:colId xmlns:a16="http://schemas.microsoft.com/office/drawing/2014/main" val="3223366695"/>
                    </a:ext>
                  </a:extLst>
                </a:gridCol>
                <a:gridCol w="4779389">
                  <a:extLst>
                    <a:ext uri="{9D8B030D-6E8A-4147-A177-3AD203B41FA5}">
                      <a16:colId xmlns:a16="http://schemas.microsoft.com/office/drawing/2014/main" val="1023433721"/>
                    </a:ext>
                  </a:extLst>
                </a:gridCol>
                <a:gridCol w="3459637">
                  <a:extLst>
                    <a:ext uri="{9D8B030D-6E8A-4147-A177-3AD203B41FA5}">
                      <a16:colId xmlns:a16="http://schemas.microsoft.com/office/drawing/2014/main" val="3624090558"/>
                    </a:ext>
                  </a:extLst>
                </a:gridCol>
              </a:tblGrid>
              <a:tr h="7102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Solution#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Per UE EC calculation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Evaluation</a:t>
                      </a:r>
                      <a:endParaRPr lang="zh-CN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6267520"/>
                  </a:ext>
                </a:extLst>
              </a:tr>
              <a:tr h="1117401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5GC New functionality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altLang="zh-CN" sz="1400" dirty="0"/>
                        <a:t>Approach 1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400" dirty="0"/>
                        <a:t>RAN, I-UPF, PSA-UPF Node level EC from OAM;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400" dirty="0"/>
                        <a:t>RAN node level DV from OAM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400" dirty="0" err="1"/>
                        <a:t>DV</a:t>
                      </a:r>
                      <a:r>
                        <a:rPr lang="en-US" altLang="zh-CN" sz="1400" baseline="-25000" dirty="0" err="1"/>
                        <a:t>upf,ue</a:t>
                      </a:r>
                      <a:r>
                        <a:rPr lang="en-US" altLang="zh-CN" sz="1400" dirty="0"/>
                        <a:t>=</a:t>
                      </a:r>
                      <a:r>
                        <a:rPr lang="en-US" altLang="zh-CN" sz="1400" dirty="0" err="1"/>
                        <a:t>DV</a:t>
                      </a:r>
                      <a:r>
                        <a:rPr lang="en-US" altLang="zh-CN" sz="1400" baseline="-25000" dirty="0" err="1"/>
                        <a:t>ran,ue</a:t>
                      </a:r>
                      <a:endParaRPr lang="en-US" altLang="zh-CN" sz="1400" baseline="-25000" dirty="0"/>
                    </a:p>
                    <a:p>
                      <a:pPr marL="0" indent="0" algn="ctr" defTabSz="914400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Approach 2</a:t>
                      </a:r>
                    </a:p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EC</a:t>
                      </a:r>
                      <a:r>
                        <a:rPr lang="en-US" altLang="zh-CN" sz="1400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ran,ue</a:t>
                      </a: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reporting from RAN (via?)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400" dirty="0"/>
                        <a:t>EC, </a:t>
                      </a:r>
                      <a:r>
                        <a:rPr lang="en-US" altLang="zh-CN" sz="1400" dirty="0" err="1"/>
                        <a:t>DV</a:t>
                      </a:r>
                      <a:r>
                        <a:rPr lang="en-US" altLang="zh-CN" sz="1400" baseline="-25000" dirty="0" err="1"/>
                        <a:t>ran</a:t>
                      </a:r>
                      <a:r>
                        <a:rPr lang="en-US" altLang="zh-CN" sz="1400" dirty="0"/>
                        <a:t> from OAM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400" dirty="0"/>
                        <a:t>New NF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400" dirty="0"/>
                        <a:t>New exposure services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400" dirty="0"/>
                        <a:t>New roaming interface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400" dirty="0"/>
                        <a:t>Enhance existing NFs e.g. AMF, SMF</a:t>
                      </a:r>
                      <a:endParaRPr lang="zh-CN" altLang="en-US" sz="1400" dirty="0"/>
                    </a:p>
                    <a:p>
                      <a:pPr algn="ctr"/>
                      <a:endParaRPr lang="zh-CN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7465902"/>
                  </a:ext>
                </a:extLst>
              </a:tr>
              <a:tr h="1117401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OAM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Formula the same as the Sol#1 approach 1, except the CHF provides the </a:t>
                      </a:r>
                      <a:r>
                        <a:rPr lang="en-US" altLang="zh-CN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DVupf,UE</a:t>
                      </a: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r>
                        <a:rPr lang="en-US" altLang="zh-CN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DVran,ue</a:t>
                      </a:r>
                      <a:endParaRPr lang="en-US" altLang="zh-CN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SBMA to support per UE EC information exposure to NEF/5GC NF.</a:t>
                      </a:r>
                    </a:p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DV from CHF but without I-UPF related information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400" dirty="0"/>
                        <a:t>Specification enhancement in SA5 is needed to support the I-UPF EC information calculation.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400" dirty="0"/>
                        <a:t>How to support roaming is not clear, and OAM do not support roaming.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Currently, the OAM manage object focus on NF or NS, not per UE.</a:t>
                      </a:r>
                      <a:endParaRPr lang="en-US" altLang="zh-CN" sz="1400" dirty="0"/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400" dirty="0"/>
                        <a:t>Decided by SA5.</a:t>
                      </a:r>
                      <a:endParaRPr lang="zh-CN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8019971"/>
                  </a:ext>
                </a:extLst>
              </a:tr>
              <a:tr h="1117911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CHF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CHF provides the </a:t>
                      </a:r>
                      <a:r>
                        <a:rPr lang="en-US" altLang="zh-CN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DVupf,UE</a:t>
                      </a: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r>
                        <a:rPr lang="en-US" altLang="zh-CN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DVran,ue</a:t>
                      </a:r>
                      <a:endParaRPr lang="en-US" altLang="zh-CN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CHF get the </a:t>
                      </a:r>
                      <a:r>
                        <a:rPr lang="en-US" altLang="zh-CN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ECupf</a:t>
                      </a: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altLang="zh-CN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ECran</a:t>
                      </a: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altLang="zh-CN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DVupf</a:t>
                      </a: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altLang="zh-CN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DVran</a:t>
                      </a: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from OAM</a:t>
                      </a:r>
                    </a:p>
                    <a:p>
                      <a:pPr marL="0" indent="0" algn="ctr" defTabSz="914400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Approach 2</a:t>
                      </a:r>
                    </a:p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EC</a:t>
                      </a:r>
                      <a:r>
                        <a:rPr lang="en-US" altLang="zh-CN" sz="1400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ran,ue</a:t>
                      </a: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reporting from RAN (via SMF)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1400" dirty="0"/>
                        <a:t>EC, </a:t>
                      </a:r>
                      <a:r>
                        <a:rPr lang="en-US" altLang="zh-CN" sz="1400" dirty="0" err="1"/>
                        <a:t>DV</a:t>
                      </a:r>
                      <a:r>
                        <a:rPr lang="en-US" altLang="zh-CN" sz="1400" baseline="-25000" dirty="0" err="1"/>
                        <a:t>ran</a:t>
                      </a:r>
                      <a:r>
                        <a:rPr lang="en-US" altLang="zh-CN" sz="1400" dirty="0"/>
                        <a:t> from OAM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Enhance CHF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New exposure services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Enhance existing roaming interface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1400" dirty="0"/>
                        <a:t>Enhance existing NFs e.g. SMF</a:t>
                      </a:r>
                      <a:endParaRPr lang="en-US" altLang="zh-CN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zh-CN" alt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6833475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96A00A4D-0096-22DC-0B0A-2B6772344305}"/>
              </a:ext>
            </a:extLst>
          </p:cNvPr>
          <p:cNvSpPr/>
          <p:nvPr/>
        </p:nvSpPr>
        <p:spPr>
          <a:xfrm>
            <a:off x="1306094" y="3386243"/>
            <a:ext cx="887774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OAM </a:t>
            </a:r>
            <a:r>
              <a:rPr lang="en-US" sz="5400" b="1" cap="none" spc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row Not updated</a:t>
            </a:r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62118879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5CA3727-A4EB-4398-9783-D0148B06109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10042</TotalTime>
  <Words>821</Words>
  <Application>Microsoft Office PowerPoint</Application>
  <PresentationFormat>Widescreen</PresentationFormat>
  <Paragraphs>156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Times New Roman</vt:lpstr>
      <vt:lpstr>Office Theme</vt:lpstr>
      <vt:lpstr>R19 Energysys-Solutions proposed in TR and in August meeting</vt:lpstr>
      <vt:lpstr>Summary of solutions- General on calculations</vt:lpstr>
      <vt:lpstr>Summary of solutions- 5GC functionality</vt:lpstr>
      <vt:lpstr>Summary of solutions- OAM based solution-determined by SA5</vt:lpstr>
      <vt:lpstr>Summary of solutions- CHF based solution</vt:lpstr>
      <vt:lpstr>Summary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Magnus Olsson M2</cp:lastModifiedBy>
  <cp:revision>755</cp:revision>
  <dcterms:created xsi:type="dcterms:W3CDTF">2010-02-05T13:52:04Z</dcterms:created>
  <dcterms:modified xsi:type="dcterms:W3CDTF">2024-08-16T08:56:48Z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  <property fmtid="{D5CDD505-2E9C-101B-9397-08002B2CF9AE}" pid="3" name="_2015_ms_pID_725343">
    <vt:lpwstr>(2)XqwSj3V/SvfLvL66I7i+n38nwZfeAN9/RMl+9EKjUjshOxoHC/mTv4/zvJj2LiRzYU5Y7m9J
/vqgbRWZwhcmV1GCX/Kuj9R67HLBi9Aw0GoeOlcYIQ3QxITFehJ5m2xDibPQfqsh7oV7t0+s
GSWnMrtMRfU9XMuRS2AYa+SKfXppCdzi0OIWO8LfNTvFKR4GhDv+7RarJbqAP92mF27j3CNK
ugPOR1f37Z1NQdpuzg</vt:lpwstr>
  </property>
  <property fmtid="{D5CDD505-2E9C-101B-9397-08002B2CF9AE}" pid="4" name="_2015_ms_pID_7253431">
    <vt:lpwstr>DkagcrptKqy8gK5SzovEiqZDxiTDBPF68DwdKoyDMvQM4Gcj2i4I73
xhBSylG0WstTQtu7cI0OemYBZ9jjeMH5+l8rkNR1l1GuN7NumtHb7y2lEWppLmjjY2WnwfDM
6KsRFGgfumbYTtD0APGcO4tgf+IfWCCFv3a9kvoS+P2yoyIaJDJZp3+p2dVDJJ8K+SBF93Wt
OePsQsu16flbahzu</vt:lpwstr>
  </property>
</Properties>
</file>