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8DF827-0F1E-1C4D-317D-2B388EBB8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9DD8D35-27B7-F055-FD28-7347E2BFE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27F617-4D2E-430F-91AD-D21363DF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DE11B6-74DF-892D-E8FD-FD8A166B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C02A40-0DEE-1BCE-85A6-A58575AB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7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2716B7-9C67-D008-0C28-651069E5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1A84B0-F351-AABC-048A-A6DF17088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B62625-49C6-A807-368F-1A8D08CD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67E3C8-E5E8-78D1-E52F-5ABC82BE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30BFF4-C9B5-C225-1EC2-512483C7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9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D6B1FA8-A60B-DF55-5D5F-D7906BC9E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79EC12-EE6E-555D-A848-177A6DF0A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8FA53D-E135-790C-C803-4704785C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E5B46A-04D9-8F9B-1283-B587E3725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68C89C-8701-F08F-6872-528D49473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4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0A4777-0982-2F7F-6989-770DFFA5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41874D-2A48-4B57-B1A1-1B3A59BB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281BCB-B3B2-81ED-669D-FE595E5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4F11B9-DAF2-AEE9-8560-1C4F1D3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AE7F89-10A5-A786-A46E-686BF202D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E3DFCA-6C5D-D3DE-F2CE-6E7D95A34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892C2D9-25E7-047E-D3A6-3FCF1460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A19FD3-2023-0F7A-DC0A-B6ACB629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807509-2774-E14F-8F97-75BD4EF6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65D827-CB79-6B8D-A5B9-FA338E33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9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DC69E-F3BE-E199-3BDC-A9D2A212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D7E58B-D881-54FD-8583-4ECB7A5849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B322B0-249E-DADD-41C7-7EFDBA6D9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C8419A-C5EA-98F0-D267-AC54E6153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486A86B-BEB1-E074-441F-C3EA73B6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4B4038-7121-520D-8075-1196770F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9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9E34B6-AC98-0EFC-695D-3BA7E542C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23CB0E-1485-AA24-429E-97E3FA9A0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946371F-AB76-F3C2-854B-F60A13631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27A22B2-7AE0-B6E0-28C9-E2B31D4F6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B338408-8A96-D4D8-31EA-DD212A79B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4F6EA11-6B5E-C3DF-7C5D-AED542C7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0A172AD-8307-7822-B1FE-83D86880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3D24529-5E4D-302A-534F-0CD2C00B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4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4DEDB4-928A-5C0A-2085-99136347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4A85932-C60A-55D3-916E-C0EDEA92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357BDDE-16D1-F30D-714C-E894DCA8C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47B73F-5423-57C2-D8F1-C5B12790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6AB77FA-9881-B111-3F3A-F2B0B2E1A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7FAED8D-EF97-378C-BA5D-9553AB736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F6D820F-1571-E516-20C3-05988796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4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5E1B82-7E07-B323-E324-034E6B8F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1D70E0-6608-7149-6572-1D0FC58E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139812-02F5-313D-5991-832F397CC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CC684CF-6075-E569-0ABE-166FADD77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E633546-BB51-B1D6-ABE5-865B9DB2F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AF70803-58FA-0B80-55D0-8732C659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6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6DDFD-D807-9FD7-CD18-C8FEFDDA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3DE037D-0583-4151-6617-5E2FA7ED6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0871ED-8B18-411C-74FC-3B7995AC0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A198396-4FF5-929D-68BE-1D0A12AD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CDBEA3-2A62-9032-720D-F0608C92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222DF7-FCE6-993B-28CF-2D10043BA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7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E5F3C8F-214E-6DFF-5A1E-9CB6E403C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1D76B0-C78D-BCBB-5DC6-FA903781B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993C2D-D49F-9857-F66B-B9B6CA043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77E37F-15C2-43CD-B29E-8AFA1DFDE258}" type="datetimeFigureOut">
              <a:rPr lang="en-US" smtClean="0"/>
              <a:t>28-May-24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47C66D-9BD4-6E16-C72D-DE4EE407AE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3D3B45-EC08-B4CD-65B3-4FC0FAB4F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C2877-FCD0-4727-85AC-B196A7D8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4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63_Jeju_2024-05/Docs/S2-2406159.zip" TargetMode="External"/><Relationship Id="rId2" Type="http://schemas.openxmlformats.org/officeDocument/2006/relationships/hyperlink" Target="https://www.3gpp.org/ftp/tsg_sa/WG2_Arch/TSGS2_163_Jeju_2024-05/Docs/S2-2406398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C1782-4EF4-5CA5-B96A-1C3713F4F9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5G </a:t>
            </a:r>
            <a:r>
              <a:rPr lang="en-US" dirty="0" err="1"/>
              <a:t>Femto</a:t>
            </a:r>
            <a:r>
              <a:rPr lang="en-US" dirty="0"/>
              <a:t> </a:t>
            </a:r>
            <a:r>
              <a:rPr lang="en-US" dirty="0" err="1"/>
              <a:t>SoH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19B46C5-00AF-5B49-686F-EEF91C169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4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AAB95F-9C48-9051-E213-22221E6D9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KI#2: </a:t>
            </a:r>
            <a:r>
              <a:rPr lang="en-US" dirty="0" err="1"/>
              <a:t>SoH</a:t>
            </a:r>
            <a:r>
              <a:rPr lang="en-US" dirty="0"/>
              <a:t> questions 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B50F92-0446-9247-E539-4B0F6EC25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4558"/>
          </a:xfrm>
        </p:spPr>
        <p:txBody>
          <a:bodyPr>
            <a:normAutofit/>
          </a:bodyPr>
          <a:lstStyle/>
          <a:p>
            <a:r>
              <a:rPr lang="en-US" sz="2400" dirty="0"/>
              <a:t>Discussion:</a:t>
            </a:r>
          </a:p>
          <a:p>
            <a:pPr lvl="1"/>
            <a:r>
              <a:rPr lang="en-US" sz="2000" dirty="0"/>
              <a:t>In the TR, we have documented below two variants of solutions:</a:t>
            </a:r>
          </a:p>
          <a:p>
            <a:endParaRPr lang="en-US" sz="2400" dirty="0"/>
          </a:p>
          <a:p>
            <a:r>
              <a:rPr lang="en-US" sz="2400" dirty="0"/>
              <a:t>Questions: </a:t>
            </a:r>
          </a:p>
          <a:p>
            <a:pPr lvl="1"/>
            <a:r>
              <a:rPr lang="en-US" sz="2000" dirty="0"/>
              <a:t>Can we agree to conclude KI#2 with any of the following option below:</a:t>
            </a:r>
          </a:p>
          <a:p>
            <a:pPr lvl="2"/>
            <a:r>
              <a:rPr lang="en-US" sz="1800" dirty="0"/>
              <a:t>Q#1: Use of existing 5G NF (i.e., (H)-UDM/UDR) for both non-roaming and roaming (</a:t>
            </a:r>
            <a:r>
              <a:rPr lang="en-US" sz="1800" dirty="0">
                <a:hlinkClick r:id="rId2"/>
              </a:rPr>
              <a:t>S2-2406398</a:t>
            </a:r>
            <a:r>
              <a:rPr lang="en-US" sz="1800" dirty="0"/>
              <a:t> baseline)</a:t>
            </a:r>
          </a:p>
          <a:p>
            <a:pPr lvl="3"/>
            <a:r>
              <a:rPr lang="en-US" sz="1600" dirty="0"/>
              <a:t>Yes</a:t>
            </a:r>
            <a:r>
              <a:rPr lang="en-US" sz="1600" dirty="0" smtClean="0"/>
              <a:t>: </a:t>
            </a:r>
            <a:r>
              <a:rPr lang="en-US" sz="1600" dirty="0" smtClean="0">
                <a:solidFill>
                  <a:srgbClr val="FF0000"/>
                </a:solidFill>
              </a:rPr>
              <a:t>8 – this is the agreed way forward</a:t>
            </a:r>
            <a:endParaRPr lang="en-US" sz="1600" dirty="0">
              <a:solidFill>
                <a:srgbClr val="FF0000"/>
              </a:solidFill>
            </a:endParaRPr>
          </a:p>
          <a:p>
            <a:pPr lvl="3"/>
            <a:r>
              <a:rPr lang="en-US" sz="1600" dirty="0"/>
              <a:t>No</a:t>
            </a:r>
            <a:r>
              <a:rPr lang="en-US" sz="1600" dirty="0" smtClean="0"/>
              <a:t>: 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endParaRPr lang="en-US" sz="1600" dirty="0">
              <a:solidFill>
                <a:srgbClr val="FF0000"/>
              </a:solidFill>
            </a:endParaRPr>
          </a:p>
          <a:p>
            <a:pPr lvl="2"/>
            <a:r>
              <a:rPr lang="en-US" sz="1800" dirty="0"/>
              <a:t>Q#2: Proposal to use the </a:t>
            </a:r>
            <a:r>
              <a:rPr lang="en-US" sz="1800" b="1" dirty="0"/>
              <a:t>new NF for both non-roaming and roaming </a:t>
            </a:r>
            <a:r>
              <a:rPr lang="en-US" sz="1800" dirty="0"/>
              <a:t>(</a:t>
            </a:r>
            <a:r>
              <a:rPr lang="en-US" sz="1800" dirty="0">
                <a:hlinkClick r:id="rId3"/>
              </a:rPr>
              <a:t>S2-2406159</a:t>
            </a:r>
            <a:r>
              <a:rPr lang="en-US" sz="1800" dirty="0"/>
              <a:t> baseline</a:t>
            </a:r>
            <a:r>
              <a:rPr lang="en-US" sz="1800" dirty="0" smtClean="0"/>
              <a:t>) – </a:t>
            </a:r>
            <a:r>
              <a:rPr lang="en-US" sz="1800" dirty="0" smtClean="0">
                <a:solidFill>
                  <a:srgbClr val="FF0000"/>
                </a:solidFill>
              </a:rPr>
              <a:t>not asked</a:t>
            </a:r>
            <a:endParaRPr lang="en-US" sz="1800" dirty="0">
              <a:solidFill>
                <a:srgbClr val="FF0000"/>
              </a:solidFill>
            </a:endParaRPr>
          </a:p>
          <a:p>
            <a:pPr lvl="3"/>
            <a:r>
              <a:rPr lang="en-US" sz="1600" dirty="0"/>
              <a:t>Yes</a:t>
            </a:r>
          </a:p>
          <a:p>
            <a:pPr lvl="3"/>
            <a:r>
              <a:rPr lang="en-US" sz="1600" dirty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2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1476B1-5EFA-8656-A070-FFE56532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KI#2: </a:t>
            </a:r>
            <a:r>
              <a:rPr lang="en-US" dirty="0" err="1"/>
              <a:t>SoH</a:t>
            </a:r>
            <a:r>
              <a:rPr lang="en-US" dirty="0"/>
              <a:t> questions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C80A77-B2D8-9E64-588E-6C91504BF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Roaming support.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Opt#1: Existing mechanism such as OAM i.e., no normative work.</a:t>
            </a:r>
          </a:p>
          <a:p>
            <a:pPr lvl="2"/>
            <a:r>
              <a:rPr lang="en-US" dirty="0"/>
              <a:t>Yes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6 – agreed as the way forward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No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Opt#2: AF  mechanism </a:t>
            </a:r>
            <a:r>
              <a:rPr lang="en-US" b="1" dirty="0"/>
              <a:t>Alt#1</a:t>
            </a:r>
            <a:r>
              <a:rPr lang="en-US" dirty="0"/>
              <a:t> in S2-2406398.</a:t>
            </a:r>
          </a:p>
          <a:p>
            <a:pPr lvl="2"/>
            <a:r>
              <a:rPr lang="en-US" dirty="0"/>
              <a:t>Yes:</a:t>
            </a:r>
          </a:p>
          <a:p>
            <a:pPr lvl="2"/>
            <a:r>
              <a:rPr lang="en-US" dirty="0"/>
              <a:t>No: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Opt#3: Dynamic mechanism </a:t>
            </a:r>
            <a:r>
              <a:rPr lang="en-US" b="1" dirty="0"/>
              <a:t>Alt#2</a:t>
            </a:r>
            <a:r>
              <a:rPr lang="en-US" dirty="0"/>
              <a:t> in S2-2406398.</a:t>
            </a:r>
          </a:p>
          <a:p>
            <a:pPr lvl="2"/>
            <a:r>
              <a:rPr lang="en-US" dirty="0"/>
              <a:t>Yes:</a:t>
            </a:r>
          </a:p>
          <a:p>
            <a:pPr lvl="2"/>
            <a:r>
              <a:rPr lang="en-US" dirty="0"/>
              <a:t>No: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85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157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5G Femto SoH</vt:lpstr>
      <vt:lpstr>KI#2: SoH questions -1</vt:lpstr>
      <vt:lpstr>KI#2: SoH questions - 2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5G Femto SoH</dc:title>
  <dc:creator>Rapporteur</dc:creator>
  <cp:lastModifiedBy>Andy Bennett</cp:lastModifiedBy>
  <cp:revision>7</cp:revision>
  <dcterms:created xsi:type="dcterms:W3CDTF">2024-05-28T08:13:41Z</dcterms:created>
  <dcterms:modified xsi:type="dcterms:W3CDTF">2024-05-28T09:19:00Z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