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 id="2147483656" r:id="rId4"/>
    <p:sldMasterId id="2147483660" r:id="rId5"/>
    <p:sldMasterId id="2147483664" r:id="rId6"/>
  </p:sldMasterIdLst>
  <p:notesMasterIdLst>
    <p:notesMasterId r:id="rId8"/>
  </p:notesMasterIdLst>
  <p:handoutMasterIdLst>
    <p:handoutMasterId r:id="rId13"/>
  </p:handoutMasterIdLst>
  <p:sldIdLst>
    <p:sldId id="303" r:id="rId7"/>
    <p:sldId id="855" r:id="rId9"/>
    <p:sldId id="851" r:id="rId10"/>
    <p:sldId id="852" r:id="rId11"/>
    <p:sldId id="854" r:id="rId12"/>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默认节" id="{00A2E23D-B4AD-4CE3-A23D-4DFA4C5AFD82}">
          <p14:sldIdLst>
            <p14:sldId id="303"/>
            <p14:sldId id="855"/>
            <p14:sldId id="851"/>
            <p14:sldId id="852"/>
            <p14:sldId id="854"/>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3300"/>
    <a:srgbClr val="0000FF"/>
    <a:srgbClr val="62A14D"/>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69" autoAdjust="0"/>
    <p:restoredTop sz="91299" autoAdjust="0"/>
  </p:normalViewPr>
  <p:slideViewPr>
    <p:cSldViewPr snapToGrid="0">
      <p:cViewPr>
        <p:scale>
          <a:sx n="100" d="100"/>
          <a:sy n="100" d="100"/>
        </p:scale>
        <p:origin x="1085" y="-9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endParaRPr lang="en-GB" noProof="0" dirty="0"/>
          </a:p>
          <a:p>
            <a:pPr lvl="1"/>
            <a:r>
              <a:rPr lang="en-GB" noProof="0" dirty="0"/>
              <a:t>Second level</a:t>
            </a:r>
            <a:endParaRPr lang="en-GB" noProof="0" dirty="0"/>
          </a:p>
          <a:p>
            <a:pPr lvl="2"/>
            <a:r>
              <a:rPr lang="en-GB" noProof="0" dirty="0"/>
              <a:t>Third level</a:t>
            </a:r>
            <a:endParaRPr lang="en-GB" noProof="0" dirty="0"/>
          </a:p>
          <a:p>
            <a:pPr lvl="3"/>
            <a:r>
              <a:rPr lang="en-GB" noProof="0" dirty="0"/>
              <a:t>Fourth level</a:t>
            </a:r>
            <a:endParaRPr lang="en-GB" noProof="0" dirty="0"/>
          </a:p>
          <a:p>
            <a:pPr lvl="4"/>
            <a:r>
              <a:rPr lang="en-GB" noProof="0" dirty="0"/>
              <a:t>Fifth level</a:t>
            </a:r>
            <a:endParaRPr lang="en-GB" noProof="0" dirty="0"/>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WG2#161, Feb, </a:t>
            </a:r>
            <a:r>
              <a:rPr kumimoji="0" lang="en-US" altLang="zh-CN" sz="1400" b="0" i="1" u="none" strike="noStrike" cap="none" normalizeH="0" baseline="0" dirty="0">
                <a:ln>
                  <a:noFill/>
                </a:ln>
                <a:solidFill>
                  <a:schemeClr val="bg1"/>
                </a:solidFill>
                <a:effectLst/>
                <a:latin typeface="Arial" panose="020B0604020202020204" pitchFamily="34" charset="0"/>
              </a:rPr>
              <a:t>2024</a:t>
            </a:r>
            <a:r>
              <a:rPr kumimoji="0" lang="en-US" altLang="zh-CN" sz="1400" b="0" i="1" u="none" strike="noStrike" cap="none" normalizeH="0" baseline="0">
                <a:ln>
                  <a:noFill/>
                </a:ln>
                <a:solidFill>
                  <a:schemeClr val="bg1"/>
                </a:solidFill>
                <a:effectLst/>
                <a:latin typeface="Arial" panose="020B0604020202020204" pitchFamily="34" charset="0"/>
              </a:rPr>
              <a:t>, Athens</a:t>
            </a:r>
            <a:endParaRPr kumimoji="0" lang="en-US" altLang="zh-CN" sz="1400" b="0" i="1" u="none" strike="noStrike" cap="none" normalizeH="0" baseline="0">
              <a:ln>
                <a:noFill/>
              </a:ln>
              <a:solidFill>
                <a:schemeClr val="bg1"/>
              </a:solidFill>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WG2#161, Feb, </a:t>
            </a:r>
            <a:r>
              <a:rPr kumimoji="0" lang="en-US" altLang="zh-CN" sz="1400" b="0" i="1" u="none" strike="noStrike" cap="none" normalizeH="0" baseline="0" dirty="0">
                <a:ln>
                  <a:noFill/>
                </a:ln>
                <a:solidFill>
                  <a:schemeClr val="bg1"/>
                </a:solidFill>
                <a:effectLst/>
                <a:latin typeface="Arial" panose="020B0604020202020204" pitchFamily="34" charset="0"/>
              </a:rPr>
              <a:t>2024</a:t>
            </a:r>
            <a:r>
              <a:rPr kumimoji="0" lang="en-US" altLang="zh-CN" sz="1400" b="0" i="1" u="none" strike="noStrike" cap="none" normalizeH="0" baseline="0">
                <a:ln>
                  <a:noFill/>
                </a:ln>
                <a:solidFill>
                  <a:schemeClr val="bg1"/>
                </a:solidFill>
                <a:effectLst/>
                <a:latin typeface="Arial" panose="020B0604020202020204" pitchFamily="34" charset="0"/>
              </a:rPr>
              <a:t>, Athens</a:t>
            </a:r>
            <a:endParaRPr kumimoji="0" lang="en-US" altLang="zh-CN" sz="1400" b="0" i="1" u="none" strike="noStrike" cap="none" normalizeH="0" baseline="0">
              <a:ln>
                <a:noFill/>
              </a:ln>
              <a:solidFill>
                <a:schemeClr val="bg1"/>
              </a:solidFill>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WG2#161, Feb, </a:t>
            </a:r>
            <a:r>
              <a:rPr kumimoji="0" lang="en-US" altLang="zh-CN" sz="1400" b="0" i="1" u="none" strike="noStrike" cap="none" normalizeH="0" baseline="0" dirty="0">
                <a:ln>
                  <a:noFill/>
                </a:ln>
                <a:solidFill>
                  <a:schemeClr val="bg1"/>
                </a:solidFill>
                <a:effectLst/>
                <a:latin typeface="Arial" panose="020B0604020202020204" pitchFamily="34" charset="0"/>
              </a:rPr>
              <a:t>2024</a:t>
            </a:r>
            <a:r>
              <a:rPr kumimoji="0" lang="en-US" altLang="zh-CN" sz="1400" b="0" i="1" u="none" strike="noStrike" cap="none" normalizeH="0" baseline="0">
                <a:ln>
                  <a:noFill/>
                </a:ln>
                <a:solidFill>
                  <a:schemeClr val="bg1"/>
                </a:solidFill>
                <a:effectLst/>
                <a:latin typeface="Arial" panose="020B0604020202020204" pitchFamily="34" charset="0"/>
              </a:rPr>
              <a:t>, Athens</a:t>
            </a:r>
            <a:endParaRPr kumimoji="0" lang="en-US" altLang="zh-CN" sz="1400" b="0" i="1" u="none" strike="noStrike" cap="none" normalizeH="0" baseline="0">
              <a:ln>
                <a:noFill/>
              </a:ln>
              <a:solidFill>
                <a:schemeClr val="bg1"/>
              </a:solidFill>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WG2#161, Feb, </a:t>
            </a:r>
            <a:r>
              <a:rPr kumimoji="0" lang="en-US" altLang="zh-CN" sz="1400" b="0" i="1" u="none" strike="noStrike" cap="none" normalizeH="0" baseline="0" dirty="0">
                <a:ln>
                  <a:noFill/>
                </a:ln>
                <a:solidFill>
                  <a:schemeClr val="bg1"/>
                </a:solidFill>
                <a:effectLst/>
                <a:latin typeface="Arial" panose="020B0604020202020204" pitchFamily="34" charset="0"/>
              </a:rPr>
              <a:t>2024</a:t>
            </a:r>
            <a:r>
              <a:rPr kumimoji="0" lang="en-US" altLang="zh-CN" sz="1400" b="0" i="1" u="none" strike="noStrike" cap="none" normalizeH="0" baseline="0">
                <a:ln>
                  <a:noFill/>
                </a:ln>
                <a:solidFill>
                  <a:schemeClr val="bg1"/>
                </a:solidFill>
                <a:effectLst/>
                <a:latin typeface="Arial" panose="020B0604020202020204" pitchFamily="34" charset="0"/>
              </a:rPr>
              <a:t>, Athens</a:t>
            </a:r>
            <a:endParaRPr kumimoji="0" lang="en-US" altLang="zh-CN" sz="1400" b="0" i="1" u="none" strike="noStrike" cap="none" normalizeH="0" baseline="0">
              <a:ln>
                <a:noFill/>
              </a:ln>
              <a:solidFill>
                <a:schemeClr val="bg1"/>
              </a:solidFill>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WG2#161, Feb, </a:t>
            </a:r>
            <a:r>
              <a:rPr kumimoji="0" lang="en-US" altLang="zh-CN" sz="1400" b="0" i="1" u="none" strike="noStrike" cap="none" normalizeH="0" baseline="0" dirty="0">
                <a:ln>
                  <a:noFill/>
                </a:ln>
                <a:solidFill>
                  <a:schemeClr val="bg1"/>
                </a:solidFill>
                <a:effectLst/>
                <a:latin typeface="Arial" panose="020B0604020202020204" pitchFamily="34" charset="0"/>
              </a:rPr>
              <a:t>2024</a:t>
            </a:r>
            <a:r>
              <a:rPr kumimoji="0" lang="en-US" altLang="zh-CN" sz="1400" b="0" i="1" u="none" strike="noStrike" cap="none" normalizeH="0" baseline="0">
                <a:ln>
                  <a:noFill/>
                </a:ln>
                <a:solidFill>
                  <a:schemeClr val="bg1"/>
                </a:solidFill>
                <a:effectLst/>
                <a:latin typeface="Arial" panose="020B0604020202020204" pitchFamily="34" charset="0"/>
              </a:rPr>
              <a:t>, Athens</a:t>
            </a:r>
            <a:endParaRPr kumimoji="0" lang="en-US" altLang="zh-CN" sz="1400" b="0" i="1" u="none" strike="noStrike" cap="none" normalizeH="0" baseline="0">
              <a:ln>
                <a:noFill/>
              </a:ln>
              <a:solidFill>
                <a:schemeClr val="bg1"/>
              </a:solidFill>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400" i="1" dirty="0">
                <a:ln>
                  <a:noFill/>
                </a:ln>
                <a:solidFill>
                  <a:schemeClr val="bg1"/>
                </a:solidFill>
                <a:effectLst/>
                <a:sym typeface="+mn-ea"/>
              </a:rPr>
              <a:t>TSG </a:t>
            </a:r>
            <a:r>
              <a:rPr lang="en-US" altLang="zh-CN" sz="1400" i="1">
                <a:ln>
                  <a:noFill/>
                </a:ln>
                <a:solidFill>
                  <a:schemeClr val="bg1"/>
                </a:solidFill>
                <a:effectLst/>
                <a:sym typeface="+mn-ea"/>
              </a:rPr>
              <a:t>SA WG2#160, Oct, </a:t>
            </a:r>
            <a:r>
              <a:rPr lang="en-US" altLang="zh-CN" sz="1400" i="1" dirty="0">
                <a:ln>
                  <a:noFill/>
                </a:ln>
                <a:solidFill>
                  <a:schemeClr val="bg1"/>
                </a:solidFill>
                <a:effectLst/>
                <a:sym typeface="+mn-ea"/>
              </a:rPr>
              <a:t>2023</a:t>
            </a:r>
            <a:r>
              <a:rPr lang="en-US" altLang="zh-CN" sz="1400" i="1">
                <a:ln>
                  <a:noFill/>
                </a:ln>
                <a:solidFill>
                  <a:schemeClr val="bg1"/>
                </a:solidFill>
                <a:effectLst/>
                <a:sym typeface="+mn-ea"/>
              </a:rPr>
              <a:t>, Chicago</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2.png"/><Relationship Id="rId4" Type="http://schemas.openxmlformats.org/officeDocument/2006/relationships/image" Target="../media/image1.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image" Target="../media/image2.png"/><Relationship Id="rId4" Type="http://schemas.openxmlformats.org/officeDocument/2006/relationships/image" Target="../media/image1.jpeg"/><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6" Type="http://schemas.openxmlformats.org/officeDocument/2006/relationships/theme" Target="../theme/theme3.xml"/><Relationship Id="rId5" Type="http://schemas.openxmlformats.org/officeDocument/2006/relationships/image" Target="../media/image2.png"/><Relationship Id="rId4" Type="http://schemas.openxmlformats.org/officeDocument/2006/relationships/image" Target="../media/image1.jpeg"/><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6" Type="http://schemas.openxmlformats.org/officeDocument/2006/relationships/theme" Target="../theme/theme4.xml"/><Relationship Id="rId5" Type="http://schemas.openxmlformats.org/officeDocument/2006/relationships/image" Target="../media/image2.png"/><Relationship Id="rId4" Type="http://schemas.openxmlformats.org/officeDocument/2006/relationships/image" Target="../media/image1.jpeg"/><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6" Type="http://schemas.openxmlformats.org/officeDocument/2006/relationships/theme" Target="../theme/theme5.xml"/><Relationship Id="rId5" Type="http://schemas.openxmlformats.org/officeDocument/2006/relationships/image" Target="../media/image2.png"/><Relationship Id="rId4" Type="http://schemas.openxmlformats.org/officeDocument/2006/relationships/image" Target="../media/image1.jpeg"/><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endParaRPr lang="en-GB" altLang="en-US" sz="800" dirty="0"/>
          </a:p>
        </p:txBody>
      </p:sp>
      <p:pic>
        <p:nvPicPr>
          <p:cNvPr id="1033" name="Picture 10" descr="3GPP_TM_RD.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48743"/>
            <a:ext cx="5473170" cy="242887"/>
          </a:xfrm>
          <a:prstGeom prst="rect">
            <a:avLst/>
          </a:prstGeom>
          <a:noFill/>
        </p:spPr>
        <p:txBody>
          <a:bodyPr anchor="ctr">
            <a:noAutofit/>
          </a:bodyPr>
          <a:lstStyle/>
          <a:p>
            <a:pPr marL="0" marR="0" indent="0" algn="l" defTabSz="914400" rtl="0" eaLnBrk="0" fontAlgn="base" latinLnBrk="0" hangingPunct="0">
              <a:lnSpc>
                <a:spcPct val="100000"/>
              </a:lnSpc>
              <a:spcBef>
                <a:spcPct val="0"/>
              </a:spcBef>
              <a:spcAft>
                <a:spcPct val="0"/>
              </a:spcAft>
              <a:buClrTx/>
              <a:buSzTx/>
              <a:buFontTx/>
              <a:buNone/>
            </a:pPr>
            <a:r>
              <a:rPr lang="en-US" altLang="zh-CN" sz="1200" i="1" dirty="0">
                <a:ln>
                  <a:noFill/>
                </a:ln>
                <a:solidFill>
                  <a:schemeClr val="bg1"/>
                </a:solidFill>
                <a:effectLst/>
                <a:sym typeface="+mn-ea"/>
              </a:rPr>
              <a:t>TSG </a:t>
            </a:r>
            <a:r>
              <a:rPr lang="en-US" altLang="zh-CN" sz="1200" i="1">
                <a:ln>
                  <a:noFill/>
                </a:ln>
                <a:solidFill>
                  <a:schemeClr val="bg1"/>
                </a:solidFill>
                <a:effectLst/>
                <a:sym typeface="+mn-ea"/>
              </a:rPr>
              <a:t>SA WG2#160, Oct, </a:t>
            </a:r>
            <a:r>
              <a:rPr lang="en-US" altLang="zh-CN" sz="1200" i="1" dirty="0">
                <a:ln>
                  <a:noFill/>
                </a:ln>
                <a:solidFill>
                  <a:schemeClr val="bg1"/>
                </a:solidFill>
                <a:effectLst/>
                <a:sym typeface="+mn-ea"/>
              </a:rPr>
              <a:t>2023</a:t>
            </a:r>
            <a:r>
              <a:rPr lang="en-US" altLang="zh-CN" sz="1200" i="1">
                <a:ln>
                  <a:noFill/>
                </a:ln>
                <a:solidFill>
                  <a:schemeClr val="bg1"/>
                </a:solidFill>
                <a:effectLst/>
                <a:sym typeface="+mn-ea"/>
              </a:rPr>
              <a:t>, Chicago</a:t>
            </a:r>
            <a:endParaRPr sz="1200" baseline="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endParaRPr lang="en-GB" altLang="en-US" sz="800" dirty="0"/>
          </a:p>
        </p:txBody>
      </p:sp>
      <p:pic>
        <p:nvPicPr>
          <p:cNvPr id="1033" name="Picture 10" descr="3GPP_TM_RD.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48743"/>
            <a:ext cx="5473170" cy="242887"/>
          </a:xfrm>
          <a:prstGeom prst="rect">
            <a:avLst/>
          </a:prstGeom>
          <a:noFill/>
        </p:spPr>
        <p:txBody>
          <a:bodyPr anchor="ctr">
            <a:noAutofit/>
          </a:bodyPr>
          <a:lstStyle/>
          <a:p>
            <a:pPr marL="0" marR="0" indent="0" algn="l" defTabSz="914400" rtl="0" eaLnBrk="0" fontAlgn="base" latinLnBrk="0" hangingPunct="0">
              <a:lnSpc>
                <a:spcPct val="100000"/>
              </a:lnSpc>
              <a:spcBef>
                <a:spcPct val="0"/>
              </a:spcBef>
              <a:spcAft>
                <a:spcPct val="0"/>
              </a:spcAft>
              <a:buClrTx/>
              <a:buSzTx/>
              <a:buFontTx/>
              <a:buNone/>
            </a:pPr>
            <a:r>
              <a:rPr lang="en-US" altLang="zh-CN" sz="1200" i="1" dirty="0">
                <a:ln>
                  <a:noFill/>
                </a:ln>
                <a:solidFill>
                  <a:schemeClr val="bg1"/>
                </a:solidFill>
                <a:effectLst/>
                <a:sym typeface="+mn-ea"/>
              </a:rPr>
              <a:t>TSG </a:t>
            </a:r>
            <a:r>
              <a:rPr lang="en-US" altLang="zh-CN" sz="1200" i="1">
                <a:ln>
                  <a:noFill/>
                </a:ln>
                <a:solidFill>
                  <a:schemeClr val="bg1"/>
                </a:solidFill>
                <a:effectLst/>
                <a:sym typeface="+mn-ea"/>
              </a:rPr>
              <a:t>SA WG2#160, Oct, </a:t>
            </a:r>
            <a:r>
              <a:rPr lang="en-US" altLang="zh-CN" sz="1200" i="1" dirty="0">
                <a:ln>
                  <a:noFill/>
                </a:ln>
                <a:solidFill>
                  <a:schemeClr val="bg1"/>
                </a:solidFill>
                <a:effectLst/>
                <a:sym typeface="+mn-ea"/>
              </a:rPr>
              <a:t>2023</a:t>
            </a:r>
            <a:r>
              <a:rPr lang="en-US" altLang="zh-CN" sz="1200" i="1">
                <a:ln>
                  <a:noFill/>
                </a:ln>
                <a:solidFill>
                  <a:schemeClr val="bg1"/>
                </a:solidFill>
                <a:effectLst/>
                <a:sym typeface="+mn-ea"/>
              </a:rPr>
              <a:t>, Chicago</a:t>
            </a:r>
            <a:endParaRPr sz="1200" baseline="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endParaRPr lang="en-GB" altLang="en-US" sz="800" dirty="0"/>
          </a:p>
        </p:txBody>
      </p:sp>
      <p:pic>
        <p:nvPicPr>
          <p:cNvPr id="1033" name="Picture 10" descr="3GPP_TM_RD.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48743"/>
            <a:ext cx="5473170" cy="242887"/>
          </a:xfrm>
          <a:prstGeom prst="rect">
            <a:avLst/>
          </a:prstGeom>
          <a:noFill/>
        </p:spPr>
        <p:txBody>
          <a:bodyPr anchor="ctr">
            <a:noAutofit/>
          </a:bodyPr>
          <a:lstStyle/>
          <a:p>
            <a:pPr marL="0" marR="0" indent="0" algn="l" defTabSz="914400" rtl="0" eaLnBrk="0" fontAlgn="base" latinLnBrk="0" hangingPunct="0">
              <a:lnSpc>
                <a:spcPct val="100000"/>
              </a:lnSpc>
              <a:spcBef>
                <a:spcPct val="0"/>
              </a:spcBef>
              <a:spcAft>
                <a:spcPct val="0"/>
              </a:spcAft>
              <a:buClrTx/>
              <a:buSzTx/>
              <a:buFontTx/>
              <a:buNone/>
            </a:pPr>
            <a:r>
              <a:rPr lang="en-US" altLang="zh-CN" sz="1200" i="1" dirty="0">
                <a:ln>
                  <a:noFill/>
                </a:ln>
                <a:solidFill>
                  <a:schemeClr val="bg1"/>
                </a:solidFill>
                <a:effectLst/>
                <a:sym typeface="+mn-ea"/>
              </a:rPr>
              <a:t>TSG </a:t>
            </a:r>
            <a:r>
              <a:rPr lang="en-US" altLang="zh-CN" sz="1200" i="1">
                <a:ln>
                  <a:noFill/>
                </a:ln>
                <a:solidFill>
                  <a:schemeClr val="bg1"/>
                </a:solidFill>
                <a:effectLst/>
                <a:sym typeface="+mn-ea"/>
              </a:rPr>
              <a:t>SA WG2#160, Oct, </a:t>
            </a:r>
            <a:r>
              <a:rPr lang="en-US" altLang="zh-CN" sz="1200" i="1" dirty="0">
                <a:ln>
                  <a:noFill/>
                </a:ln>
                <a:solidFill>
                  <a:schemeClr val="bg1"/>
                </a:solidFill>
                <a:effectLst/>
                <a:sym typeface="+mn-ea"/>
              </a:rPr>
              <a:t>2023</a:t>
            </a:r>
            <a:r>
              <a:rPr lang="en-US" altLang="zh-CN" sz="1200" i="1">
                <a:ln>
                  <a:noFill/>
                </a:ln>
                <a:solidFill>
                  <a:schemeClr val="bg1"/>
                </a:solidFill>
                <a:effectLst/>
                <a:sym typeface="+mn-ea"/>
              </a:rPr>
              <a:t>, Chicago</a:t>
            </a:r>
            <a:endParaRPr sz="1200" baseline="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endParaRPr lang="en-GB" altLang="en-US" sz="800" dirty="0"/>
          </a:p>
        </p:txBody>
      </p:sp>
      <p:pic>
        <p:nvPicPr>
          <p:cNvPr id="1033" name="Picture 10" descr="3GPP_TM_RD.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48743"/>
            <a:ext cx="5473170" cy="242887"/>
          </a:xfrm>
          <a:prstGeom prst="rect">
            <a:avLst/>
          </a:prstGeom>
          <a:noFill/>
        </p:spPr>
        <p:txBody>
          <a:bodyPr anchor="ctr">
            <a:noAutofit/>
          </a:bodyPr>
          <a:lstStyle/>
          <a:p>
            <a:pPr marL="0" marR="0" indent="0" algn="l" defTabSz="914400" rtl="0" eaLnBrk="0" fontAlgn="base" latinLnBrk="0" hangingPunct="0">
              <a:lnSpc>
                <a:spcPct val="100000"/>
              </a:lnSpc>
              <a:spcBef>
                <a:spcPct val="0"/>
              </a:spcBef>
              <a:spcAft>
                <a:spcPct val="0"/>
              </a:spcAft>
              <a:buClrTx/>
              <a:buSzTx/>
              <a:buFontTx/>
              <a:buNone/>
            </a:pPr>
            <a:r>
              <a:rPr lang="en-US" altLang="zh-CN" sz="1200" i="1" dirty="0">
                <a:ln>
                  <a:noFill/>
                </a:ln>
                <a:solidFill>
                  <a:schemeClr val="bg1"/>
                </a:solidFill>
                <a:effectLst/>
                <a:sym typeface="+mn-ea"/>
              </a:rPr>
              <a:t>TSG </a:t>
            </a:r>
            <a:r>
              <a:rPr lang="en-US" altLang="zh-CN" sz="1200" i="1">
                <a:ln>
                  <a:noFill/>
                </a:ln>
                <a:solidFill>
                  <a:schemeClr val="bg1"/>
                </a:solidFill>
                <a:effectLst/>
                <a:sym typeface="+mn-ea"/>
              </a:rPr>
              <a:t>SA WG2#160, Oct, </a:t>
            </a:r>
            <a:r>
              <a:rPr lang="en-US" altLang="zh-CN" sz="1200" i="1" dirty="0">
                <a:ln>
                  <a:noFill/>
                </a:ln>
                <a:solidFill>
                  <a:schemeClr val="bg1"/>
                </a:solidFill>
                <a:effectLst/>
                <a:sym typeface="+mn-ea"/>
              </a:rPr>
              <a:t>2023</a:t>
            </a:r>
            <a:r>
              <a:rPr lang="en-US" altLang="zh-CN" sz="1200" i="1">
                <a:ln>
                  <a:noFill/>
                </a:ln>
                <a:solidFill>
                  <a:schemeClr val="bg1"/>
                </a:solidFill>
                <a:effectLst/>
                <a:sym typeface="+mn-ea"/>
              </a:rPr>
              <a:t>, Chicago</a:t>
            </a:r>
            <a:endParaRPr sz="1200" baseline="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endParaRPr lang="en-GB" altLang="en-US" sz="800" dirty="0"/>
          </a:p>
        </p:txBody>
      </p:sp>
      <p:pic>
        <p:nvPicPr>
          <p:cNvPr id="1033" name="Picture 10" descr="3GPP_TM_RD.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48743"/>
            <a:ext cx="5473170" cy="242887"/>
          </a:xfrm>
          <a:prstGeom prst="rect">
            <a:avLst/>
          </a:prstGeom>
          <a:noFill/>
        </p:spPr>
        <p:txBody>
          <a:bodyPr anchor="ctr">
            <a:noAutofit/>
          </a:bodyPr>
          <a:lstStyle/>
          <a:p>
            <a:pPr marL="0" marR="0" indent="0" algn="l" defTabSz="914400" rtl="0" eaLnBrk="0" fontAlgn="base" latinLnBrk="0" hangingPunct="0">
              <a:lnSpc>
                <a:spcPct val="100000"/>
              </a:lnSpc>
              <a:spcBef>
                <a:spcPct val="0"/>
              </a:spcBef>
              <a:spcAft>
                <a:spcPct val="0"/>
              </a:spcAft>
              <a:buClrTx/>
              <a:buSzTx/>
              <a:buFontTx/>
              <a:buNone/>
            </a:pPr>
            <a:r>
              <a:rPr lang="en-US" altLang="zh-CN" sz="1200" i="1" dirty="0">
                <a:ln>
                  <a:noFill/>
                </a:ln>
                <a:solidFill>
                  <a:schemeClr val="bg1"/>
                </a:solidFill>
                <a:effectLst/>
                <a:sym typeface="+mn-ea"/>
              </a:rPr>
              <a:t>TSG </a:t>
            </a:r>
            <a:r>
              <a:rPr lang="en-US" altLang="zh-CN" sz="1200" i="1">
                <a:ln>
                  <a:noFill/>
                </a:ln>
                <a:solidFill>
                  <a:schemeClr val="bg1"/>
                </a:solidFill>
                <a:effectLst/>
                <a:sym typeface="+mn-ea"/>
              </a:rPr>
              <a:t>SA WG2#160, Oct, </a:t>
            </a:r>
            <a:r>
              <a:rPr lang="en-US" altLang="zh-CN" sz="1200" i="1" dirty="0">
                <a:ln>
                  <a:noFill/>
                </a:ln>
                <a:solidFill>
                  <a:schemeClr val="bg1"/>
                </a:solidFill>
                <a:effectLst/>
                <a:sym typeface="+mn-ea"/>
              </a:rPr>
              <a:t>2023</a:t>
            </a:r>
            <a:r>
              <a:rPr lang="en-US" altLang="zh-CN" sz="1200" i="1">
                <a:ln>
                  <a:noFill/>
                </a:ln>
                <a:solidFill>
                  <a:schemeClr val="bg1"/>
                </a:solidFill>
                <a:effectLst/>
                <a:sym typeface="+mn-ea"/>
              </a:rPr>
              <a:t>, Chicago</a:t>
            </a:r>
            <a:endParaRPr sz="1200" baseline="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774700" y="2194560"/>
            <a:ext cx="7726045" cy="1101090"/>
          </a:xfrm>
        </p:spPr>
        <p:txBody>
          <a:bodyPr>
            <a:noAutofit/>
          </a:bodyPr>
          <a:lstStyle/>
          <a:p>
            <a:pPr>
              <a:defRPr/>
            </a:pPr>
            <a:r>
              <a:rPr lang="en-US" altLang="zh-CN" sz="3600" b="1"/>
              <a:t>Preparation before SA2#161 meeting</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1"/>
            <a:r>
              <a:rPr lang="en-US" altLang="zh-CN"/>
              <a:t>1) PDU set QoS Parameters</a:t>
            </a:r>
            <a:endParaRPr lang="en-US" altLang="zh-CN"/>
          </a:p>
        </p:txBody>
      </p:sp>
      <p:sp>
        <p:nvSpPr>
          <p:cNvPr id="3" name="内容占位符 2"/>
          <p:cNvSpPr>
            <a:spLocks noGrp="1"/>
          </p:cNvSpPr>
          <p:nvPr>
            <p:ph idx="1"/>
          </p:nvPr>
        </p:nvSpPr>
        <p:spPr>
          <a:xfrm>
            <a:off x="0" y="2479040"/>
            <a:ext cx="8924290" cy="3510915"/>
          </a:xfrm>
        </p:spPr>
        <p:txBody>
          <a:bodyPr/>
          <a:lstStyle/>
          <a:p>
            <a:pPr marL="0" indent="0">
              <a:buNone/>
            </a:pPr>
            <a:r>
              <a:rPr lang="en-US" altLang="de-DE" sz="1800" dirty="0">
                <a:solidFill>
                  <a:schemeClr val="tx1"/>
                </a:solidFill>
              </a:rPr>
              <a:t>How the SMF sends the PDU Set QoS Parameters to NG-RAN:</a:t>
            </a:r>
            <a:endParaRPr lang="en-US" altLang="de-DE" sz="1800" dirty="0">
              <a:solidFill>
                <a:schemeClr val="tx1"/>
              </a:solidFill>
            </a:endParaRPr>
          </a:p>
          <a:p>
            <a:r>
              <a:rPr lang="en-US" altLang="de-DE" sz="1800" dirty="0">
                <a:solidFill>
                  <a:schemeClr val="tx1"/>
                </a:solidFill>
              </a:rPr>
              <a:t>[Alternative 1]: At least one PDU Set QoS Parameter shall be sent to the NG-RAN to enable PDU Set based QoS handling. If the NG-RAN receives only PSER and not PSDB, the RAN uses PSER and PDB for PDU Set based QoS, and if the RAN receives only PSDB and not PSER, the RAN uses PSDB and PER for PDU Set QoS.</a:t>
            </a:r>
            <a:endParaRPr lang="en-US" altLang="de-DE" sz="1800" dirty="0">
              <a:solidFill>
                <a:schemeClr val="tx1"/>
              </a:solidFill>
            </a:endParaRPr>
          </a:p>
          <a:p>
            <a:r>
              <a:rPr lang="en-US" altLang="de-DE" sz="1800" dirty="0">
                <a:solidFill>
                  <a:schemeClr val="tx1"/>
                </a:solidFill>
              </a:rPr>
              <a:t>[Alternative 2:] Both PSDB and PSER PDU Set QoS Parameters shall be sent to the NG-RAN to enable PDU Set based QoS handling.</a:t>
            </a:r>
            <a:endParaRPr lang="en-US" altLang="de-DE" sz="1800" dirty="0">
              <a:solidFill>
                <a:schemeClr val="tx1"/>
              </a:solidFill>
            </a:endParaRPr>
          </a:p>
          <a:p>
            <a:pPr marL="0" indent="0">
              <a:buNone/>
            </a:pPr>
            <a:endParaRPr lang="de-DE" altLang="de-DE" sz="1800" dirty="0"/>
          </a:p>
          <a:p>
            <a:pPr marL="457200" lvl="1" indent="-457200">
              <a:buClrTx/>
              <a:buBlip>
                <a:blip r:embed="rId1"/>
              </a:buBlip>
            </a:pPr>
            <a:endParaRPr lang="en-US" altLang="zh-CN" dirty="0"/>
          </a:p>
          <a:p>
            <a:pPr marL="457200" lvl="1" indent="-457200">
              <a:buClrTx/>
              <a:buBlip>
                <a:blip r:embed="rId1"/>
              </a:buBlip>
            </a:pPr>
            <a:endParaRPr lang="en-US" altLang="zh-CN" sz="2400" dirty="0"/>
          </a:p>
          <a:p>
            <a:pPr lvl="1"/>
            <a:endParaRPr lang="zh-CN" altLang="en-US" sz="2000" dirty="0"/>
          </a:p>
        </p:txBody>
      </p:sp>
      <p:graphicFrame>
        <p:nvGraphicFramePr>
          <p:cNvPr id="5" name="表格 4"/>
          <p:cNvGraphicFramePr/>
          <p:nvPr>
            <p:custDataLst>
              <p:tags r:id="rId2"/>
            </p:custDataLst>
          </p:nvPr>
        </p:nvGraphicFramePr>
        <p:xfrm>
          <a:off x="514350" y="1265555"/>
          <a:ext cx="7895590" cy="849630"/>
        </p:xfrm>
        <a:graphic>
          <a:graphicData uri="http://schemas.openxmlformats.org/drawingml/2006/table">
            <a:tbl>
              <a:tblPr firstRow="1" bandRow="1">
                <a:tableStyleId>{5940675A-B579-460E-94D1-54222C63F5DA}</a:tableStyleId>
              </a:tblPr>
              <a:tblGrid>
                <a:gridCol w="294640"/>
                <a:gridCol w="697230"/>
                <a:gridCol w="635000"/>
                <a:gridCol w="609600"/>
                <a:gridCol w="2651760"/>
                <a:gridCol w="1675130"/>
                <a:gridCol w="209550"/>
                <a:gridCol w="1122680"/>
              </a:tblGrid>
              <a:tr h="424815">
                <a:tc>
                  <a:txBody>
                    <a:bodyPr/>
                    <a:p>
                      <a:pPr indent="0">
                        <a:buNone/>
                      </a:pPr>
                      <a:r>
                        <a:rPr lang="en-US" sz="700" b="0">
                          <a:latin typeface="Arial" panose="020B0604020202020204" pitchFamily="34" charset="0"/>
                          <a:cs typeface="Arial" panose="020B0604020202020204" pitchFamily="34" charset="0"/>
                        </a:rPr>
                        <a:t>9.12.2</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 S2-2402426</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CR</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Approval</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23.501 CR5331 (Rel-18, 'F'): Clarification on support of PDU Set based QoS</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Nokia, Nokia Shanghai Bell</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Rel-18</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XRM</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r>
              <a:tr h="424815">
                <a:tc>
                  <a:txBody>
                    <a:bodyPr/>
                    <a:p>
                      <a:pPr indent="0">
                        <a:buNone/>
                      </a:pPr>
                      <a:r>
                        <a:rPr lang="en-US" sz="700" b="0">
                          <a:latin typeface="Arial" panose="020B0604020202020204" pitchFamily="34" charset="0"/>
                          <a:cs typeface="Arial" panose="020B0604020202020204" pitchFamily="34" charset="0"/>
                        </a:rPr>
                        <a:t>9.12.2</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 S2-2401946</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CR</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Approval</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23.501 CR5309 (Rel-18, 'F'): Clarifications of PDU Set QoS parameters</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China Mobile</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Rel-18</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XRM</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r>
            </a:tbl>
          </a:graphicData>
        </a:graphic>
      </p:graphicFrame>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1"/>
            <a:r>
              <a:rPr lang="en-US" altLang="zh-CN"/>
              <a:t>2) PDU set QoS Parameters supersede the PDU QoS Parameters </a:t>
            </a:r>
            <a:endParaRPr lang="en-US" altLang="zh-CN"/>
          </a:p>
        </p:txBody>
      </p:sp>
      <p:sp>
        <p:nvSpPr>
          <p:cNvPr id="3" name="内容占位符 2"/>
          <p:cNvSpPr>
            <a:spLocks noGrp="1"/>
          </p:cNvSpPr>
          <p:nvPr>
            <p:ph idx="1"/>
          </p:nvPr>
        </p:nvSpPr>
        <p:spPr>
          <a:xfrm>
            <a:off x="0" y="2512695"/>
            <a:ext cx="8924290" cy="3477260"/>
          </a:xfrm>
        </p:spPr>
        <p:txBody>
          <a:bodyPr/>
          <a:lstStyle/>
          <a:p>
            <a:pPr marL="0" indent="0">
              <a:buNone/>
            </a:pPr>
            <a:r>
              <a:rPr lang="en-US" altLang="de-DE" sz="1800" dirty="0">
                <a:solidFill>
                  <a:schemeClr val="tx1"/>
                </a:solidFill>
              </a:rPr>
              <a:t>Whether it needs to update the specification as following:</a:t>
            </a:r>
            <a:endParaRPr lang="en-US" altLang="de-DE" sz="1800" dirty="0">
              <a:solidFill>
                <a:schemeClr val="tx1"/>
              </a:solidFill>
            </a:endParaRPr>
          </a:p>
          <a:p>
            <a:pPr marL="0" indent="0">
              <a:buNone/>
            </a:pPr>
            <a:endParaRPr lang="en-US" altLang="de-DE" sz="1800" dirty="0">
              <a:solidFill>
                <a:schemeClr val="tx1"/>
              </a:solidFill>
            </a:endParaRPr>
          </a:p>
          <a:p>
            <a:pPr marL="285750" indent="-285750">
              <a:buFont typeface="Arial" panose="020B0604020202020204" pitchFamily="34" charset="0"/>
              <a:buChar char="•"/>
            </a:pPr>
            <a:r>
              <a:rPr lang="en-US" altLang="de-DE" sz="1800" dirty="0">
                <a:solidFill>
                  <a:schemeClr val="tx1"/>
                </a:solidFill>
              </a:rPr>
              <a:t>When the PSDB is available, the PSDB supersedes the PDB </a:t>
            </a:r>
            <a:r>
              <a:rPr lang="en-US" altLang="de-DE" sz="1800" u="sng" dirty="0">
                <a:solidFill>
                  <a:srgbClr val="FF0000"/>
                </a:solidFill>
              </a:rPr>
              <a:t>per direction </a:t>
            </a:r>
            <a:r>
              <a:rPr lang="en-US" altLang="de-DE" sz="1800" dirty="0">
                <a:solidFill>
                  <a:schemeClr val="tx1"/>
                </a:solidFill>
              </a:rPr>
              <a:t>for the given QoS Flow in the NG-RAN</a:t>
            </a:r>
            <a:endParaRPr lang="en-US" altLang="de-DE" sz="1800" dirty="0">
              <a:solidFill>
                <a:schemeClr val="tx1"/>
              </a:solidFill>
            </a:endParaRPr>
          </a:p>
          <a:p>
            <a:pPr marL="285750" indent="-285750">
              <a:buFont typeface="Arial" panose="020B0604020202020204" pitchFamily="34" charset="0"/>
              <a:buChar char="•"/>
            </a:pPr>
            <a:r>
              <a:rPr lang="en-US" altLang="de-DE" sz="1800" dirty="0">
                <a:solidFill>
                  <a:schemeClr val="tx1"/>
                </a:solidFill>
              </a:rPr>
              <a:t>If the PSER is available, the PSER supersedes the PER </a:t>
            </a:r>
            <a:r>
              <a:rPr lang="en-US" altLang="de-DE" sz="1800" u="sng" dirty="0">
                <a:solidFill>
                  <a:srgbClr val="FF0000"/>
                </a:solidFill>
              </a:rPr>
              <a:t>per direction</a:t>
            </a:r>
            <a:r>
              <a:rPr lang="en-US" altLang="de-DE" sz="1800" dirty="0">
                <a:solidFill>
                  <a:schemeClr val="tx1"/>
                </a:solidFill>
              </a:rPr>
              <a:t> in the NG-RAN</a:t>
            </a:r>
            <a:endParaRPr lang="en-US" altLang="de-DE" sz="1800" dirty="0">
              <a:solidFill>
                <a:schemeClr val="tx1"/>
              </a:solidFill>
            </a:endParaRPr>
          </a:p>
          <a:p>
            <a:pPr marL="457200" lvl="1" indent="-457200">
              <a:buClrTx/>
              <a:buBlip>
                <a:blip r:embed="rId1"/>
              </a:buBlip>
            </a:pPr>
            <a:endParaRPr lang="en-US" altLang="zh-CN" dirty="0"/>
          </a:p>
          <a:p>
            <a:pPr marL="457200" lvl="1" indent="-457200">
              <a:buClrTx/>
              <a:buBlip>
                <a:blip r:embed="rId1"/>
              </a:buBlip>
            </a:pPr>
            <a:endParaRPr lang="en-US" altLang="zh-CN" sz="2400" dirty="0"/>
          </a:p>
          <a:p>
            <a:pPr lvl="1"/>
            <a:endParaRPr lang="zh-CN" altLang="en-US" sz="2000" dirty="0"/>
          </a:p>
        </p:txBody>
      </p:sp>
      <p:graphicFrame>
        <p:nvGraphicFramePr>
          <p:cNvPr id="4" name="表格 3"/>
          <p:cNvGraphicFramePr/>
          <p:nvPr/>
        </p:nvGraphicFramePr>
        <p:xfrm>
          <a:off x="347345" y="1582928"/>
          <a:ext cx="0" cy="0"/>
        </p:xfrm>
        <a:graphic>
          <a:graphicData uri="http://schemas.openxmlformats.org/drawingml/2006/table">
            <a:tbl>
              <a:tblPr firstRow="1" bandRow="1">
                <a:tableStyleId>{5940675A-B579-460E-94D1-54222C63F5DA}</a:tableStyleId>
              </a:tblPr>
              <a:tblGrid>
                <a:gridCol w="260985"/>
                <a:gridCol w="617220"/>
                <a:gridCol w="562610"/>
                <a:gridCol w="539750"/>
                <a:gridCol w="2348865"/>
                <a:gridCol w="1483360"/>
                <a:gridCol w="185420"/>
                <a:gridCol w="994410"/>
                <a:gridCol w="805815"/>
                <a:gridCol w="431165"/>
              </a:tblGrid>
              <a:tr h="438150">
                <a:tc>
                  <a:txBody>
                    <a:bodyPr/>
                    <a:p>
                      <a:pPr indent="0">
                        <a:buNone/>
                      </a:pPr>
                      <a:r>
                        <a:rPr lang="en-US" sz="700" b="0">
                          <a:latin typeface="Arial" panose="020B0604020202020204" pitchFamily="34" charset="0"/>
                          <a:cs typeface="Arial" panose="020B0604020202020204" pitchFamily="34" charset="0"/>
                        </a:rPr>
                        <a:t>9.12.2</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  S2-2402639</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CR</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Approval</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23.501 CR5224R1 (Rel-18, 'F'): PSER and PSDB supersede the PER and PDB per direction</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CATT</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Rel-18</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XRM</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Revision of S2-2400242 from S2#160AH-e</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endParaRPr lang="en-US" altLang="en-US" sz="700" b="0">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r>
            </a:tbl>
          </a:graphicData>
        </a:graphic>
      </p:graphicFrame>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1"/>
            <a:r>
              <a:rPr lang="en-US" altLang="zh-CN"/>
              <a:t>3) The activation of the DL/UL PDU set QoS handling</a:t>
            </a:r>
            <a:endParaRPr lang="en-US" altLang="zh-CN"/>
          </a:p>
        </p:txBody>
      </p:sp>
      <p:sp>
        <p:nvSpPr>
          <p:cNvPr id="3" name="内容占位符 2"/>
          <p:cNvSpPr>
            <a:spLocks noGrp="1"/>
          </p:cNvSpPr>
          <p:nvPr>
            <p:ph idx="1"/>
          </p:nvPr>
        </p:nvSpPr>
        <p:spPr>
          <a:xfrm>
            <a:off x="0" y="2461260"/>
            <a:ext cx="8924290" cy="3528695"/>
          </a:xfrm>
        </p:spPr>
        <p:txBody>
          <a:bodyPr/>
          <a:lstStyle/>
          <a:p>
            <a:pPr marL="0" indent="0">
              <a:buNone/>
            </a:pPr>
            <a:r>
              <a:rPr lang="en-US" altLang="de-DE" sz="1800" dirty="0">
                <a:solidFill>
                  <a:schemeClr val="tx1"/>
                </a:solidFill>
              </a:rPr>
              <a:t>1) For DL, whether it is needed to define the activation for DL PDU set QoS handling in NG-RAN, and when NG-RAN receives the DL PDU set QoS Parameters but do not activate the handling, NG-RAN should notify 5GC.</a:t>
            </a:r>
            <a:endParaRPr lang="en-US" altLang="de-DE" sz="1800" dirty="0">
              <a:solidFill>
                <a:schemeClr val="tx1"/>
              </a:solidFill>
            </a:endParaRPr>
          </a:p>
          <a:p>
            <a:pPr marL="0" indent="0">
              <a:buNone/>
            </a:pPr>
            <a:r>
              <a:rPr lang="en-US" altLang="de-DE" sz="1800" dirty="0">
                <a:solidFill>
                  <a:schemeClr val="tx1"/>
                </a:solidFill>
              </a:rPr>
              <a:t>2) For UL,whether it enables the UL PDU Set based QoS handling and activates UL PDU Set QoS Parameters (e.g. based on UAI) are as described in TS 38.300 [27]</a:t>
            </a:r>
            <a:endParaRPr lang="en-US" altLang="zh-CN" dirty="0"/>
          </a:p>
          <a:p>
            <a:pPr marL="457200" lvl="1" indent="-457200">
              <a:buClrTx/>
              <a:buBlip>
                <a:blip r:embed="rId1"/>
              </a:buBlip>
            </a:pPr>
            <a:endParaRPr lang="en-US" altLang="zh-CN" sz="2400" dirty="0"/>
          </a:p>
          <a:p>
            <a:pPr lvl="1"/>
            <a:endParaRPr lang="zh-CN" altLang="en-US" sz="2000" dirty="0"/>
          </a:p>
        </p:txBody>
      </p:sp>
      <p:graphicFrame>
        <p:nvGraphicFramePr>
          <p:cNvPr id="5" name="表格 4"/>
          <p:cNvGraphicFramePr/>
          <p:nvPr>
            <p:custDataLst>
              <p:tags r:id="rId2"/>
            </p:custDataLst>
          </p:nvPr>
        </p:nvGraphicFramePr>
        <p:xfrm>
          <a:off x="226060" y="1520190"/>
          <a:ext cx="8564880" cy="443865"/>
        </p:xfrm>
        <a:graphic>
          <a:graphicData uri="http://schemas.openxmlformats.org/drawingml/2006/table">
            <a:tbl>
              <a:tblPr firstRow="1" bandRow="1">
                <a:tableStyleId>{5940675A-B579-460E-94D1-54222C63F5DA}</a:tableStyleId>
              </a:tblPr>
              <a:tblGrid>
                <a:gridCol w="320040"/>
                <a:gridCol w="755650"/>
                <a:gridCol w="689610"/>
                <a:gridCol w="661035"/>
                <a:gridCol w="2876550"/>
                <a:gridCol w="1816735"/>
                <a:gridCol w="227330"/>
                <a:gridCol w="1217930"/>
              </a:tblGrid>
              <a:tr h="443865">
                <a:tc>
                  <a:txBody>
                    <a:bodyPr/>
                    <a:p>
                      <a:pPr indent="0">
                        <a:buNone/>
                      </a:pPr>
                      <a:r>
                        <a:rPr lang="en-US" sz="700" b="0">
                          <a:latin typeface="Arial" panose="020B0604020202020204" pitchFamily="34" charset="0"/>
                          <a:cs typeface="Arial" panose="020B0604020202020204" pitchFamily="34" charset="0"/>
                        </a:rPr>
                        <a:t>9.12.2</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 S2-2402032</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CR</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Approval</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23.501 CR5314 (Rel-18, 'F'): Correction on how to apply the DL and UL PDU Set QoS</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vivo</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Rel-18</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c>
                  <a:txBody>
                    <a:bodyPr/>
                    <a:p>
                      <a:pPr indent="0">
                        <a:buNone/>
                      </a:pPr>
                      <a:r>
                        <a:rPr lang="en-US" sz="700" b="0">
                          <a:latin typeface="Arial" panose="020B0604020202020204" pitchFamily="34" charset="0"/>
                          <a:cs typeface="Arial" panose="020B0604020202020204" pitchFamily="34" charset="0"/>
                        </a:rPr>
                        <a:t>XRM</a:t>
                      </a:r>
                      <a:endParaRPr lang="en-US" altLang="en-US" sz="700" b="0">
                        <a:latin typeface="Arial" panose="020B0604020202020204" pitchFamily="34" charset="0"/>
                        <a:ea typeface="Arial" panose="020B0604020202020204" pitchFamily="34" charset="0"/>
                        <a:cs typeface="Arial" panose="020B0604020202020204" pitchFamily="34" charset="0"/>
                      </a:endParaRPr>
                    </a:p>
                  </a:txBody>
                  <a:tcPr marL="9525" marR="9525" marT="9525" marB="9525"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FF"/>
                    </a:solidFill>
                  </a:tcPr>
                </a:tc>
              </a:tr>
            </a:tbl>
          </a:graphicData>
        </a:graphic>
      </p:graphicFrame>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1"/>
            <a:r>
              <a:rPr lang="en-US" altLang="zh-CN"/>
              <a:t>4) Others?</a:t>
            </a:r>
            <a:endParaRPr lang="en-US" altLang="zh-CN"/>
          </a:p>
        </p:txBody>
      </p:sp>
      <p:sp>
        <p:nvSpPr>
          <p:cNvPr id="4" name="内容占位符 3"/>
          <p:cNvSpPr/>
          <p:nvPr>
            <p:ph idx="1"/>
          </p:nvPr>
        </p:nvSpPr>
        <p:spPr/>
        <p:txBody>
          <a:bodyPr/>
          <a:p>
            <a:endParaRPr lang="zh-CN" altLang="en-US"/>
          </a:p>
        </p:txBody>
      </p:sp>
    </p:spTree>
  </p:cSld>
  <p:clrMapOvr>
    <a:masterClrMapping/>
  </p:clrMapOvr>
  <p:transition spd="slow"/>
</p:sld>
</file>

<file path=ppt/tags/tag1.xml><?xml version="1.0" encoding="utf-8"?>
<p:tagLst xmlns:p="http://schemas.openxmlformats.org/presentationml/2006/main">
  <p:tag name="TABLE_ENDDRAG_ORIGIN_RECT" val="621*66"/>
  <p:tag name="TABLE_ENDDRAG_RECT" val="36*291*621*66"/>
</p:tagLst>
</file>

<file path=ppt/tags/tag2.xml><?xml version="1.0" encoding="utf-8"?>
<p:tagLst xmlns:p="http://schemas.openxmlformats.org/presentationml/2006/main">
  <p:tag name="TABLE_ENDDRAG_ORIGIN_RECT" val="674*34"/>
  <p:tag name="TABLE_ENDDRAG_RECT" val="17*119*674*3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1854</Words>
  <Application>WPS 演示</Application>
  <PresentationFormat>On-screen Show (4:3)</PresentationFormat>
  <Paragraphs>100</Paragraphs>
  <Slides>5</Slides>
  <Notes>1</Notes>
  <HiddenSlides>0</HiddenSlides>
  <MMClips>0</MMClips>
  <ScaleCrop>false</ScaleCrop>
  <HeadingPairs>
    <vt:vector size="6" baseType="variant">
      <vt:variant>
        <vt:lpstr>已用的字体</vt:lpstr>
      </vt:variant>
      <vt:variant>
        <vt:i4>8</vt:i4>
      </vt:variant>
      <vt:variant>
        <vt:lpstr>主题</vt:lpstr>
      </vt:variant>
      <vt:variant>
        <vt:i4>5</vt:i4>
      </vt:variant>
      <vt:variant>
        <vt:lpstr>幻灯片标题</vt:lpstr>
      </vt:variant>
      <vt:variant>
        <vt:i4>5</vt:i4>
      </vt:variant>
    </vt:vector>
  </HeadingPairs>
  <TitlesOfParts>
    <vt:vector size="18" baseType="lpstr">
      <vt:lpstr>Arial</vt:lpstr>
      <vt:lpstr>宋体</vt:lpstr>
      <vt:lpstr>Wingdings</vt:lpstr>
      <vt:lpstr>Calibri</vt:lpstr>
      <vt:lpstr>Times New Roman</vt:lpstr>
      <vt:lpstr>微软雅黑</vt:lpstr>
      <vt:lpstr>Arial Unicode MS</vt:lpstr>
      <vt:lpstr>Wingdings</vt:lpstr>
      <vt:lpstr>Office Theme</vt:lpstr>
      <vt:lpstr>3_Office Theme</vt:lpstr>
      <vt:lpstr>4_Office Theme</vt:lpstr>
      <vt:lpstr>1_Office Theme</vt:lpstr>
      <vt:lpstr>2_Office Theme</vt:lpstr>
      <vt:lpstr>Preparation before SA2#160 meeting</vt:lpstr>
      <vt:lpstr>1) PDU set QoS Parameters</vt:lpstr>
      <vt:lpstr>1) PDU set QoS Parameters</vt:lpstr>
      <vt:lpstr>2) PDU set QoS Parameters supersede the PDU QoS Parameters </vt:lpstr>
      <vt:lpstr>3) The activation of the DL/UL PDU set QoS handling</vt:lpstr>
    </vt:vector>
  </TitlesOfParts>
  <Company>3GPP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cp:lastModifiedBy>
  <cp:revision>2300</cp:revision>
  <dcterms:created xsi:type="dcterms:W3CDTF">2008-08-30T09:32:00Z</dcterms:created>
  <dcterms:modified xsi:type="dcterms:W3CDTF">2024-02-20T09:21:00Z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D8486A4AF49841AEB5A274A60C6C0F01</vt:lpwstr>
  </property>
  <property fmtid="{D5CDD505-2E9C-101B-9397-08002B2CF9AE}" pid="13" name="KSOProductBuildVer">
    <vt:lpwstr>2052-11.8.2.11483</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