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9" r:id="rId4"/>
    <p:sldId id="262" r:id="rId5"/>
    <p:sldId id="263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41" autoAdjust="0"/>
    <p:restoredTop sz="94660"/>
  </p:normalViewPr>
  <p:slideViewPr>
    <p:cSldViewPr snapToGrid="0">
      <p:cViewPr varScale="1">
        <p:scale>
          <a:sx n="76" d="100"/>
          <a:sy n="76" d="100"/>
        </p:scale>
        <p:origin x="3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977DA-5409-4EFD-86E5-5664AB67E088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916DF-741F-480E-9A14-8F632C0BD7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8498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453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2629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916DF-741F-480E-9A14-8F632C0BD74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2392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414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3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24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05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376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3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52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482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08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067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1979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4D84-3F6D-4574-98D2-1D83468FC1DA}" type="datetimeFigureOut">
              <a:rPr lang="zh-CN" altLang="en-US" smtClean="0"/>
              <a:t>2023/11/14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A735A-F89C-4CC5-BE90-58E4EB1F6F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558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60_Chicago_2023-11/INBOX/DRAFTS/R19%20ISAC/S2-2312457rev%20for%20drafting%20Option%202_was_1655r01_was_0801r04_was_SP-231087_was_S2-2309916_was_8422r05_new%20SID%20ISAC_ARC.docx" TargetMode="External"/><Relationship Id="rId2" Type="http://schemas.openxmlformats.org/officeDocument/2006/relationships/hyperlink" Target="https://www.3gpp.org/ftp/tsg_sa/WG2_Arch/TSGS2_160_Chicago_2023-11/INBOX/DRAFTS/R19%20ISAC/S2-2312457rev%20for%20drafting%20Option%201_was_1655r01_was_0801r04_was_SP-231087_was_S2-2309916_was_8422r05_new%20SID%20ISAC_ARC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R19 ISAC SID Discussion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/>
          </a:p>
          <a:p>
            <a:r>
              <a:rPr lang="en-US" altLang="zh-CN" dirty="0"/>
              <a:t>Sherry </a:t>
            </a:r>
            <a:r>
              <a:rPr lang="en-US" altLang="zh-CN" dirty="0" smtClean="0"/>
              <a:t>Shen (Moderator)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154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ISAC_ARC status in SA2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73511"/>
            <a:ext cx="10515600" cy="2834880"/>
          </a:xfrm>
        </p:spPr>
        <p:txBody>
          <a:bodyPr>
            <a:noAutofit/>
          </a:bodyPr>
          <a:lstStyle/>
          <a:p>
            <a:r>
              <a:rPr lang="en-US" altLang="zh-CN" sz="2000" dirty="0"/>
              <a:t>All the WTs are almost technically stable. </a:t>
            </a:r>
            <a:endParaRPr lang="en-US" altLang="zh-CN" sz="2000" dirty="0" smtClean="0"/>
          </a:p>
          <a:p>
            <a:r>
              <a:rPr lang="en-US" altLang="zh-CN" sz="2000" dirty="0"/>
              <a:t>M</a:t>
            </a:r>
            <a:r>
              <a:rPr lang="en-US" altLang="zh-CN" sz="2000" dirty="0" smtClean="0"/>
              <a:t>ajor open issue: Whether </a:t>
            </a:r>
            <a:r>
              <a:rPr lang="en-US" altLang="zh-CN" sz="2000" dirty="0" smtClean="0"/>
              <a:t>and how to document normative </a:t>
            </a:r>
            <a:r>
              <a:rPr lang="en-US" altLang="zh-CN" sz="2000" dirty="0"/>
              <a:t>work </a:t>
            </a:r>
            <a:r>
              <a:rPr lang="en-US" altLang="zh-CN" sz="2000" dirty="0" smtClean="0"/>
              <a:t>in the SID?</a:t>
            </a:r>
            <a:endParaRPr lang="en-US" altLang="zh-CN" sz="2000" dirty="0" smtClean="0"/>
          </a:p>
          <a:p>
            <a:r>
              <a:rPr lang="en-US" altLang="zh-CN" sz="2000" dirty="0" smtClean="0"/>
              <a:t>S2-2312457 submitted by moderator</a:t>
            </a:r>
            <a:endParaRPr lang="en-US" altLang="zh-CN" sz="2000" dirty="0"/>
          </a:p>
          <a:p>
            <a:pPr lvl="1"/>
            <a:r>
              <a:rPr lang="en-US" altLang="zh-CN" sz="1800" dirty="0" smtClean="0"/>
              <a:t>RAN </a:t>
            </a:r>
            <a:r>
              <a:rPr lang="en-US" altLang="zh-CN" sz="1800" dirty="0"/>
              <a:t>coordination is needed to </a:t>
            </a:r>
            <a:r>
              <a:rPr lang="en-US" altLang="zh-CN" sz="1800" dirty="0" smtClean="0"/>
              <a:t>determine</a:t>
            </a:r>
            <a:r>
              <a:rPr lang="en-US" altLang="zh-CN" sz="1800" dirty="0"/>
              <a:t> </a:t>
            </a:r>
            <a:r>
              <a:rPr lang="en-US" altLang="zh-CN" sz="1800" dirty="0" smtClean="0"/>
              <a:t>whether </a:t>
            </a:r>
            <a:r>
              <a:rPr lang="en-US" altLang="zh-CN" sz="1800" dirty="0"/>
              <a:t>normative work is feasible for R19</a:t>
            </a:r>
            <a:r>
              <a:rPr lang="en-US" altLang="zh-CN" sz="1800" dirty="0" smtClean="0"/>
              <a:t>. </a:t>
            </a:r>
          </a:p>
          <a:p>
            <a:pPr lvl="1"/>
            <a:r>
              <a:rPr lang="en-US" altLang="zh-CN" sz="1800" dirty="0" smtClean="0"/>
              <a:t>In </a:t>
            </a:r>
            <a:r>
              <a:rPr lang="en-US" altLang="zh-CN" sz="1800" dirty="0"/>
              <a:t>case it is feasible, RAN coordination is needed to further determine:</a:t>
            </a:r>
            <a:endParaRPr lang="zh-CN" altLang="zh-CN" sz="1800" dirty="0"/>
          </a:p>
          <a:p>
            <a:pPr lvl="2"/>
            <a:r>
              <a:rPr lang="en-US" altLang="zh-CN" sz="1600" dirty="0" smtClean="0"/>
              <a:t>work </a:t>
            </a:r>
            <a:r>
              <a:rPr lang="en-US" altLang="zh-CN" sz="1600" dirty="0"/>
              <a:t>scope of some WTs for both study and normative </a:t>
            </a:r>
            <a:r>
              <a:rPr lang="en-US" altLang="zh-CN" sz="1600" dirty="0" smtClean="0"/>
              <a:t>work based on RAN coordination</a:t>
            </a:r>
            <a:endParaRPr lang="zh-CN" altLang="zh-CN" sz="1600" dirty="0"/>
          </a:p>
          <a:p>
            <a:pPr lvl="2"/>
            <a:r>
              <a:rPr lang="en-US" altLang="zh-CN" sz="1600" dirty="0" smtClean="0"/>
              <a:t>TU </a:t>
            </a:r>
            <a:r>
              <a:rPr lang="en-US" altLang="zh-CN" sz="1600" dirty="0"/>
              <a:t>estimation of some WTs for both study and normative work based on RAN coordination</a:t>
            </a:r>
            <a:endParaRPr lang="zh-CN" altLang="zh-CN" sz="1600" dirty="0"/>
          </a:p>
          <a:p>
            <a:r>
              <a:rPr lang="en-US" altLang="zh-CN" sz="2000" dirty="0" smtClean="0"/>
              <a:t>S2-2313024 submitted by MTK</a:t>
            </a:r>
          </a:p>
          <a:p>
            <a:endParaRPr lang="zh-CN" altLang="zh-CN" sz="2000" dirty="0"/>
          </a:p>
        </p:txBody>
      </p:sp>
      <p:sp>
        <p:nvSpPr>
          <p:cNvPr id="7" name="圆角矩形 6"/>
          <p:cNvSpPr/>
          <p:nvPr/>
        </p:nvSpPr>
        <p:spPr>
          <a:xfrm>
            <a:off x="1038969" y="4508391"/>
            <a:ext cx="10352599" cy="213094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152937" y="4525568"/>
            <a:ext cx="1012466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b="1" dirty="0"/>
              <a:t>Proposal 1: </a:t>
            </a:r>
            <a:r>
              <a:rPr lang="en-US" altLang="zh-CN" sz="1400" dirty="0"/>
              <a:t>While we can (somewhat reluctantly) accept to study in Rel-19 some architecture support for ISAC that could accommodate some of SA1-identified use cases and upcoming requirements, we require no normative work before a technology study in RAN is kicked off and the resulting architecture implications of 3GPP-sensing properly understood in SA2. We also require no communication with RAN WGs be entertained prior a technology study happening in RAN WGs. A technology study is not channel modelling work. </a:t>
            </a:r>
            <a:endParaRPr lang="en-US" altLang="zh-CN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b="1" dirty="0" smtClean="0"/>
              <a:t>Proposal </a:t>
            </a:r>
            <a:r>
              <a:rPr lang="en-US" altLang="zh-CN" sz="1400" b="1" dirty="0"/>
              <a:t>2: </a:t>
            </a:r>
            <a:r>
              <a:rPr lang="en-US" altLang="zh-CN" sz="1400" dirty="0"/>
              <a:t>The conclusions of the Rel-19 study shall be re-evaluated in due course in view of future RAN technology work on 3GPP sensing. Alternatively and probably more adequately, the Rel-19 study should be prolonged in the next release cycle if necessary</a:t>
            </a:r>
            <a:r>
              <a:rPr lang="en-US" altLang="zh-CN" sz="1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 b="1" dirty="0"/>
              <a:t>Proposal 3: </a:t>
            </a:r>
            <a:r>
              <a:rPr lang="en-US" altLang="zh-CN" sz="1400" dirty="0"/>
              <a:t>A down-selection of SA1-identified use cases is invited in SA2 in preparation of cross TSG/WG coordination for Rel-19 scoping for ISAC.</a:t>
            </a:r>
          </a:p>
          <a:p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1100636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ISAC status in RAN up to RAN#101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73511"/>
            <a:ext cx="10515600" cy="892698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n-US" altLang="zh-CN" dirty="0" smtClean="0"/>
              <a:t>According to RP-232617, the following agreements were reached on RAN#101:</a:t>
            </a:r>
          </a:p>
          <a:p>
            <a:pPr marL="0" indent="0" hangingPunct="0">
              <a:buNone/>
            </a:pPr>
            <a:endParaRPr lang="en-US" altLang="zh-CN" dirty="0" smtClean="0"/>
          </a:p>
        </p:txBody>
      </p:sp>
      <p:sp>
        <p:nvSpPr>
          <p:cNvPr id="5" name="圆角矩形 4"/>
          <p:cNvSpPr/>
          <p:nvPr/>
        </p:nvSpPr>
        <p:spPr>
          <a:xfrm>
            <a:off x="919700" y="2574161"/>
            <a:ext cx="10352599" cy="213094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1465690" y="2774494"/>
            <a:ext cx="9554818" cy="1730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altLang="zh-CN" sz="1100" dirty="0">
                <a:latin typeface="Calibri" panose="020F0502020204030204" pitchFamily="34" charset="0"/>
                <a:cs typeface="Arial" panose="020B0604020202020204" pitchFamily="34" charset="0"/>
              </a:rPr>
              <a:t>Regarding ISAC, the following way forward seems agreeable:</a:t>
            </a:r>
            <a:endParaRPr lang="zh-CN" altLang="zh-CN" sz="11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hangingPunct="0">
              <a:spcAft>
                <a:spcPts val="0"/>
              </a:spcAft>
              <a:buFont typeface="+mj-lt"/>
              <a:buAutoNum type="arabicPeriod"/>
            </a:pPr>
            <a:r>
              <a:rPr lang="en-GB" altLang="zh-CN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If not already done in SID, a RAN-led study objective to select a small number of ISAC use cases from TR22.837, and to identify appropriate corresponding information needed for point 2 below, i.e. scenarios, frequency ranges and sensing modes. </a:t>
            </a:r>
            <a:endParaRPr lang="zh-CN" altLang="zh-CN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hangingPunct="0">
              <a:spcAft>
                <a:spcPts val="0"/>
              </a:spcAft>
              <a:buFont typeface="+mj-lt"/>
              <a:buAutoNum type="arabicPeriod"/>
            </a:pPr>
            <a:r>
              <a:rPr lang="en-GB" altLang="zh-CN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A RAN1-led study objective to define channel modelling details for sensing using 38.901 (if applicable to the selected use cases) as a starting point, and taking into account relevant measurements, including:</a:t>
            </a:r>
            <a:endParaRPr lang="zh-CN" altLang="zh-CN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hangingPunct="0">
              <a:spcAft>
                <a:spcPts val="0"/>
              </a:spcAft>
              <a:buFont typeface="+mj-lt"/>
              <a:buAutoNum type="alphaLcPeriod"/>
            </a:pPr>
            <a:r>
              <a:rPr lang="en-GB" altLang="zh-CN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modelling of sensing targets, including, for example (if needed by the selected use cases), radar cross-section (RCS), mobility and clutter/scattering patterns;</a:t>
            </a:r>
            <a:endParaRPr lang="zh-CN" altLang="zh-CN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hangingPunct="0">
              <a:spcAft>
                <a:spcPts val="0"/>
              </a:spcAft>
              <a:buFont typeface="+mj-lt"/>
              <a:buAutoNum type="alphaLcPeriod"/>
            </a:pPr>
            <a:r>
              <a:rPr lang="en-GB" altLang="zh-CN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spatial consistency. </a:t>
            </a:r>
            <a:endParaRPr lang="zh-CN" altLang="zh-CN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hangingPunct="0">
              <a:spcAft>
                <a:spcPts val="900"/>
              </a:spcAft>
            </a:pPr>
            <a:r>
              <a:rPr lang="en-GB" altLang="zh-CN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This objective to start after completion of the first (RAN-led) objective if not already done in SID. </a:t>
            </a:r>
            <a:endParaRPr lang="zh-CN" altLang="zh-CN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25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1006679" y="1510018"/>
            <a:ext cx="10347121" cy="22314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Proposed Way Forward 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115037" y="1549894"/>
            <a:ext cx="9648038" cy="2332391"/>
          </a:xfrm>
        </p:spPr>
        <p:txBody>
          <a:bodyPr>
            <a:normAutofit/>
          </a:bodyPr>
          <a:lstStyle/>
          <a:p>
            <a:r>
              <a:rPr lang="en-US" altLang="zh-CN" sz="2000" dirty="0" smtClean="0">
                <a:solidFill>
                  <a:schemeClr val="bg1"/>
                </a:solidFill>
              </a:rPr>
              <a:t>Potential </a:t>
            </a:r>
            <a:r>
              <a:rPr lang="en-US" altLang="zh-CN" sz="2000" dirty="0" smtClean="0">
                <a:solidFill>
                  <a:schemeClr val="bg1"/>
                </a:solidFill>
              </a:rPr>
              <a:t>RAN </a:t>
            </a:r>
            <a:r>
              <a:rPr lang="en-US" altLang="zh-CN" sz="2000" dirty="0" smtClean="0">
                <a:solidFill>
                  <a:schemeClr val="bg1"/>
                </a:solidFill>
              </a:rPr>
              <a:t>input</a:t>
            </a:r>
            <a:endParaRPr lang="en-US" altLang="zh-CN" sz="2000" dirty="0" smtClean="0">
              <a:solidFill>
                <a:schemeClr val="bg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GB" altLang="zh-CN" sz="18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ISAC use case </a:t>
            </a:r>
            <a:r>
              <a:rPr lang="en-GB" altLang="zh-CN" sz="180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selection for down scoping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altLang="zh-CN" sz="180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Additional work </a:t>
            </a:r>
            <a:r>
              <a:rPr lang="en-GB" altLang="zh-CN" sz="180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GB" altLang="zh-CN" sz="1800" dirty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 1 Channel </a:t>
            </a:r>
            <a:r>
              <a:rPr lang="en-GB" altLang="zh-CN" sz="180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Modelling</a:t>
            </a:r>
            <a:endParaRPr lang="en-GB" altLang="zh-CN" sz="1800" dirty="0" smtClean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altLang="zh-CN" sz="200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SA2 action </a:t>
            </a:r>
            <a:r>
              <a:rPr lang="en-GB" altLang="zh-CN" sz="200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based on RAN input</a:t>
            </a:r>
            <a:endParaRPr lang="en-GB" altLang="zh-CN" sz="2000" dirty="0" smtClean="0">
              <a:solidFill>
                <a:schemeClr val="bg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GB" altLang="zh-CN" sz="180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Down scope the supported sensing modes based on 1</a:t>
            </a:r>
          </a:p>
          <a:p>
            <a:pPr lvl="1"/>
            <a:r>
              <a:rPr lang="en-GB" altLang="zh-CN" sz="180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Plan </a:t>
            </a:r>
            <a:r>
              <a:rPr lang="en-GB" altLang="zh-CN" sz="180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normative work </a:t>
            </a:r>
            <a:r>
              <a:rPr lang="en-GB" altLang="zh-CN" sz="1800" dirty="0" smtClean="0">
                <a:solidFill>
                  <a:schemeClr val="bg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based on 2</a:t>
            </a:r>
            <a:endParaRPr lang="zh-CN" altLang="zh-CN" sz="1800" dirty="0">
              <a:solidFill>
                <a:schemeClr val="bg1"/>
              </a:solidFill>
            </a:endParaRPr>
          </a:p>
          <a:p>
            <a:pPr lvl="1"/>
            <a:endParaRPr lang="zh-CN" altLang="zh-CN" sz="1800" dirty="0"/>
          </a:p>
          <a:p>
            <a:endParaRPr lang="zh-CN" altLang="en-US" sz="2000" dirty="0"/>
          </a:p>
        </p:txBody>
      </p:sp>
      <p:sp>
        <p:nvSpPr>
          <p:cNvPr id="3" name="矩形 2"/>
          <p:cNvSpPr/>
          <p:nvPr/>
        </p:nvSpPr>
        <p:spPr>
          <a:xfrm>
            <a:off x="6402898" y="4108519"/>
            <a:ext cx="5358468" cy="233910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altLang="zh-CN" b="1" u="sng" dirty="0" smtClean="0"/>
              <a:t>Option 2: Not to document normative work in the SID</a:t>
            </a:r>
            <a:endParaRPr lang="en-US" altLang="zh-CN" sz="1600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 smtClean="0"/>
              <a:t>Minute in Chairman note the check point about </a:t>
            </a:r>
            <a:r>
              <a:rPr lang="en-US" altLang="zh-CN" sz="1600" dirty="0"/>
              <a:t>RAN coordination to determine whether normative work is feasible for </a:t>
            </a:r>
            <a:r>
              <a:rPr lang="en-US" altLang="zh-CN" sz="1600" dirty="0" smtClean="0"/>
              <a:t>R19.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600" dirty="0"/>
          </a:p>
        </p:txBody>
      </p:sp>
      <p:sp>
        <p:nvSpPr>
          <p:cNvPr id="6" name="矩形 5"/>
          <p:cNvSpPr/>
          <p:nvPr/>
        </p:nvSpPr>
        <p:spPr>
          <a:xfrm>
            <a:off x="458248" y="4108519"/>
            <a:ext cx="5554211" cy="233910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altLang="zh-CN" b="1" u="sng" dirty="0" smtClean="0"/>
              <a:t>Option 1: Document normative work in the SID</a:t>
            </a:r>
            <a:endParaRPr lang="en-US" altLang="zh-CN" sz="1600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 smtClean="0"/>
              <a:t>Add </a:t>
            </a:r>
            <a:r>
              <a:rPr lang="en-US" altLang="zh-CN" sz="1600" dirty="0"/>
              <a:t>a NOTE about RAN coordination to determine whether normative work is feasible for R19 or future releases.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600" dirty="0"/>
              <a:t>Add more NOTEs: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600" dirty="0"/>
              <a:t>Work scope of some WTs for both study and normative work will be adjusted when  normative work is planned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1600" dirty="0"/>
              <a:t>TU estimation of some WTs for both study and normative work will be adjusted when normative work is planned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132212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Links to SID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Option 1</a:t>
            </a:r>
            <a:r>
              <a:rPr lang="en-US" altLang="zh-CN" dirty="0"/>
              <a:t>: </a:t>
            </a:r>
            <a:r>
              <a:rPr lang="en-US" altLang="zh-CN" dirty="0">
                <a:hlinkClick r:id="rId2"/>
              </a:rPr>
              <a:t>https://</a:t>
            </a:r>
            <a:r>
              <a:rPr lang="en-US" altLang="zh-CN" dirty="0" smtClean="0">
                <a:hlinkClick r:id="rId2"/>
              </a:rPr>
              <a:t>www.3gpp.org/ftp/tsg_sa/WG2_Arch/TSGS2_160_Chicago_2023-11/INBOX/DRAFTS/R19%20ISAC/S2-2312457rev%20for%20drafting%20Option%201_was_1655r01_was_0801r04_was_SP-231087_was_S2-2309916_was_8422r05_new%20SID%20ISAC_ARC.docx</a:t>
            </a:r>
            <a:endParaRPr lang="en-US" altLang="zh-CN" dirty="0" smtClean="0"/>
          </a:p>
          <a:p>
            <a:r>
              <a:rPr lang="en-US" altLang="zh-CN" dirty="0" smtClean="0"/>
              <a:t>Option 2:</a:t>
            </a:r>
          </a:p>
          <a:p>
            <a:r>
              <a:rPr lang="en-US" altLang="zh-CN" dirty="0">
                <a:hlinkClick r:id="rId3"/>
              </a:rPr>
              <a:t>https://</a:t>
            </a:r>
            <a:r>
              <a:rPr lang="en-US" altLang="zh-CN" dirty="0" smtClean="0">
                <a:hlinkClick r:id="rId3"/>
              </a:rPr>
              <a:t>www.3gpp.org/ftp/tsg_sa/WG2_Arch/TSGS2_160_Chicago_2023-11/INBOX/DRAFTS/R19%20ISAC/S2-2312457rev%20for%20drafting%20Option%202_was_1655r01_was_0801r04_was_SP-231087_was_S2-2309916_was_8422r05_new%20SID%20ISAC_ARC.docx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81063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3609</TotalTime>
  <Words>580</Words>
  <Application>Microsoft Office PowerPoint</Application>
  <PresentationFormat>宽屏</PresentationFormat>
  <Paragraphs>47</Paragraphs>
  <Slides>5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等线</vt:lpstr>
      <vt:lpstr>宋体</vt:lpstr>
      <vt:lpstr>Arial</vt:lpstr>
      <vt:lpstr>Calibri</vt:lpstr>
      <vt:lpstr>Calibri Light</vt:lpstr>
      <vt:lpstr>Times New Roman</vt:lpstr>
      <vt:lpstr>Office 主题</vt:lpstr>
      <vt:lpstr>R19 ISAC SID Discussion</vt:lpstr>
      <vt:lpstr>ISAC_ARC status in SA2 </vt:lpstr>
      <vt:lpstr>ISAC status in RAN up to RAN#101 </vt:lpstr>
      <vt:lpstr>Proposed Way Forward </vt:lpstr>
      <vt:lpstr>Links to SID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Pending NSSAI+NSSRG</dc:title>
  <dc:creator>ZTE</dc:creator>
  <cp:lastModifiedBy>2457Rev1</cp:lastModifiedBy>
  <cp:revision>202</cp:revision>
  <dcterms:created xsi:type="dcterms:W3CDTF">2022-10-10T13:35:05Z</dcterms:created>
  <dcterms:modified xsi:type="dcterms:W3CDTF">2023-11-14T07:23:19Z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WMf6f4a3a0403b11ee800025f7000024f7">
    <vt:lpwstr>CWME9L2H3HCR/stiz6w5mCSCrjPLYDJ9UiQ8GL7OKdac+IUFA0AEyWrV+Nw+K7Ep7/acTXAX/vOxlKdpTOd5IEGVA==</vt:lpwstr>
  </property>
</Properties>
</file>