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6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E6E6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5" d="100"/>
          <a:sy n="75" d="100"/>
        </p:scale>
        <p:origin x="22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592" y="3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SA WG2 Meeting #159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Xiamen, China, October 09 – 13, 2023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S2-2310258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Discussion on Dual Steer for TN + TN Scenario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US" altLang="zh-CN" dirty="0" smtClean="0"/>
          </a:p>
          <a:p>
            <a:pPr marL="0" indent="0" eaLnBrk="1" hangingPunct="1">
              <a:buFontTx/>
              <a:buNone/>
            </a:pPr>
            <a:r>
              <a:rPr lang="en-US" altLang="zh-CN" dirty="0" smtClean="0"/>
              <a:t>China Telecom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Scenario Introduction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103" y="1929185"/>
            <a:ext cx="7573453" cy="4351338"/>
          </a:xfrm>
        </p:spPr>
        <p:txBody>
          <a:bodyPr/>
          <a:lstStyle/>
          <a:p>
            <a:r>
              <a:rPr lang="en-US" altLang="zh-CN" sz="2000" dirty="0" smtClean="0"/>
              <a:t>A live</a:t>
            </a:r>
            <a:r>
              <a:rPr lang="en-US" altLang="en-US" sz="2000" dirty="0" smtClean="0"/>
              <a:t> network may have poor signal at the edge of 5G cells, especially at suburb areas, while the 4G cells have good signal and continuous coverage. </a:t>
            </a:r>
            <a:r>
              <a:rPr lang="en-US" altLang="en-US" sz="2000" dirty="0"/>
              <a:t>The 4G fills up the gaps between neighboring 5G coverage</a:t>
            </a:r>
            <a:r>
              <a:rPr lang="en-US" altLang="en-US" sz="2000" dirty="0" smtClean="0"/>
              <a:t>.</a:t>
            </a:r>
          </a:p>
          <a:p>
            <a:r>
              <a:rPr lang="en-US" altLang="zh-CN" sz="2000" dirty="0" smtClean="0"/>
              <a:t>When UE moves in areas where 5G cells has unsatisfying performance at the edge:</a:t>
            </a:r>
            <a:endParaRPr lang="en-US" altLang="en-US" sz="2000" dirty="0" smtClean="0"/>
          </a:p>
          <a:p>
            <a:pPr lvl="1"/>
            <a:r>
              <a:rPr lang="en-US" altLang="en-US" sz="1800" dirty="0" smtClean="0"/>
              <a:t>UE needs to handover between EPS and 5GS, or lost radio resource connection (if not hand over to EPS), while moving in the 5G discontinuous area, </a:t>
            </a:r>
            <a:r>
              <a:rPr lang="en-US" altLang="zh-CN" sz="1800" dirty="0" smtClean="0"/>
              <a:t>resulting in </a:t>
            </a:r>
            <a:r>
              <a:rPr lang="en-US" altLang="zh-CN" sz="1800" b="1" dirty="0" smtClean="0"/>
              <a:t>service interruption for SA 5GC</a:t>
            </a:r>
            <a:r>
              <a:rPr lang="en-US" altLang="zh-CN" sz="1800" dirty="0" smtClean="0"/>
              <a:t>.</a:t>
            </a:r>
            <a:r>
              <a:rPr lang="en-US" altLang="en-US" sz="1800" dirty="0" smtClean="0"/>
              <a:t> </a:t>
            </a:r>
          </a:p>
          <a:p>
            <a:pPr lvl="1"/>
            <a:r>
              <a:rPr lang="en-US" altLang="en-US" sz="1800" dirty="0"/>
              <a:t>B</a:t>
            </a:r>
            <a:r>
              <a:rPr lang="en-US" altLang="en-US" sz="1800" dirty="0" smtClean="0"/>
              <a:t>y utilizing the radio resource from one 4G cell plus one 5G cell, or two 5G cells at the same time, </a:t>
            </a:r>
            <a:r>
              <a:rPr lang="en-US" altLang="zh-CN" sz="1800" dirty="0" smtClean="0"/>
              <a:t>the </a:t>
            </a:r>
            <a:r>
              <a:rPr lang="en-US" altLang="zh-CN" sz="1800" b="1" dirty="0" smtClean="0"/>
              <a:t>p</a:t>
            </a:r>
            <a:r>
              <a:rPr lang="en-US" altLang="en-US" sz="1800" b="1" dirty="0" smtClean="0"/>
              <a:t>erformance</a:t>
            </a:r>
            <a:r>
              <a:rPr lang="en-US" altLang="en-US" sz="1800" dirty="0" smtClean="0"/>
              <a:t>, e.g., throughput </a:t>
            </a:r>
            <a:r>
              <a:rPr lang="en-US" altLang="en-US" sz="1800" dirty="0"/>
              <a:t>might be </a:t>
            </a:r>
            <a:r>
              <a:rPr lang="en-US" altLang="en-US" sz="1800" dirty="0" smtClean="0"/>
              <a:t>raised. </a:t>
            </a:r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1545" y="2010101"/>
            <a:ext cx="3950973" cy="335278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Compare to NR-NR CA and EN-DC</a:t>
            </a:r>
            <a:endParaRPr lang="en-GB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739885"/>
              </p:ext>
            </p:extLst>
          </p:nvPr>
        </p:nvGraphicFramePr>
        <p:xfrm>
          <a:off x="3580529" y="1863657"/>
          <a:ext cx="8206596" cy="390258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24453">
                  <a:extLst>
                    <a:ext uri="{9D8B030D-6E8A-4147-A177-3AD203B41FA5}">
                      <a16:colId xmlns:a16="http://schemas.microsoft.com/office/drawing/2014/main" val="2732533753"/>
                    </a:ext>
                  </a:extLst>
                </a:gridCol>
                <a:gridCol w="3712422">
                  <a:extLst>
                    <a:ext uri="{9D8B030D-6E8A-4147-A177-3AD203B41FA5}">
                      <a16:colId xmlns:a16="http://schemas.microsoft.com/office/drawing/2014/main" val="3692450618"/>
                    </a:ext>
                  </a:extLst>
                </a:gridCol>
                <a:gridCol w="2869721">
                  <a:extLst>
                    <a:ext uri="{9D8B030D-6E8A-4147-A177-3AD203B41FA5}">
                      <a16:colId xmlns:a16="http://schemas.microsoft.com/office/drawing/2014/main" val="1104990636"/>
                    </a:ext>
                  </a:extLst>
                </a:gridCol>
              </a:tblGrid>
              <a:tr h="627342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NR-NR CA</a:t>
                      </a:r>
                    </a:p>
                    <a:p>
                      <a:pPr algn="ctr"/>
                      <a:r>
                        <a:rPr lang="en-US" altLang="zh-CN" sz="1400" dirty="0" smtClean="0"/>
                        <a:t>EN-DC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TN-TN</a:t>
                      </a:r>
                      <a:r>
                        <a:rPr lang="en-US" altLang="zh-CN" sz="1400" baseline="0" dirty="0" smtClean="0"/>
                        <a:t> Proposed by </a:t>
                      </a:r>
                      <a:r>
                        <a:rPr lang="en-US" altLang="zh-CN" sz="1400" baseline="0" dirty="0" err="1" smtClean="0"/>
                        <a:t>DualSteer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5951331"/>
                  </a:ext>
                </a:extLst>
              </a:tr>
              <a:tr h="6166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Inter-RAN activities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b="1" dirty="0" smtClean="0"/>
                        <a:t>Stron</a:t>
                      </a:r>
                      <a:r>
                        <a:rPr lang="en-US" altLang="zh-CN" sz="1200" b="1" baseline="0" dirty="0" smtClean="0"/>
                        <a:t>g dependency </a:t>
                      </a:r>
                      <a:r>
                        <a:rPr lang="en-US" altLang="zh-CN" sz="1200" baseline="0" dirty="0" smtClean="0"/>
                        <a:t>on X2/</a:t>
                      </a:r>
                      <a:r>
                        <a:rPr lang="en-US" altLang="zh-CN" sz="1200" baseline="0" dirty="0" err="1" smtClean="0"/>
                        <a:t>Xn</a:t>
                      </a:r>
                      <a:r>
                        <a:rPr lang="en-US" altLang="zh-CN" sz="1200" baseline="0" dirty="0" smtClean="0"/>
                        <a:t> interface</a:t>
                      </a:r>
                    </a:p>
                    <a:p>
                      <a:r>
                        <a:rPr lang="en-US" altLang="zh-CN" sz="1200" baseline="0" dirty="0" smtClean="0"/>
                        <a:t>No LTE+5G CA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b="1" dirty="0" smtClean="0"/>
                        <a:t>not needed</a:t>
                      </a:r>
                      <a:r>
                        <a:rPr lang="en-US" altLang="zh-CN" sz="1200" dirty="0" smtClean="0"/>
                        <a:t>*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3041287"/>
                  </a:ext>
                </a:extLst>
              </a:tr>
              <a:tr h="506349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Traffic aggregation point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The main RAN node</a:t>
                      </a:r>
                      <a:r>
                        <a:rPr lang="en-US" altLang="zh-CN" sz="1200" baseline="0" dirty="0" smtClean="0"/>
                        <a:t> (</a:t>
                      </a:r>
                      <a:r>
                        <a:rPr lang="en-US" altLang="zh-CN" sz="1200" b="1" dirty="0" smtClean="0"/>
                        <a:t>high requirement on RAN</a:t>
                      </a:r>
                      <a:r>
                        <a:rPr lang="en-US" altLang="zh-CN" sz="1200" b="1" baseline="0" dirty="0" smtClean="0"/>
                        <a:t>)</a:t>
                      </a:r>
                      <a:r>
                        <a:rPr lang="en-US" altLang="zh-CN" sz="1200" baseline="0" dirty="0" smtClean="0"/>
                        <a:t>.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UPF</a:t>
                      </a:r>
                      <a:endParaRPr lang="zh-CN" altLang="en-US" sz="12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1016321"/>
                  </a:ext>
                </a:extLst>
              </a:tr>
              <a:tr h="506349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Traffic</a:t>
                      </a:r>
                      <a:r>
                        <a:rPr lang="en-US" altLang="zh-CN" sz="1200" baseline="0" dirty="0" smtClean="0"/>
                        <a:t> </a:t>
                      </a:r>
                      <a:r>
                        <a:rPr lang="en-US" altLang="zh-CN" sz="1200" dirty="0" smtClean="0"/>
                        <a:t>direction </a:t>
                      </a:r>
                      <a:r>
                        <a:rPr lang="en-US" altLang="zh-CN" sz="1200" baseline="0" dirty="0" smtClean="0"/>
                        <a:t>decision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By the main RAN node,</a:t>
                      </a:r>
                      <a:r>
                        <a:rPr lang="en-US" altLang="zh-CN" sz="1200" baseline="0" dirty="0" smtClean="0"/>
                        <a:t> on </a:t>
                      </a:r>
                      <a:r>
                        <a:rPr lang="en-US" altLang="zh-CN" sz="1200" dirty="0" smtClean="0"/>
                        <a:t>radio</a:t>
                      </a:r>
                      <a:r>
                        <a:rPr lang="en-US" altLang="zh-CN" sz="1200" baseline="0" dirty="0" smtClean="0"/>
                        <a:t> condition and </a:t>
                      </a:r>
                      <a:r>
                        <a:rPr lang="en-US" altLang="zh-CN" sz="1200" dirty="0" smtClean="0"/>
                        <a:t>QFI-based only.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By 5GC,</a:t>
                      </a:r>
                      <a:r>
                        <a:rPr lang="en-US" altLang="zh-CN" sz="1200" b="0" baseline="0" dirty="0" smtClean="0"/>
                        <a:t> </a:t>
                      </a:r>
                      <a:r>
                        <a:rPr lang="en-US" altLang="zh-CN" sz="1200" baseline="0" dirty="0" smtClean="0"/>
                        <a:t>on </a:t>
                      </a:r>
                      <a:r>
                        <a:rPr lang="en-US" altLang="zh-CN" sz="1200" b="1" baseline="0" dirty="0" smtClean="0"/>
                        <a:t>more reference conditions and AI method*</a:t>
                      </a:r>
                      <a:r>
                        <a:rPr lang="en-US" altLang="zh-CN" sz="1200" baseline="0" dirty="0" smtClean="0"/>
                        <a:t>, e.g., Application-based, NWDAF outputs, etc.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5290061"/>
                  </a:ext>
                </a:extLst>
              </a:tr>
              <a:tr h="506349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Differentiated </a:t>
                      </a:r>
                      <a:r>
                        <a:rPr lang="en-US" altLang="zh-CN" sz="1200" baseline="0" dirty="0" smtClean="0"/>
                        <a:t>charging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 smtClean="0"/>
                        <a:t>Unable</a:t>
                      </a:r>
                      <a:r>
                        <a:rPr lang="en-US" altLang="zh-CN" sz="1200" dirty="0" smtClean="0"/>
                        <a:t> to</a:t>
                      </a:r>
                      <a:r>
                        <a:rPr lang="en-US" altLang="zh-CN" sz="1200" baseline="0" dirty="0" smtClean="0"/>
                        <a:t> distinguish the RAN path as charging criteria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baseline="0" dirty="0" smtClean="0"/>
                        <a:t>Able to apply </a:t>
                      </a:r>
                      <a:r>
                        <a:rPr lang="en-US" altLang="zh-CN" sz="1200" b="1" baseline="0" dirty="0" smtClean="0"/>
                        <a:t>Different charging  rules </a:t>
                      </a:r>
                      <a:r>
                        <a:rPr lang="en-US" altLang="zh-CN" sz="1200" baseline="0" dirty="0" smtClean="0"/>
                        <a:t>over different paths*</a:t>
                      </a:r>
                      <a:endParaRPr lang="zh-CN" altLang="en-US" sz="12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0749850"/>
                  </a:ext>
                </a:extLst>
              </a:tr>
              <a:tr h="506349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Additional</a:t>
                      </a:r>
                      <a:r>
                        <a:rPr lang="en-US" altLang="zh-CN" sz="1200" baseline="0" dirty="0" smtClean="0"/>
                        <a:t> traffic in the Datacom and traffic detour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b="1" dirty="0" smtClean="0"/>
                        <a:t>Additional</a:t>
                      </a:r>
                      <a:r>
                        <a:rPr lang="en-US" altLang="zh-CN" sz="1200" b="1" baseline="0" dirty="0" smtClean="0"/>
                        <a:t> traffic on </a:t>
                      </a:r>
                      <a:r>
                        <a:rPr lang="en-US" altLang="zh-CN" sz="1200" b="1" baseline="0" dirty="0" err="1" smtClean="0"/>
                        <a:t>datacom</a:t>
                      </a:r>
                      <a:r>
                        <a:rPr lang="en-US" altLang="zh-CN" sz="1200" b="1" baseline="0" dirty="0" smtClean="0"/>
                        <a:t> network </a:t>
                      </a:r>
                    </a:p>
                    <a:p>
                      <a:r>
                        <a:rPr lang="en-US" altLang="zh-CN" sz="1200" baseline="0" dirty="0" smtClean="0"/>
                        <a:t>UL Traffic goes through from the secondary RAN node needs to be sent to the convergence node, e.g., a router, then to the main node, aggregating by the main node, then again send to the 5GC. DL Traffic has similar detour.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 smtClean="0"/>
                        <a:t>No</a:t>
                      </a:r>
                      <a:r>
                        <a:rPr lang="en-US" altLang="zh-CN" sz="1200" dirty="0" smtClean="0"/>
                        <a:t> additional traffic for </a:t>
                      </a:r>
                      <a:r>
                        <a:rPr lang="en-US" altLang="zh-CN" sz="1200" dirty="0" err="1" smtClean="0"/>
                        <a:t>datacom</a:t>
                      </a:r>
                      <a:r>
                        <a:rPr lang="en-US" altLang="zh-CN" sz="1200" baseline="0" dirty="0" smtClean="0"/>
                        <a:t> network or traffic detour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913088"/>
                  </a:ext>
                </a:extLst>
              </a:tr>
            </a:tbl>
          </a:graphicData>
        </a:graphic>
      </p:graphicFrame>
      <p:sp>
        <p:nvSpPr>
          <p:cNvPr id="6" name="TextBox 13"/>
          <p:cNvSpPr txBox="1"/>
          <p:nvPr/>
        </p:nvSpPr>
        <p:spPr>
          <a:xfrm>
            <a:off x="755604" y="1797273"/>
            <a:ext cx="233422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47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sz="1400" b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Examples of the use </a:t>
            </a:r>
            <a:r>
              <a:rPr kumimoji="1" lang="en-US" sz="1400" b="1" dirty="0" smtClean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cases</a:t>
            </a:r>
            <a:endParaRPr kumimoji="1" lang="en-US" sz="1400" b="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7" name="TextBox 15"/>
          <p:cNvSpPr txBox="1"/>
          <p:nvPr/>
        </p:nvSpPr>
        <p:spPr>
          <a:xfrm>
            <a:off x="304668" y="2119302"/>
            <a:ext cx="3135218" cy="184666"/>
          </a:xfrm>
          <a:prstGeom prst="rect">
            <a:avLst/>
          </a:prstGeom>
          <a:solidFill>
            <a:srgbClr val="30B5C5">
              <a:lumMod val="20000"/>
              <a:lumOff val="80000"/>
            </a:srgbClr>
          </a:solidFill>
        </p:spPr>
        <p:txBody>
          <a:bodyPr wrap="square" lIns="0" tIns="0" rIns="0" bIns="0" rtlCol="0">
            <a:spAutoFit/>
          </a:bodyPr>
          <a:lstStyle/>
          <a:p>
            <a:pPr algn="ctr" defTabSz="9144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200" kern="0" dirty="0" smtClean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NR+LTE</a:t>
            </a:r>
            <a:r>
              <a:rPr kumimoji="1" lang="en-US" altLang="zh-CN" sz="1200" kern="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, Intra PLMN (TR 22.841</a:t>
            </a:r>
            <a:r>
              <a:rPr kumimoji="1" lang="en-US" altLang="zh-CN" sz="1200" kern="0" dirty="0" smtClean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endParaRPr kumimoji="1" lang="en-US" altLang="zh-CN" sz="1200" kern="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TextBox 16"/>
          <p:cNvSpPr txBox="1"/>
          <p:nvPr/>
        </p:nvSpPr>
        <p:spPr>
          <a:xfrm>
            <a:off x="300789" y="4244384"/>
            <a:ext cx="3135219" cy="184666"/>
          </a:xfrm>
          <a:prstGeom prst="rect">
            <a:avLst/>
          </a:prstGeom>
          <a:solidFill>
            <a:srgbClr val="30B5C5">
              <a:lumMod val="20000"/>
              <a:lumOff val="80000"/>
            </a:srgbClr>
          </a:solid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kumimoji="1" sz="14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0" dirty="0"/>
              <a:t>NR+NR, Intra PLMN</a:t>
            </a:r>
            <a:endParaRPr kumimoji="1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pic>
        <p:nvPicPr>
          <p:cNvPr id="11" name="Picture 18" descr="Diagram&#10;&#10;Description automatically generate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57" y="2410553"/>
            <a:ext cx="2601686" cy="1765216"/>
          </a:xfrm>
          <a:prstGeom prst="rect">
            <a:avLst/>
          </a:prstGeom>
          <a:noFill/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927" y="4482736"/>
            <a:ext cx="2685582" cy="1928432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9897611" y="5595306"/>
            <a:ext cx="239360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/>
              <a:t>*Subjected to the conclusion of SID</a:t>
            </a:r>
            <a:endParaRPr lang="zh-CN" altLang="en-US" sz="1100" dirty="0"/>
          </a:p>
        </p:txBody>
      </p:sp>
      <p:sp>
        <p:nvSpPr>
          <p:cNvPr id="27" name="矩形 26"/>
          <p:cNvSpPr/>
          <p:nvPr/>
        </p:nvSpPr>
        <p:spPr>
          <a:xfrm>
            <a:off x="579927" y="6116185"/>
            <a:ext cx="2348720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 smtClean="0"/>
              <a:t>RAN1 and RAN2 might be connect to different AMFs and UPFs</a:t>
            </a:r>
            <a:endParaRPr lang="zh-CN" altLang="en-US" sz="600" dirty="0"/>
          </a:p>
        </p:txBody>
      </p:sp>
      <p:sp>
        <p:nvSpPr>
          <p:cNvPr id="12" name="矩形 4"/>
          <p:cNvSpPr/>
          <p:nvPr/>
        </p:nvSpPr>
        <p:spPr>
          <a:xfrm>
            <a:off x="3539118" y="5856916"/>
            <a:ext cx="82894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4478" fontAlgn="auto">
              <a:spcBef>
                <a:spcPts val="600"/>
              </a:spcBef>
              <a:spcAft>
                <a:spcPts val="0"/>
              </a:spcAft>
            </a:pPr>
            <a:r>
              <a:rPr lang="en-US" altLang="zh-CN" sz="12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Observation: </a:t>
            </a:r>
            <a:r>
              <a:rPr lang="en-US" altLang="zh-CN" sz="1200" b="1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TN-TN proposed by </a:t>
            </a:r>
            <a:r>
              <a:rPr lang="en-US" altLang="zh-CN" sz="1200" b="1" dirty="0" err="1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</a:t>
            </a:r>
            <a:r>
              <a:rPr lang="en-US" altLang="zh-CN" sz="1200" b="1" dirty="0" err="1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ualsteer</a:t>
            </a:r>
            <a:r>
              <a:rPr lang="en-US" altLang="zh-CN" sz="1200" b="1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overcomes some of the drawbacks of the existing </a:t>
            </a:r>
            <a:r>
              <a:rPr lang="en-US" altLang="zh-CN" sz="12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NR-NR </a:t>
            </a:r>
            <a:r>
              <a:rPr lang="en-US" altLang="zh-CN" sz="1200" b="1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CA/EN-DC for improved performance in the previous slide. </a:t>
            </a:r>
            <a:endParaRPr lang="en-US" altLang="zh-CN" sz="12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74097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Suggestion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It is proposed to investigate how to support UE’s </a:t>
            </a:r>
            <a:r>
              <a:rPr lang="en-US" altLang="en-US" b="1" dirty="0" smtClean="0"/>
              <a:t>simultaneous access via </a:t>
            </a:r>
            <a:r>
              <a:rPr lang="en-US" altLang="en-US" b="1" dirty="0" smtClean="0">
                <a:solidFill>
                  <a:srgbClr val="C00000"/>
                </a:solidFill>
              </a:rPr>
              <a:t>NR+LTE or NR+ NR </a:t>
            </a:r>
            <a:r>
              <a:rPr lang="en-US" altLang="en-US" dirty="0" smtClean="0"/>
              <a:t>with single subscription to improve user experience.</a:t>
            </a:r>
          </a:p>
          <a:p>
            <a:endParaRPr lang="en-US" altLang="en-US" dirty="0"/>
          </a:p>
          <a:p>
            <a:r>
              <a:rPr lang="en-US" altLang="en-US" dirty="0" smtClean="0"/>
              <a:t>Considering the TU limits, in R19, the </a:t>
            </a:r>
            <a:r>
              <a:rPr lang="en-US" altLang="en-US" b="1" dirty="0" smtClean="0">
                <a:solidFill>
                  <a:srgbClr val="C00000"/>
                </a:solidFill>
              </a:rPr>
              <a:t>TN + TN </a:t>
            </a:r>
            <a:r>
              <a:rPr lang="en-US" altLang="en-US" dirty="0" smtClean="0"/>
              <a:t>scenario of </a:t>
            </a:r>
            <a:r>
              <a:rPr lang="en-US" altLang="en-US" b="1" dirty="0" smtClean="0">
                <a:solidFill>
                  <a:srgbClr val="C00000"/>
                </a:solidFill>
              </a:rPr>
              <a:t>intra-PLMN</a:t>
            </a:r>
            <a:r>
              <a:rPr lang="en-US" altLang="en-US" dirty="0" smtClean="0"/>
              <a:t> in </a:t>
            </a:r>
            <a:r>
              <a:rPr lang="en-US" altLang="en-US" b="1" dirty="0" smtClean="0">
                <a:solidFill>
                  <a:srgbClr val="C00000"/>
                </a:solidFill>
              </a:rPr>
              <a:t>steering</a:t>
            </a:r>
            <a:r>
              <a:rPr lang="en-US" altLang="en-US" dirty="0" smtClean="0"/>
              <a:t> and </a:t>
            </a:r>
            <a:r>
              <a:rPr lang="en-US" altLang="en-US" b="1" dirty="0" smtClean="0">
                <a:solidFill>
                  <a:srgbClr val="C00000"/>
                </a:solidFill>
              </a:rPr>
              <a:t>switching</a:t>
            </a:r>
            <a:r>
              <a:rPr lang="en-US" altLang="en-US" dirty="0" smtClean="0"/>
              <a:t> could be prioritized as well as of the NTN+TN/NTN scenarios.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purl.org/dc/terms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679a257e-872f-4c98-9e8a-0a9c104f72cd"/>
    <ds:schemaRef ds:uri="http://schemas.microsoft.com/office/infopath/2007/PartnerControls"/>
    <ds:schemaRef ds:uri="http://purl.org/dc/elements/1.1/"/>
    <ds:schemaRef ds:uri="http://purl.org/dc/dcmitype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5603</TotalTime>
  <Words>423</Words>
  <Application>Microsoft Office PowerPoint</Application>
  <PresentationFormat>宽屏</PresentationFormat>
  <Paragraphs>39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 </vt:lpstr>
      <vt:lpstr>宋体</vt:lpstr>
      <vt:lpstr>微软雅黑</vt:lpstr>
      <vt:lpstr>微软雅黑</vt:lpstr>
      <vt:lpstr>Arial</vt:lpstr>
      <vt:lpstr>Calibri</vt:lpstr>
      <vt:lpstr>Calibri Light</vt:lpstr>
      <vt:lpstr>Times New Roman</vt:lpstr>
      <vt:lpstr>Office Theme</vt:lpstr>
      <vt:lpstr>Discussion on Dual Steer for TN + TN Scenario</vt:lpstr>
      <vt:lpstr>Scenario Introduction</vt:lpstr>
      <vt:lpstr>Compare to NR-NR CA and EN-DC</vt:lpstr>
      <vt:lpstr>Suggestion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ZHUOYI CHEN</cp:lastModifiedBy>
  <cp:revision>631</cp:revision>
  <dcterms:created xsi:type="dcterms:W3CDTF">2010-02-05T13:52:04Z</dcterms:created>
  <dcterms:modified xsi:type="dcterms:W3CDTF">2023-09-27T06:13:10Z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