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6"/>
  </p:notesMasterIdLst>
  <p:sldIdLst>
    <p:sldId id="434" r:id="rId3"/>
    <p:sldId id="1114" r:id="rId4"/>
    <p:sldId id="1115" r:id="rId5"/>
  </p:sldIdLst>
  <p:sldSz cx="12192000" cy="6858000"/>
  <p:notesSz cx="7102475" cy="9037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0066FF"/>
    <a:srgbClr val="92D050"/>
    <a:srgbClr val="C5C5C5"/>
    <a:srgbClr val="C800BE"/>
    <a:srgbClr val="FA7100"/>
    <a:srgbClr val="FFA7A7"/>
    <a:srgbClr val="53FFA1"/>
    <a:srgbClr val="FF5B5B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63CF63-221A-4D8A-B8AF-104F710276E0}" v="4" dt="2022-11-20T19:48:43.6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38" autoAdjust="0"/>
    <p:restoredTop sz="94660"/>
  </p:normalViewPr>
  <p:slideViewPr>
    <p:cSldViewPr snapToGrid="0">
      <p:cViewPr varScale="1">
        <p:scale>
          <a:sx n="61" d="100"/>
          <a:sy n="61" d="100"/>
        </p:scale>
        <p:origin x="72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in, Puneet" userId="75cd3f4f-f229-4449-9d1d-578b6f6df20f" providerId="ADAL" clId="{3563CF63-221A-4D8A-B8AF-104F710276E0}"/>
    <pc:docChg chg="undo custSel modSld">
      <pc:chgData name="Jain, Puneet" userId="75cd3f4f-f229-4449-9d1d-578b6f6df20f" providerId="ADAL" clId="{3563CF63-221A-4D8A-B8AF-104F710276E0}" dt="2022-11-20T19:51:09.470" v="85" actId="20577"/>
      <pc:docMkLst>
        <pc:docMk/>
      </pc:docMkLst>
      <pc:sldChg chg="modSp mod">
        <pc:chgData name="Jain, Puneet" userId="75cd3f4f-f229-4449-9d1d-578b6f6df20f" providerId="ADAL" clId="{3563CF63-221A-4D8A-B8AF-104F710276E0}" dt="2022-11-20T19:51:09.470" v="85" actId="20577"/>
        <pc:sldMkLst>
          <pc:docMk/>
          <pc:sldMk cId="3204802576" sldId="934"/>
        </pc:sldMkLst>
        <pc:spChg chg="mod">
          <ac:chgData name="Jain, Puneet" userId="75cd3f4f-f229-4449-9d1d-578b6f6df20f" providerId="ADAL" clId="{3563CF63-221A-4D8A-B8AF-104F710276E0}" dt="2022-11-20T19:48:43.617" v="59" actId="1076"/>
          <ac:spMkLst>
            <pc:docMk/>
            <pc:sldMk cId="3204802576" sldId="934"/>
            <ac:spMk id="2" creationId="{BD83F52A-3621-4544-9570-67A180D25B1B}"/>
          </ac:spMkLst>
        </pc:spChg>
        <pc:graphicFrameChg chg="mod modGraphic">
          <ac:chgData name="Jain, Puneet" userId="75cd3f4f-f229-4449-9d1d-578b6f6df20f" providerId="ADAL" clId="{3563CF63-221A-4D8A-B8AF-104F710276E0}" dt="2022-11-20T19:51:09.470" v="85" actId="20577"/>
          <ac:graphicFrameMkLst>
            <pc:docMk/>
            <pc:sldMk cId="3204802576" sldId="934"/>
            <ac:graphicFrameMk id="3" creationId="{967DC7A1-6DA2-4BEB-A9C9-BE5C747BEBF9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5345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20-Aug-23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9788" y="1130300"/>
            <a:ext cx="5422900" cy="30495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349363"/>
            <a:ext cx="5681980" cy="355857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84188"/>
            <a:ext cx="3077739" cy="453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713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39788" y="1130300"/>
            <a:ext cx="5422900" cy="304958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D39E0-52DC-4E29-9B33-7D479C89A1F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3438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18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4769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249511" indent="-249511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7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495577" indent="-246068">
              <a:spcBef>
                <a:spcPts val="0"/>
              </a:spcBef>
              <a:spcAft>
                <a:spcPts val="650"/>
              </a:spcAft>
              <a:buFont typeface="Nokia Pure Text Light" panose="020B0304040602060303" pitchFamily="34" charset="0"/>
              <a:buChar char="‑"/>
              <a:defRPr sz="151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687271" indent="-185841">
              <a:spcBef>
                <a:spcPts val="0"/>
              </a:spcBef>
              <a:spcAft>
                <a:spcPts val="650"/>
              </a:spcAft>
              <a:buSzPct val="66000"/>
              <a:buFont typeface="Wingdings" panose="05000000000000000000" pitchFamily="2" charset="2"/>
              <a:buChar char="§"/>
              <a:defRPr sz="13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868982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250650" indent="0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None/>
              <a:defRPr sz="868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500389" indent="0">
              <a:spcBef>
                <a:spcPts val="0"/>
              </a:spcBef>
              <a:spcAft>
                <a:spcPts val="650"/>
              </a:spcAft>
              <a:buNone/>
              <a:defRPr sz="759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750128" indent="0">
              <a:spcBef>
                <a:spcPts val="0"/>
              </a:spcBef>
              <a:spcAft>
                <a:spcPts val="650"/>
              </a:spcAft>
              <a:buNone/>
              <a:defRPr sz="65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7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50"/>
              </a:spcAft>
              <a:defRPr baseline="0"/>
            </a:lvl1pPr>
            <a:lvl2pPr>
              <a:spcAft>
                <a:spcPts val="650"/>
              </a:spcAft>
              <a:defRPr/>
            </a:lvl2pPr>
            <a:lvl3pPr>
              <a:spcAft>
                <a:spcPts val="650"/>
              </a:spcAft>
              <a:defRPr/>
            </a:lvl3pPr>
            <a:lvl4pPr>
              <a:spcAft>
                <a:spcPts val="650"/>
              </a:spcAft>
              <a:defRPr/>
            </a:lvl4pPr>
            <a:lvl5pPr>
              <a:spcAft>
                <a:spcPts val="65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6" y="372353"/>
            <a:ext cx="10972801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501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1951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82" y="6319707"/>
            <a:ext cx="2046914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8052" tIns="78052" rIns="78052" bIns="78052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3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=""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j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=""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=""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92" y="19"/>
            <a:ext cx="5145615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3" y="2130448"/>
            <a:ext cx="10363201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5" y="3839308"/>
            <a:ext cx="8534401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95577" indent="0" algn="ctr">
              <a:buNone/>
              <a:defRPr/>
            </a:lvl2pPr>
            <a:lvl3pPr marL="991155" indent="0" algn="ctr">
              <a:buNone/>
              <a:defRPr/>
            </a:lvl3pPr>
            <a:lvl4pPr marL="1486731" indent="0" algn="ctr">
              <a:buNone/>
              <a:defRPr/>
            </a:lvl4pPr>
            <a:lvl5pPr marL="1982308" indent="0" algn="ctr">
              <a:buNone/>
              <a:defRPr/>
            </a:lvl5pPr>
            <a:lvl6pPr marL="2477886" indent="0" algn="ctr">
              <a:buNone/>
              <a:defRPr/>
            </a:lvl6pPr>
            <a:lvl7pPr marL="2973463" indent="0" algn="ctr">
              <a:buNone/>
              <a:defRPr/>
            </a:lvl7pPr>
            <a:lvl8pPr marL="3469041" indent="0" algn="ctr">
              <a:buNone/>
              <a:defRPr/>
            </a:lvl8pPr>
            <a:lvl9pPr marL="396461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pic>
        <p:nvPicPr>
          <p:cNvPr id="7" name="Picture 1">
            <a:extLst>
              <a:ext uri="{FF2B5EF4-FFF2-40B4-BE49-F238E27FC236}">
                <a16:creationId xmlns="" xmlns:a16="http://schemas.microsoft.com/office/drawing/2014/main" id="{C5E5EFE4-EEED-4067-9F76-AC2A2D76691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406" y="0"/>
            <a:ext cx="1948374" cy="149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71684" indent="-371684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+mn-lt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4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4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2" y="1440000"/>
            <a:ext cx="53472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2" y="1440000"/>
            <a:ext cx="5347201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9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5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3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4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167">
                <a:latin typeface="+mj-lt"/>
              </a:defRPr>
            </a:lvl2pPr>
            <a:lvl3pPr>
              <a:defRPr sz="2167">
                <a:latin typeface="+mj-lt"/>
              </a:defRPr>
            </a:lvl3pPr>
            <a:lvl4pPr>
              <a:defRPr sz="2167">
                <a:latin typeface="+mj-lt"/>
              </a:defRPr>
            </a:lvl4pPr>
            <a:lvl5pPr>
              <a:defRPr sz="21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1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3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5" y="1440000"/>
            <a:ext cx="2524801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650"/>
              </a:spcAft>
              <a:buNone/>
              <a:defRPr sz="17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49741" indent="0">
              <a:spcBef>
                <a:spcPts val="0"/>
              </a:spcBef>
              <a:spcAft>
                <a:spcPts val="650"/>
              </a:spcAft>
              <a:buNone/>
              <a:defRPr sz="151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501432" indent="0">
              <a:spcBef>
                <a:spcPts val="0"/>
              </a:spcBef>
              <a:spcAft>
                <a:spcPts val="650"/>
              </a:spcAft>
              <a:buNone/>
              <a:defRPr sz="13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751170" indent="0">
              <a:spcBef>
                <a:spcPts val="0"/>
              </a:spcBef>
              <a:spcAft>
                <a:spcPts val="650"/>
              </a:spcAft>
              <a:buNone/>
              <a:defRPr sz="1084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000910" indent="0">
              <a:spcBef>
                <a:spcPts val="0"/>
              </a:spcBef>
              <a:spcAft>
                <a:spcPts val="650"/>
              </a:spcAft>
              <a:buFont typeface="Arial" panose="020B0604020202020204" pitchFamily="34" charset="0"/>
              <a:buNone/>
              <a:defRPr sz="868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498439" indent="-247788">
              <a:spcBef>
                <a:spcPts val="0"/>
              </a:spcBef>
              <a:spcAft>
                <a:spcPts val="650"/>
              </a:spcAft>
              <a:buFont typeface="Nokia Pure Text" panose="020B0503020202020204" pitchFamily="34" charset="0"/>
              <a:buChar char="‒"/>
              <a:defRPr sz="868" baseline="0">
                <a:solidFill>
                  <a:schemeClr val="tx2"/>
                </a:solidFill>
              </a:defRPr>
            </a:lvl6pPr>
            <a:lvl7pPr marL="1748177">
              <a:spcBef>
                <a:spcPts val="0"/>
              </a:spcBef>
              <a:spcAft>
                <a:spcPts val="650"/>
              </a:spcAft>
              <a:defRPr sz="759">
                <a:solidFill>
                  <a:schemeClr val="tx2"/>
                </a:solidFill>
              </a:defRPr>
            </a:lvl7pPr>
            <a:lvl8pPr marL="1997917">
              <a:spcBef>
                <a:spcPts val="0"/>
              </a:spcBef>
              <a:spcAft>
                <a:spcPts val="650"/>
              </a:spcAft>
              <a:defRPr sz="65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5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868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4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6" y="6452039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hdr="0" dt="0"/>
  <p:txStyles>
    <p:titleStyle>
      <a:lvl1pPr algn="l" defTabSz="991155" rtl="0" eaLnBrk="1" latinLnBrk="0" hangingPunct="1">
        <a:spcBef>
          <a:spcPct val="0"/>
        </a:spcBef>
        <a:buNone/>
        <a:defRPr sz="21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684" indent="-371684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3034" kern="1200">
          <a:solidFill>
            <a:schemeClr val="tx1"/>
          </a:solidFill>
          <a:latin typeface="+mn-lt"/>
          <a:ea typeface="+mn-ea"/>
          <a:cs typeface="+mn-cs"/>
        </a:defRPr>
      </a:lvl2pPr>
      <a:lvl3pPr marL="1238943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2" kern="1200">
          <a:solidFill>
            <a:schemeClr val="tx1"/>
          </a:solidFill>
          <a:latin typeface="+mn-lt"/>
          <a:ea typeface="+mn-ea"/>
          <a:cs typeface="+mn-cs"/>
        </a:defRPr>
      </a:lvl3pPr>
      <a:lvl4pPr marL="1734520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30097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»"/>
        <a:defRPr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5674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21252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6829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12406" indent="-247788" algn="l" defTabSz="9911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=""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8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=""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3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=""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5" y="3304123"/>
            <a:ext cx="1042273" cy="25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84" dirty="0">
                <a:solidFill>
                  <a:schemeClr val="bg1"/>
                </a:solidFill>
              </a:rPr>
              <a:t>© 3GPP 2012</a:t>
            </a:r>
            <a:endParaRPr lang="en-GB" altLang="en-US" sz="1084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E1B2C798-C6B2-4522-A8CF-E337BBB7A7E8}"/>
              </a:ext>
            </a:extLst>
          </p:cNvPr>
          <p:cNvSpPr txBox="1">
            <a:spLocks/>
          </p:cNvSpPr>
          <p:nvPr userDrawn="1"/>
        </p:nvSpPr>
        <p:spPr>
          <a:xfrm>
            <a:off x="11816871" y="6644545"/>
            <a:ext cx="336001" cy="133563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868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084" dirty="0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5pPr>
      <a:lvl6pPr marL="495577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6pPr>
      <a:lvl7pPr marL="991155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7pPr>
      <a:lvl8pPr marL="1486731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8pPr>
      <a:lvl9pPr marL="1982308" algn="ctr" rtl="0" eaLnBrk="0" fontAlgn="base" hangingPunct="0">
        <a:spcBef>
          <a:spcPct val="0"/>
        </a:spcBef>
        <a:spcAft>
          <a:spcPct val="0"/>
        </a:spcAft>
        <a:defRPr sz="3469">
          <a:solidFill>
            <a:srgbClr val="FF0000"/>
          </a:solidFill>
          <a:latin typeface="Calibri" pitchFamily="34" charset="0"/>
        </a:defRPr>
      </a:lvl9pPr>
    </p:titleStyle>
    <p:bodyStyle>
      <a:lvl1pPr marL="371684" indent="-371684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034">
          <a:solidFill>
            <a:schemeClr val="tx1"/>
          </a:solidFill>
          <a:latin typeface="+mn-lt"/>
          <a:ea typeface="+mn-ea"/>
          <a:cs typeface="+mn-cs"/>
        </a:defRPr>
      </a:lvl1pPr>
      <a:lvl2pPr marL="805312" indent="-309735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602">
          <a:solidFill>
            <a:schemeClr val="tx1"/>
          </a:solidFill>
          <a:latin typeface="+mn-lt"/>
        </a:defRPr>
      </a:lvl2pPr>
      <a:lvl3pPr marL="1238943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167">
          <a:solidFill>
            <a:schemeClr val="tx1"/>
          </a:solidFill>
          <a:latin typeface="+mn-lt"/>
        </a:defRPr>
      </a:lvl3pPr>
      <a:lvl4pPr marL="1734520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67">
          <a:solidFill>
            <a:schemeClr val="tx1"/>
          </a:solidFill>
          <a:latin typeface="+mn-lt"/>
        </a:defRPr>
      </a:lvl4pPr>
      <a:lvl5pPr marL="2230097" indent="-2477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733">
          <a:solidFill>
            <a:schemeClr val="tx1"/>
          </a:solidFill>
          <a:latin typeface="+mn-lt"/>
        </a:defRPr>
      </a:lvl5pPr>
      <a:lvl6pPr marL="2725674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6pPr>
      <a:lvl7pPr marL="3221252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7pPr>
      <a:lvl8pPr marL="3716829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8pPr>
      <a:lvl9pPr marL="4212406" indent="-24778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7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1pPr>
      <a:lvl2pPr marL="495577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2pPr>
      <a:lvl3pPr marL="991155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3pPr>
      <a:lvl4pPr marL="148673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4pPr>
      <a:lvl5pPr marL="198230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5pPr>
      <a:lvl6pPr marL="2477886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6pPr>
      <a:lvl7pPr marL="2973463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7pPr>
      <a:lvl8pPr marL="3469041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8pPr>
      <a:lvl9pPr marL="3964618" algn="l" defTabSz="991155" rtl="0" eaLnBrk="1" latinLnBrk="0" hangingPunct="1">
        <a:defRPr sz="19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5F8CA0F-D8F1-4A1D-B054-9C9D5323BB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Rel-19 content discussions 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 smtClean="0">
                <a:solidFill>
                  <a:schemeClr val="tx1"/>
                </a:solidFill>
              </a:rPr>
              <a:t>in SA2#158 Goteborg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D0131E32-5769-4333-B8D6-800B757A4D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61410" y="3568414"/>
            <a:ext cx="9669180" cy="1424938"/>
          </a:xfrm>
        </p:spPr>
        <p:txBody>
          <a:bodyPr/>
          <a:lstStyle/>
          <a:p>
            <a:r>
              <a:rPr lang="en-US" dirty="0" smtClean="0"/>
              <a:t>Andy Bennett</a:t>
            </a:r>
            <a:endParaRPr lang="en-US" dirty="0"/>
          </a:p>
          <a:p>
            <a:r>
              <a:rPr lang="en-US" dirty="0"/>
              <a:t>SA2 Chair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D4C07CE-5B29-4702-9D1C-D0C398AA13C3}"/>
              </a:ext>
            </a:extLst>
          </p:cNvPr>
          <p:cNvSpPr txBox="1"/>
          <p:nvPr/>
        </p:nvSpPr>
        <p:spPr>
          <a:xfrm>
            <a:off x="5622284" y="822255"/>
            <a:ext cx="6460672" cy="6323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0">
              <a:spcAft>
                <a:spcPts val="732"/>
              </a:spcAft>
              <a:tabLst>
                <a:tab pos="4975666" algn="r"/>
              </a:tabLst>
            </a:pPr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SA WG2 Meeting #158	</a:t>
            </a:r>
            <a:r>
              <a:rPr lang="en-GB" sz="1463" b="1" dirty="0" smtClean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S2-23xxxxx</a:t>
            </a:r>
            <a:endParaRPr lang="en-US" sz="976" dirty="0">
              <a:solidFill>
                <a:srgbClr val="000000"/>
              </a:solidFill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r>
              <a:rPr lang="en-GB" sz="1463" b="1" dirty="0">
                <a:solidFill>
                  <a:srgbClr val="000000"/>
                </a:solidFill>
                <a:latin typeface="Arial" panose="020B0604020202020204" pitchFamily="34" charset="0"/>
                <a:ea typeface="SimSun" panose="02010600030101010101" pitchFamily="2" charset="-122"/>
              </a:rPr>
              <a:t>August 21 – 25, 2023</a:t>
            </a:r>
            <a:endParaRPr lang="en-US" sz="1463" dirty="0"/>
          </a:p>
        </p:txBody>
      </p:sp>
    </p:spTree>
    <p:extLst>
      <p:ext uri="{BB962C8B-B14F-4D97-AF65-F5344CB8AC3E}">
        <p14:creationId xmlns:p14="http://schemas.microsoft.com/office/powerpoint/2010/main" val="399343419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226" y="677891"/>
            <a:ext cx="6975177" cy="929308"/>
          </a:xfrm>
        </p:spPr>
        <p:txBody>
          <a:bodyPr wrap="square" anchor="ctr"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Rel-19 content discussion during SA2#158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648" y="1607199"/>
            <a:ext cx="11289846" cy="4699008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The focus in this meeting is on the SIDs resulting from NWM-based discussions over the summer months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We will try to </a:t>
            </a:r>
            <a:r>
              <a:rPr lang="en-US" sz="2000" b="1" dirty="0" smtClean="0"/>
              <a:t>agree</a:t>
            </a:r>
            <a:r>
              <a:rPr lang="en-US" sz="2000" dirty="0" smtClean="0"/>
              <a:t> what we can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The limits for the release endorsed in the last meeting are a recommended maximum of 10 – 14 SI’s/WI’s, and should limit to 14 TU’s for any SI/WI (limit applies to SI and WI for an item)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We have 134 TU’s available in total, and no more than 50% are to be allocated for the first set (</a:t>
            </a:r>
            <a:r>
              <a:rPr lang="en-US" sz="2000" dirty="0" err="1" smtClean="0"/>
              <a:t>ie</a:t>
            </a:r>
            <a:r>
              <a:rPr lang="en-US" sz="2000" dirty="0" smtClean="0"/>
              <a:t> 67)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As things stand the total TU’s for the moderator-submitted SIDs is </a:t>
            </a:r>
            <a:r>
              <a:rPr lang="en-US" sz="2000" b="1" dirty="0" smtClean="0"/>
              <a:t>more than 115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Four of them are above 14 TU’s, and most of the rest are 13 – 14 TU’s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We should strive to get all of them below 14 TU’s before agreeing them</a:t>
            </a:r>
            <a:endParaRPr lang="en-US" sz="2000" dirty="0"/>
          </a:p>
          <a:p>
            <a:pPr>
              <a:lnSpc>
                <a:spcPct val="110000"/>
              </a:lnSpc>
              <a:defRPr/>
            </a:pPr>
            <a:r>
              <a:rPr lang="en-US" sz="2000" dirty="0"/>
              <a:t>We should also strive to </a:t>
            </a:r>
            <a:r>
              <a:rPr lang="en-US" sz="2000" dirty="0" smtClean="0"/>
              <a:t>limit the total for the agreed SIDs to 67 or fewer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12856782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2BBD9587-4CE1-4E26-97DF-12424B01B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77226" y="677891"/>
            <a:ext cx="6975177" cy="929308"/>
          </a:xfrm>
        </p:spPr>
        <p:txBody>
          <a:bodyPr wrap="square" anchor="ctr"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Rel-19 content discussion during SA2#158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="" xmlns:a16="http://schemas.microsoft.com/office/drawing/2014/main" id="{B1B7A073-5C24-464D-A363-9847CF6183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9648" y="1607199"/>
            <a:ext cx="11289846" cy="4699008"/>
          </a:xfrm>
        </p:spPr>
        <p:txBody>
          <a:bodyPr/>
          <a:lstStyle/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If we can </a:t>
            </a:r>
            <a:r>
              <a:rPr lang="en-US" sz="2000" b="1" dirty="0" smtClean="0"/>
              <a:t>endorse</a:t>
            </a:r>
            <a:r>
              <a:rPr lang="en-US" sz="2000" dirty="0" smtClean="0"/>
              <a:t> any of the moderator-submitted SIDs foe the other 10 topics we will, but meeting time is limited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SA will discuss </a:t>
            </a:r>
            <a:r>
              <a:rPr lang="en-US" sz="2000" b="1" dirty="0" smtClean="0"/>
              <a:t>approval</a:t>
            </a:r>
            <a:r>
              <a:rPr lang="en-US" sz="2000" dirty="0" smtClean="0"/>
              <a:t> of any SA2-agreed SIDs in September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The remaining Rel-19 content discussion will continue in Q4</a:t>
            </a:r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We will discuss the plan for TEI-19 items during the work planning session later in this meeting</a:t>
            </a:r>
            <a:endParaRPr lang="en-US" sz="854" dirty="0"/>
          </a:p>
          <a:p>
            <a:pPr>
              <a:lnSpc>
                <a:spcPct val="110000"/>
              </a:lnSpc>
              <a:defRPr/>
            </a:pPr>
            <a:r>
              <a:rPr lang="en-US" sz="2000" dirty="0" smtClean="0"/>
              <a:t>SA guidance on rapporteurs (from SP-230746)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dirty="0"/>
              <a:t>For Rel-19 SI/WI, a company should be limited to have maximum of one Rapporteur position. </a:t>
            </a:r>
            <a:r>
              <a:rPr lang="en-US" sz="1600" dirty="0" smtClean="0"/>
              <a:t> NOTE</a:t>
            </a:r>
            <a:r>
              <a:rPr lang="en-US" sz="1600" dirty="0"/>
              <a:t>: This doesn‘t apply to TEI19 mini WIDs.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dirty="0"/>
              <a:t>A Delegate should not hold multiple Rapporteur positions in a WG.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dirty="0"/>
              <a:t>The WG should submit the SI/WI for approval to the TSG SA without specifying any Rapporteur's name in the SID/WID document. TSG SA will add a Rapporteur name to SID/WID before approving it.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dirty="0"/>
              <a:t>A single Rapporteur should be assigned for each SI/WI, unless additional Rapporteur is absolutely </a:t>
            </a:r>
            <a:r>
              <a:rPr lang="en-US" sz="1600" dirty="0" smtClean="0"/>
              <a:t>necessary</a:t>
            </a:r>
          </a:p>
          <a:p>
            <a:pPr lvl="1">
              <a:lnSpc>
                <a:spcPct val="110000"/>
              </a:lnSpc>
              <a:defRPr/>
            </a:pPr>
            <a:r>
              <a:rPr lang="en-US" sz="1600" i="1" dirty="0"/>
              <a:t>[</a:t>
            </a:r>
            <a:r>
              <a:rPr lang="en-US" sz="1600" i="1" dirty="0" smtClean="0"/>
              <a:t>no more than 2, primary has overall responsibility for calls, main point of contact, </a:t>
            </a:r>
            <a:r>
              <a:rPr lang="en-US" sz="1600" i="1" dirty="0" err="1" smtClean="0"/>
              <a:t>etc</a:t>
            </a:r>
            <a:r>
              <a:rPr lang="en-US" sz="1600" i="1" dirty="0" smtClean="0"/>
              <a:t>, primary and </a:t>
            </a:r>
            <a:r>
              <a:rPr lang="en-US" sz="1600" i="1" smtClean="0"/>
              <a:t>secondary rapporteurs </a:t>
            </a:r>
            <a:r>
              <a:rPr lang="en-US" sz="1600" i="1" dirty="0" smtClean="0"/>
              <a:t>may switch during transition to normative phase]</a:t>
            </a:r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2768956493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78264</TotalTime>
  <Words>365</Words>
  <Application>Microsoft Office PowerPoint</Application>
  <PresentationFormat>Widescreen</PresentationFormat>
  <Paragraphs>27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Nokia Pure Headline Ultra Light</vt:lpstr>
      <vt:lpstr>Nokia Pure Text</vt:lpstr>
      <vt:lpstr>Nokia Pure Text Light</vt:lpstr>
      <vt:lpstr>SimSun</vt:lpstr>
      <vt:lpstr>Arial</vt:lpstr>
      <vt:lpstr>Calibri</vt:lpstr>
      <vt:lpstr>Times New Roman</vt:lpstr>
      <vt:lpstr>Wingdings</vt:lpstr>
      <vt:lpstr>Nokia White Master with headline</vt:lpstr>
      <vt:lpstr>2_Office Theme</vt:lpstr>
      <vt:lpstr>Rel-19 content discussions  in SA2#158 Goteborg</vt:lpstr>
      <vt:lpstr>Rel-19 content discussion during SA2#158</vt:lpstr>
      <vt:lpstr>Rel-19 content discussion during SA2#158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Andy Bennett</cp:lastModifiedBy>
  <cp:revision>885</cp:revision>
  <cp:lastPrinted>2023-08-02T08:25:48Z</cp:lastPrinted>
  <dcterms:created xsi:type="dcterms:W3CDTF">2018-05-24T11:49:12Z</dcterms:created>
  <dcterms:modified xsi:type="dcterms:W3CDTF">2023-08-20T08:50:18Z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