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5146" r:id="rId4"/>
  </p:sldMasterIdLst>
  <p:notesMasterIdLst>
    <p:notesMasterId r:id="rId9"/>
  </p:notesMasterIdLst>
  <p:handoutMasterIdLst>
    <p:handoutMasterId r:id="rId10"/>
  </p:handoutMasterIdLst>
  <p:sldIdLst>
    <p:sldId id="341" r:id="rId5"/>
    <p:sldId id="2134805359" r:id="rId6"/>
    <p:sldId id="2134805361" r:id="rId7"/>
    <p:sldId id="2134805351" r:id="rId8"/>
  </p:sldIdLst>
  <p:sldSz cx="12192000" cy="6858000"/>
  <p:notesSz cx="6921500" cy="100838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6">
          <p15:clr>
            <a:srgbClr val="A4A3A4"/>
          </p15:clr>
        </p15:guide>
        <p15:guide id="2" pos="218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vivo" initials="谢振华" lastIdx="1" clrIdx="0">
    <p:extLst>
      <p:ext uri="{19B8F6BF-5375-455C-9EA6-DF929625EA0E}">
        <p15:presenceInfo xmlns:p15="http://schemas.microsoft.com/office/powerpoint/2012/main" userId="vivo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FF"/>
    <a:srgbClr val="FF6600"/>
    <a:srgbClr val="1A4669"/>
    <a:srgbClr val="C6D254"/>
    <a:srgbClr val="B1D254"/>
    <a:srgbClr val="2A6EA8"/>
    <a:srgbClr val="0F5C77"/>
    <a:srgbClr val="1270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5954" autoAdjust="0"/>
  </p:normalViewPr>
  <p:slideViewPr>
    <p:cSldViewPr snapToGrid="0">
      <p:cViewPr>
        <p:scale>
          <a:sx n="90" d="100"/>
          <a:sy n="90" d="100"/>
        </p:scale>
        <p:origin x="224" y="-88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604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78" d="100"/>
          <a:sy n="78" d="100"/>
        </p:scale>
        <p:origin x="3948" y="90"/>
      </p:cViewPr>
      <p:guideLst>
        <p:guide orient="horz" pos="3176"/>
        <p:guide pos="218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789072D9-2976-48D6-91CC-F3B81D5BC3D5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5337DD13-51AD-4B02-8A68-D1AEA3BFD1E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A3DFC17F-0481-4905-8632-1C02E3E3DC52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EE81EF3A-A1DE-4C8C-8602-3BA1B0BECDBF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A3198B39-BF8D-4494-9821-E6701364FD81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>
            <a:extLst>
              <a:ext uri="{FF2B5EF4-FFF2-40B4-BE49-F238E27FC236}">
                <a16:creationId xmlns:a16="http://schemas.microsoft.com/office/drawing/2014/main" id="{A072CA75-53D7-445B-9EF5-6CAEF1776D6A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099" name="Rectangle 3">
            <a:extLst>
              <a:ext uri="{FF2B5EF4-FFF2-40B4-BE49-F238E27FC236}">
                <a16:creationId xmlns:a16="http://schemas.microsoft.com/office/drawing/2014/main" id="{6A4E70E9-E8A6-4EC8-9A63-B36D4252779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921125" y="0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B0437FF1-442D-43A2-8C73-F8F083ADF658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0013" y="755650"/>
            <a:ext cx="6721475" cy="378142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>
            <a:extLst>
              <a:ext uri="{FF2B5EF4-FFF2-40B4-BE49-F238E27FC236}">
                <a16:creationId xmlns:a16="http://schemas.microsoft.com/office/drawing/2014/main" id="{0EA3C5F4-38C2-4B34-837F-12B7982390FF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23925" y="4789488"/>
            <a:ext cx="5073650" cy="45386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>
            <a:extLst>
              <a:ext uri="{FF2B5EF4-FFF2-40B4-BE49-F238E27FC236}">
                <a16:creationId xmlns:a16="http://schemas.microsoft.com/office/drawing/2014/main" id="{FCA29B65-32F6-409B-983D-A505954C0DC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defTabSz="944563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103" name="Rectangle 7">
            <a:extLst>
              <a:ext uri="{FF2B5EF4-FFF2-40B4-BE49-F238E27FC236}">
                <a16:creationId xmlns:a16="http://schemas.microsoft.com/office/drawing/2014/main" id="{C32814BC-4525-4F02-B0DA-914D143EF2A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21125" y="9578975"/>
            <a:ext cx="3000375" cy="50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4426" tIns="47213" rIns="94426" bIns="47213" numCol="1" anchor="b" anchorCtr="0" compatLnSpc="1">
            <a:prstTxWarp prst="textNoShape">
              <a:avLst/>
            </a:prstTxWarp>
          </a:bodyPr>
          <a:lstStyle>
            <a:lvl1pPr algn="r" defTabSz="944563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B452CC-48C9-4997-9257-C682E2A70ECE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512357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B452CC-48C9-4997-9257-C682E2A70ECE}" type="slidenum">
              <a:rPr lang="en-GB" altLang="en-US" smtClean="0"/>
              <a:pPr>
                <a:defRPr/>
              </a:pPr>
              <a:t>1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4728862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Font typeface="Arial" panose="020B0604020202020204" pitchFamily="34" charset="0"/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57640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935987"/>
      </p:ext>
    </p:extLst>
  </p:cSld>
  <p:clrMapOvr>
    <a:masterClrMapping/>
  </p:clrMapOvr>
  <p:transition>
    <p:wipe dir="r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6365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2.jpeg"/><Relationship Id="rId5" Type="http://schemas.openxmlformats.org/officeDocument/2006/relationships/image" Target="../media/image1.jpe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Snip Single Corner Rectangle 11">
            <a:extLst>
              <a:ext uri="{FF2B5EF4-FFF2-40B4-BE49-F238E27FC236}">
                <a16:creationId xmlns:a16="http://schemas.microsoft.com/office/drawing/2014/main" id="{4CEAFC18-F740-420D-8DA7-68B0EC97C46E}"/>
              </a:ext>
            </a:extLst>
          </p:cNvPr>
          <p:cNvSpPr/>
          <p:nvPr userDrawn="1"/>
        </p:nvSpPr>
        <p:spPr>
          <a:xfrm>
            <a:off x="0" y="6413500"/>
            <a:ext cx="12199938" cy="182563"/>
          </a:xfrm>
          <a:prstGeom prst="snip1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1027" name="Title Placeholder 1">
            <a:extLst>
              <a:ext uri="{FF2B5EF4-FFF2-40B4-BE49-F238E27FC236}">
                <a16:creationId xmlns:a16="http://schemas.microsoft.com/office/drawing/2014/main" id="{4AFE2B5B-1B45-4E7A-A25D-B141A077B612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title style</a:t>
            </a:r>
          </a:p>
        </p:txBody>
      </p:sp>
      <p:sp>
        <p:nvSpPr>
          <p:cNvPr id="1028" name="Text Placeholder 2">
            <a:extLst>
              <a:ext uri="{FF2B5EF4-FFF2-40B4-BE49-F238E27FC236}">
                <a16:creationId xmlns:a16="http://schemas.microsoft.com/office/drawing/2014/main" id="{008F4169-1069-4316-B1D5-466056FF073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 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7" name="Snip Single Corner Rectangle 6">
            <a:extLst>
              <a:ext uri="{FF2B5EF4-FFF2-40B4-BE49-F238E27FC236}">
                <a16:creationId xmlns:a16="http://schemas.microsoft.com/office/drawing/2014/main" id="{C220C726-1B32-4CFD-B6FE-8C6E0C6B668C}"/>
              </a:ext>
            </a:extLst>
          </p:cNvPr>
          <p:cNvSpPr/>
          <p:nvPr userDrawn="1"/>
        </p:nvSpPr>
        <p:spPr>
          <a:xfrm>
            <a:off x="-7938" y="1455738"/>
            <a:ext cx="11483976" cy="269875"/>
          </a:xfrm>
          <a:prstGeom prst="snip1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GB">
              <a:solidFill>
                <a:schemeClr val="bg1"/>
              </a:solidFill>
            </a:endParaRPr>
          </a:p>
        </p:txBody>
      </p:sp>
      <p:sp>
        <p:nvSpPr>
          <p:cNvPr id="9" name="TextBox 7">
            <a:extLst>
              <a:ext uri="{FF2B5EF4-FFF2-40B4-BE49-F238E27FC236}">
                <a16:creationId xmlns:a16="http://schemas.microsoft.com/office/drawing/2014/main" id="{ED4BE506-C0F9-461F-89BC-4B3F6F61A38D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191875" y="6592888"/>
            <a:ext cx="987425" cy="2143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>
                <a:ln w="0"/>
                <a:latin typeface="Calibri" panose="020F0502020204030204" pitchFamily="34" charset="0"/>
              </a:rPr>
              <a:t>© 3GPP 2022</a:t>
            </a:r>
          </a:p>
        </p:txBody>
      </p:sp>
      <p:pic>
        <p:nvPicPr>
          <p:cNvPr id="1031" name="Picture 1">
            <a:extLst>
              <a:ext uri="{FF2B5EF4-FFF2-40B4-BE49-F238E27FC236}">
                <a16:creationId xmlns:a16="http://schemas.microsoft.com/office/drawing/2014/main" id="{5E9ECA3E-FE52-464F-8707-38070FE65DBF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7900" y="476250"/>
            <a:ext cx="1408113" cy="81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4" name="TextBox 2">
            <a:extLst>
              <a:ext uri="{FF2B5EF4-FFF2-40B4-BE49-F238E27FC236}">
                <a16:creationId xmlns:a16="http://schemas.microsoft.com/office/drawing/2014/main" id="{4C62F9F5-7ED7-4782-9DFF-6089C2DCD9E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95088" y="6351588"/>
            <a:ext cx="396875" cy="306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fld id="{5420701A-B243-422E-826E-78BD4E22F668}" type="slidenum">
              <a:rPr lang="en-GB" altLang="en-US" sz="1400" smtClean="0">
                <a:latin typeface="Calibri" panose="020F0502020204030204" pitchFamily="34" charset="0"/>
              </a:rPr>
              <a:pPr>
                <a:defRPr/>
              </a:pPr>
              <a:t>‹#›</a:t>
            </a:fld>
            <a:endParaRPr lang="en-GB" altLang="en-US" sz="1400">
              <a:latin typeface="Calibri" panose="020F0502020204030204" pitchFamily="34" charset="0"/>
            </a:endParaRPr>
          </a:p>
        </p:txBody>
      </p:sp>
      <p:sp>
        <p:nvSpPr>
          <p:cNvPr id="11" name="Text Box 14">
            <a:extLst>
              <a:ext uri="{FF2B5EF4-FFF2-40B4-BE49-F238E27FC236}">
                <a16:creationId xmlns:a16="http://schemas.microsoft.com/office/drawing/2014/main" id="{AA2802BD-1B72-4AD1-8184-0FD09960708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33350" y="36513"/>
            <a:ext cx="2601913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3GPP TSG-WG SA2 Meeting #157 </a:t>
            </a:r>
            <a:r>
              <a:rPr lang="sv-SE" altLang="en-US" sz="1200" b="1" dirty="0">
                <a:latin typeface="Arial "/>
              </a:rPr>
              <a:t>	</a:t>
            </a:r>
          </a:p>
          <a:p>
            <a:pPr eaLnBrk="1" hangingPunct="1">
              <a:defRPr/>
            </a:pPr>
            <a:r>
              <a:rPr lang="en-GB" altLang="zh-CN" sz="1000" b="1" kern="1200" dirty="0">
                <a:solidFill>
                  <a:schemeClr val="tx1"/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Berlin, Germany, May 22 – 26, 2023</a:t>
            </a:r>
            <a:endParaRPr lang="sv-SE" altLang="en-US" sz="1200" b="1" dirty="0">
              <a:latin typeface="Arial "/>
            </a:endParaRPr>
          </a:p>
        </p:txBody>
      </p:sp>
      <p:sp>
        <p:nvSpPr>
          <p:cNvPr id="13" name="Text Box 14">
            <a:extLst>
              <a:ext uri="{FF2B5EF4-FFF2-40B4-BE49-F238E27FC236}">
                <a16:creationId xmlns:a16="http://schemas.microsoft.com/office/drawing/2014/main" id="{AF4006C6-1A95-4284-A498-917EA49F0F95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9271793" y="11004"/>
            <a:ext cx="2600325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S2-220xxxx </a:t>
            </a:r>
          </a:p>
          <a:p>
            <a:pPr algn="r" eaLnBrk="1" hangingPunct="1">
              <a:defRPr/>
            </a:pPr>
            <a:r>
              <a:rPr lang="sv-SE" altLang="en-US" sz="1200" b="1" i="1" dirty="0">
                <a:latin typeface="Arial "/>
              </a:rPr>
              <a:t>	</a:t>
            </a:r>
            <a:r>
              <a:rPr lang="sv-SE" altLang="en-US" sz="1200" b="1" i="1" dirty="0">
                <a:solidFill>
                  <a:srgbClr val="0070C0"/>
                </a:solidFill>
                <a:latin typeface="Arial "/>
              </a:rPr>
              <a:t>was S2-220xxxx</a:t>
            </a:r>
            <a:r>
              <a:rPr lang="sv-SE" altLang="en-US" sz="1200" b="1" dirty="0">
                <a:latin typeface="Arial "/>
              </a:rPr>
              <a:t>	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5163" r:id="rId1"/>
    <p:sldLayoutId id="2147485161" r:id="rId2"/>
    <p:sldLayoutId id="2147485162" r:id="rId3"/>
  </p:sldLayoutIdLst>
  <p:transition>
    <p:wipe dir="r"/>
  </p:transition>
  <p:hf hdr="0" ftr="0"/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Blip>
          <a:blip r:embed="rId6"/>
        </a:buBlip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>
            <a:extLst>
              <a:ext uri="{FF2B5EF4-FFF2-40B4-BE49-F238E27FC236}">
                <a16:creationId xmlns:a16="http://schemas.microsoft.com/office/drawing/2014/main" id="{6BFCA172-672F-4297-B767-9F7EDE373F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00976" y="1709739"/>
            <a:ext cx="10065834" cy="1965616"/>
          </a:xfrm>
        </p:spPr>
        <p:txBody>
          <a:bodyPr/>
          <a:lstStyle/>
          <a:p>
            <a:pPr eaLnBrk="1" hangingPunct="1"/>
            <a:r>
              <a:rPr lang="en-US" altLang="zh-CN" dirty="0"/>
              <a:t>PIN:</a:t>
            </a:r>
            <a:br>
              <a:rPr lang="en-US" altLang="zh-CN" dirty="0"/>
            </a:br>
            <a:r>
              <a:rPr lang="en-US" altLang="zh-CN" dirty="0"/>
              <a:t>Way Forward for Open Issues</a:t>
            </a:r>
            <a:endParaRPr lang="en-GB" altLang="en-US" dirty="0"/>
          </a:p>
        </p:txBody>
      </p:sp>
      <p:sp>
        <p:nvSpPr>
          <p:cNvPr id="2" name="文本框 1"/>
          <p:cNvSpPr txBox="1"/>
          <p:nvPr/>
        </p:nvSpPr>
        <p:spPr>
          <a:xfrm>
            <a:off x="1442225" y="4252331"/>
            <a:ext cx="1133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dirty="0"/>
              <a:t>SA2#157</a:t>
            </a:r>
            <a:endParaRPr lang="zh-CN" altLang="en-US" dirty="0"/>
          </a:p>
        </p:txBody>
      </p:sp>
    </p:spTree>
  </p:cSld>
  <p:clrMapOvr>
    <a:masterClrMapping/>
  </p:clrMapOvr>
  <p:transition>
    <p:wipe dir="r"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Mapping between PIN and PDU Session of a PEGC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906" y="1763259"/>
            <a:ext cx="10629014" cy="4701336"/>
          </a:xfrm>
        </p:spPr>
        <p:txBody>
          <a:bodyPr/>
          <a:lstStyle/>
          <a:p>
            <a:r>
              <a:rPr lang="en-US" altLang="zh-CN" sz="1400" dirty="0">
                <a:solidFill>
                  <a:srgbClr val="FF0000"/>
                </a:solidFill>
              </a:rPr>
              <a:t>Option 1</a:t>
            </a:r>
            <a:r>
              <a:rPr lang="en-US" altLang="zh-CN" sz="1400" dirty="0"/>
              <a:t>: </a:t>
            </a:r>
            <a:r>
              <a:rPr lang="en-US" altLang="zh-CN" sz="1400" b="1" dirty="0"/>
              <a:t>PIN ID</a:t>
            </a:r>
            <a:r>
              <a:rPr lang="en-US" altLang="zh-CN" sz="1400" dirty="0"/>
              <a:t> is used </a:t>
            </a:r>
            <a:r>
              <a:rPr lang="en-US" altLang="zh-CN" sz="1400" b="1" dirty="0"/>
              <a:t>alone</a:t>
            </a:r>
            <a:r>
              <a:rPr lang="en-US" altLang="zh-CN" sz="1400" dirty="0"/>
              <a:t> in URSP TD, a PIN may be associated with </a:t>
            </a:r>
            <a:r>
              <a:rPr lang="en-US" altLang="zh-CN" sz="1400" b="1" dirty="0"/>
              <a:t>only one Group ID in 5GC</a:t>
            </a:r>
            <a:r>
              <a:rPr lang="en-US" altLang="zh-CN" sz="1400" dirty="0"/>
              <a:t>. The Group ID is</a:t>
            </a:r>
            <a:r>
              <a:rPr lang="zh-CN" altLang="en-US" sz="1400" dirty="0"/>
              <a:t> </a:t>
            </a:r>
            <a:r>
              <a:rPr lang="en-US" altLang="zh-CN" sz="1400" dirty="0"/>
              <a:t>associated</a:t>
            </a:r>
            <a:r>
              <a:rPr lang="zh-CN" altLang="en-US" sz="1400" dirty="0"/>
              <a:t> </a:t>
            </a:r>
            <a:r>
              <a:rPr lang="en-US" altLang="zh-CN" sz="1400" dirty="0"/>
              <a:t>with</a:t>
            </a:r>
            <a:r>
              <a:rPr lang="zh-CN" altLang="en-US" sz="1400" dirty="0"/>
              <a:t> </a:t>
            </a:r>
            <a:r>
              <a:rPr lang="en-US" altLang="zh-CN" sz="1400" dirty="0"/>
              <a:t>only</a:t>
            </a:r>
            <a:r>
              <a:rPr lang="zh-CN" altLang="en-US" sz="1400" dirty="0"/>
              <a:t> </a:t>
            </a:r>
            <a:r>
              <a:rPr lang="en-US" altLang="zh-CN" sz="1400" dirty="0"/>
              <a:t>one</a:t>
            </a:r>
            <a:r>
              <a:rPr lang="zh-CN" altLang="en-US" sz="1400" dirty="0"/>
              <a:t> </a:t>
            </a:r>
            <a:r>
              <a:rPr lang="en-US" altLang="zh-CN" sz="1400" dirty="0"/>
              <a:t>(DNN,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combination, AF can provide PIN ID associated with the (DNN, S-NSSAI)</a:t>
            </a:r>
            <a:r>
              <a:rPr lang="zh-CN" altLang="en-US" sz="1400" dirty="0"/>
              <a:t> </a:t>
            </a:r>
            <a:r>
              <a:rPr lang="en-US" altLang="zh-CN" sz="1400" dirty="0"/>
              <a:t>for the PIN (</a:t>
            </a:r>
            <a:r>
              <a:rPr lang="en-US" altLang="zh-CN" sz="1400" b="1" dirty="0"/>
              <a:t>Do not support 1:* mapping</a:t>
            </a:r>
            <a:r>
              <a:rPr lang="en-US" altLang="zh-CN" sz="1400" dirty="0"/>
              <a:t>) (</a:t>
            </a:r>
            <a:r>
              <a:rPr lang="en-US" altLang="zh-CN" sz="1400" dirty="0">
                <a:highlight>
                  <a:srgbClr val="FFFF00"/>
                </a:highlight>
              </a:rPr>
              <a:t>S2-2306834, S2-2306735</a:t>
            </a:r>
            <a:r>
              <a:rPr lang="en-US" altLang="zh-CN" sz="1400" dirty="0"/>
              <a:t>)</a:t>
            </a:r>
          </a:p>
          <a:p>
            <a:r>
              <a:rPr lang="en-US" altLang="zh-CN" sz="1400" strike="sngStrike" dirty="0">
                <a:solidFill>
                  <a:srgbClr val="FF0000"/>
                </a:solidFill>
              </a:rPr>
              <a:t>Option 2</a:t>
            </a:r>
            <a:r>
              <a:rPr lang="en-US" altLang="zh-CN" sz="1400" strike="sngStrike" dirty="0"/>
              <a:t>: </a:t>
            </a:r>
            <a:r>
              <a:rPr lang="en-US" altLang="zh-CN" sz="1400" b="1" strike="sngStrike" dirty="0"/>
              <a:t>Group ID </a:t>
            </a:r>
            <a:r>
              <a:rPr lang="en-US" altLang="zh-CN" sz="1400" strike="sngStrike" dirty="0"/>
              <a:t>is used </a:t>
            </a:r>
            <a:r>
              <a:rPr lang="en-US" altLang="zh-CN" sz="1400" b="1" strike="sngStrike" dirty="0"/>
              <a:t>alone</a:t>
            </a:r>
            <a:r>
              <a:rPr lang="en-US" altLang="zh-CN" sz="1400" strike="sngStrike" dirty="0"/>
              <a:t> in URSP TD, a PIN can be associated with </a:t>
            </a:r>
            <a:r>
              <a:rPr lang="en-US" altLang="zh-CN" sz="1400" b="1" strike="sngStrike" dirty="0"/>
              <a:t>multiple Group IDs in 5GC</a:t>
            </a:r>
            <a:r>
              <a:rPr lang="en-US" altLang="zh-CN" sz="1400" strike="sngStrike" dirty="0"/>
              <a:t>, each Group ID maps to a </a:t>
            </a:r>
            <a:r>
              <a:rPr lang="en-US" altLang="zh-CN" sz="1400" b="1" strike="sngStrike" dirty="0"/>
              <a:t>list</a:t>
            </a:r>
            <a:r>
              <a:rPr lang="en-US" altLang="zh-CN" sz="1400" strike="sngStrike" dirty="0"/>
              <a:t> </a:t>
            </a:r>
            <a:r>
              <a:rPr lang="en-US" altLang="zh-CN" sz="1400" b="1" strike="sngStrike" dirty="0"/>
              <a:t>of </a:t>
            </a:r>
            <a:r>
              <a:rPr lang="en-US" altLang="zh-CN" sz="1400" strike="sngStrike" dirty="0"/>
              <a:t>PEGC for a PIN. Each Group ID is associated with only one (DNN , S-NSSAI)</a:t>
            </a:r>
            <a:r>
              <a:rPr lang="zh-CN" altLang="en-US" sz="1400" strike="sngStrike" dirty="0"/>
              <a:t> </a:t>
            </a:r>
            <a:r>
              <a:rPr lang="en-US" altLang="zh-CN" sz="1400" strike="sngStrike" dirty="0"/>
              <a:t>combination, AF can provide different Group ID associated with different (DNN, S-NSSAI) for the PIN (</a:t>
            </a:r>
            <a:r>
              <a:rPr lang="en-US" altLang="zh-CN" sz="1400" b="1" strike="sngStrike" dirty="0"/>
              <a:t>support 1:* mapping</a:t>
            </a:r>
            <a:r>
              <a:rPr lang="en-US" altLang="zh-CN" sz="1400" strike="sngStrike" dirty="0"/>
              <a:t>) (</a:t>
            </a:r>
            <a:r>
              <a:rPr lang="en-US" altLang="zh-CN" sz="1400" strike="sngStrike" dirty="0">
                <a:highlight>
                  <a:srgbClr val="FFFF00"/>
                </a:highlight>
              </a:rPr>
              <a:t>S2-2306385, S2-2306384, S2-2306386, S2-2306387</a:t>
            </a:r>
            <a:r>
              <a:rPr lang="en-US" altLang="zh-CN" sz="1400" strike="sngStrike" dirty="0"/>
              <a:t>)</a:t>
            </a:r>
          </a:p>
          <a:p>
            <a:r>
              <a:rPr lang="en-US" altLang="zh-CN" sz="1400" dirty="0">
                <a:solidFill>
                  <a:srgbClr val="FF0000"/>
                </a:solidFill>
              </a:rPr>
              <a:t>Option 3</a:t>
            </a:r>
            <a:r>
              <a:rPr lang="en-US" altLang="zh-CN" sz="1400" dirty="0"/>
              <a:t>: </a:t>
            </a:r>
            <a:r>
              <a:rPr lang="en-US" altLang="zh-CN" sz="1400" b="1" dirty="0"/>
              <a:t>PIN ID </a:t>
            </a:r>
            <a:r>
              <a:rPr lang="en-US" altLang="zh-CN" sz="1400" dirty="0"/>
              <a:t>is used optionally </a:t>
            </a:r>
            <a:r>
              <a:rPr lang="en-US" altLang="zh-CN" sz="1400" b="1" dirty="0"/>
              <a:t>together with IP/non-IP descriptors </a:t>
            </a:r>
            <a:r>
              <a:rPr lang="en-US" altLang="zh-CN" sz="1400" dirty="0"/>
              <a:t>in URSP TD (</a:t>
            </a:r>
            <a:r>
              <a:rPr lang="en-US" altLang="zh-CN" sz="1400" b="1" dirty="0"/>
              <a:t>support 1:* mapping</a:t>
            </a:r>
            <a:r>
              <a:rPr lang="en-US" altLang="zh-CN" sz="1400" dirty="0"/>
              <a:t>) (</a:t>
            </a:r>
            <a:r>
              <a:rPr lang="en-US" altLang="zh-CN" sz="1400" dirty="0">
                <a:highlight>
                  <a:srgbClr val="FFFF00"/>
                </a:highlight>
              </a:rPr>
              <a:t>S2-2306412</a:t>
            </a:r>
            <a:r>
              <a:rPr lang="en-US" altLang="zh-CN" sz="1400" dirty="0"/>
              <a:t>)</a:t>
            </a:r>
          </a:p>
          <a:p>
            <a:r>
              <a:rPr lang="en-US" altLang="zh-CN" sz="1400" strike="sngStrike" dirty="0">
                <a:solidFill>
                  <a:srgbClr val="FF0000"/>
                </a:solidFill>
              </a:rPr>
              <a:t>Option 4</a:t>
            </a:r>
            <a:r>
              <a:rPr lang="en-US" altLang="zh-CN" sz="1400" strike="sngStrike" dirty="0"/>
              <a:t>: </a:t>
            </a:r>
            <a:r>
              <a:rPr lang="en-US" altLang="zh-CN" sz="1400" b="1" strike="sngStrike" dirty="0"/>
              <a:t>Based on option 1 </a:t>
            </a:r>
            <a:r>
              <a:rPr lang="en-US" altLang="zh-CN" sz="1400" strike="sngStrike" dirty="0"/>
              <a:t>with exception that </a:t>
            </a:r>
            <a:r>
              <a:rPr lang="en-US" altLang="zh-CN" sz="1400" b="1" strike="sngStrike" dirty="0"/>
              <a:t>an ID</a:t>
            </a:r>
            <a:r>
              <a:rPr lang="en-US" altLang="zh-CN" sz="1400" strike="sngStrike" dirty="0"/>
              <a:t> (not necessary to be PIN ID) is used </a:t>
            </a:r>
            <a:r>
              <a:rPr lang="en-US" altLang="zh-CN" sz="1400" b="1" strike="sngStrike" dirty="0"/>
              <a:t>alone</a:t>
            </a:r>
            <a:r>
              <a:rPr lang="en-US" altLang="zh-CN" sz="1400" strike="sngStrike" dirty="0"/>
              <a:t> in URSP TD (</a:t>
            </a:r>
            <a:r>
              <a:rPr lang="en-US" altLang="zh-CN" sz="1400" b="1" strike="sngStrike" dirty="0"/>
              <a:t>support 1:* mapping</a:t>
            </a:r>
            <a:r>
              <a:rPr lang="en-US" altLang="zh-CN" sz="1400" strike="sngStrike" dirty="0"/>
              <a:t>) (</a:t>
            </a:r>
            <a:r>
              <a:rPr lang="en-US" altLang="zh-CN" sz="1400" strike="sngStrike" dirty="0">
                <a:highlight>
                  <a:srgbClr val="FFFF00"/>
                </a:highlight>
              </a:rPr>
              <a:t>S2-2306712, S2-2306713, S2-2306720</a:t>
            </a:r>
            <a:r>
              <a:rPr lang="en-US" altLang="zh-CN" sz="1400" strike="sngStrike" dirty="0"/>
              <a:t>)</a:t>
            </a:r>
            <a:br>
              <a:rPr lang="en-US" altLang="zh-CN" sz="1400" dirty="0"/>
            </a:br>
            <a:endParaRPr lang="en-US" altLang="zh-CN" sz="1400" dirty="0"/>
          </a:p>
          <a:p>
            <a:r>
              <a:rPr lang="en-US" altLang="zh-CN" sz="1400" dirty="0">
                <a:solidFill>
                  <a:srgbClr val="FF0000"/>
                </a:solidFill>
              </a:rPr>
              <a:t>Q: Which option is preferred?</a:t>
            </a:r>
            <a:endParaRPr lang="en-GB" altLang="zh-CN" sz="14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200" b="1" dirty="0"/>
              <a:t>Option 1: 	Yes: 6		No: 2</a:t>
            </a:r>
          </a:p>
          <a:p>
            <a:pPr marL="914400" lvl="2" indent="0">
              <a:buNone/>
            </a:pPr>
            <a:r>
              <a:rPr lang="en-GB" altLang="zh-CN" sz="1200" b="1" strike="sngStrike" dirty="0"/>
              <a:t>Option 2:	Yes: 1		No: </a:t>
            </a:r>
          </a:p>
          <a:p>
            <a:pPr marL="914400" lvl="2" indent="0">
              <a:buNone/>
            </a:pPr>
            <a:r>
              <a:rPr lang="en-GB" altLang="zh-CN" sz="1200" b="1" dirty="0"/>
              <a:t>Option 3:	Yes: 4		No: 1</a:t>
            </a:r>
          </a:p>
          <a:p>
            <a:pPr marL="914400" lvl="2" indent="0">
              <a:buNone/>
            </a:pPr>
            <a:r>
              <a:rPr lang="en-GB" altLang="zh-CN" sz="1200" b="1" strike="sngStrike" dirty="0"/>
              <a:t>Option 4:	Yes: 5		No: 4</a:t>
            </a:r>
          </a:p>
          <a:p>
            <a:pPr marL="914400" lvl="2" indent="0">
              <a:buNone/>
            </a:pPr>
            <a:endParaRPr lang="en-GB" altLang="zh-CN" sz="1200" b="1" dirty="0"/>
          </a:p>
        </p:txBody>
      </p:sp>
    </p:spTree>
    <p:extLst>
      <p:ext uri="{BB962C8B-B14F-4D97-AF65-F5344CB8AC3E}">
        <p14:creationId xmlns:p14="http://schemas.microsoft.com/office/powerpoint/2010/main" val="4184213226"/>
      </p:ext>
    </p:extLst>
  </p:cSld>
  <p:clrMapOvr>
    <a:masterClrMapping/>
  </p:clrMapOvr>
  <p:transition>
    <p:wipe dir="r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1BBF823-0BE4-4887-9B04-1775DEB357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94414" y="437696"/>
            <a:ext cx="9324753" cy="1325563"/>
          </a:xfrm>
        </p:spPr>
        <p:txBody>
          <a:bodyPr/>
          <a:lstStyle/>
          <a:p>
            <a:r>
              <a:rPr lang="en-US" altLang="zh-CN" sz="3200" dirty="0"/>
              <a:t>Subscription data</a:t>
            </a:r>
            <a:endParaRPr lang="zh-CN" altLang="en-US" sz="32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9A88E7C9-9A98-47E5-9F40-B73B0D75A7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2893" y="1706526"/>
            <a:ext cx="10800907" cy="4850311"/>
          </a:xfrm>
        </p:spPr>
        <p:txBody>
          <a:bodyPr/>
          <a:lstStyle/>
          <a:p>
            <a:r>
              <a:rPr lang="en-US" altLang="zh-CN" sz="1800" dirty="0">
                <a:solidFill>
                  <a:srgbClr val="FF0000"/>
                </a:solidFill>
              </a:rPr>
              <a:t>Option 1</a:t>
            </a:r>
            <a:r>
              <a:rPr lang="en-US" altLang="zh-CN" sz="1800" dirty="0"/>
              <a:t>: </a:t>
            </a:r>
            <a:r>
              <a:rPr lang="en-US" altLang="zh-CN" sz="1800" b="1" dirty="0"/>
              <a:t>New single indication in existing subscription data</a:t>
            </a:r>
            <a:r>
              <a:rPr lang="en-US" altLang="zh-CN" sz="1800" dirty="0"/>
              <a:t>: in </a:t>
            </a:r>
            <a:r>
              <a:rPr lang="en-US" altLang="zh-CN" sz="1800" b="1" dirty="0"/>
              <a:t>Group Data </a:t>
            </a:r>
            <a:r>
              <a:rPr lang="en-US" altLang="zh-CN" sz="1800" dirty="0"/>
              <a:t>(in case Group Data supported and used)</a:t>
            </a:r>
            <a:r>
              <a:rPr lang="en-US" altLang="zh-CN" sz="1800" b="1" dirty="0"/>
              <a:t> </a:t>
            </a:r>
            <a:r>
              <a:rPr lang="en-US" altLang="zh-CN" sz="1800" dirty="0"/>
              <a:t>for both SMF handling PDU Session for PIN and PCF handling URSP for PIN, as well as optionally (e.g., when Group Data not supported) in </a:t>
            </a:r>
            <a:r>
              <a:rPr lang="en-US" altLang="zh-CN" sz="1800" b="1" dirty="0"/>
              <a:t>SM subscription data </a:t>
            </a:r>
            <a:r>
              <a:rPr lang="en-US" altLang="zh-CN" sz="1800" dirty="0"/>
              <a:t>for SMF handling PDU Session for PIN and in </a:t>
            </a:r>
            <a:r>
              <a:rPr lang="en-US" altLang="zh-CN" sz="1800" b="1" dirty="0"/>
              <a:t>UE context policy control data </a:t>
            </a:r>
            <a:r>
              <a:rPr lang="en-US" altLang="zh-CN" sz="1800" dirty="0"/>
              <a:t>for PCF handling URSP for PIN (</a:t>
            </a:r>
            <a:r>
              <a:rPr lang="en-US" altLang="zh-CN" sz="1800" dirty="0">
                <a:highlight>
                  <a:srgbClr val="FFFF00"/>
                </a:highlight>
              </a:rPr>
              <a:t>S2-2306652, S2-2307415, S2-2306719</a:t>
            </a:r>
            <a:r>
              <a:rPr lang="en-US" altLang="zh-CN" sz="1800" dirty="0"/>
              <a:t>)</a:t>
            </a:r>
          </a:p>
          <a:p>
            <a:r>
              <a:rPr lang="en-US" altLang="zh-CN" sz="1800" strike="sngStrike" dirty="0">
                <a:solidFill>
                  <a:srgbClr val="FF0000"/>
                </a:solidFill>
              </a:rPr>
              <a:t>Option 2</a:t>
            </a:r>
            <a:r>
              <a:rPr lang="en-US" altLang="zh-CN" sz="1800" strike="sngStrike" dirty="0"/>
              <a:t>: </a:t>
            </a:r>
            <a:r>
              <a:rPr lang="en-US" altLang="zh-CN" sz="1800" b="1" strike="sngStrike" dirty="0"/>
              <a:t>New Two Indications in SM subscription data </a:t>
            </a:r>
            <a:r>
              <a:rPr lang="en-US" altLang="zh-CN" sz="1800" strike="sngStrike" dirty="0"/>
              <a:t>for SMF handling non-3GPP delay budget and for N3QAI separately (</a:t>
            </a:r>
            <a:r>
              <a:rPr lang="en-US" altLang="zh-CN" sz="1800" strike="sngStrike" dirty="0">
                <a:highlight>
                  <a:srgbClr val="FFFF00"/>
                </a:highlight>
              </a:rPr>
              <a:t>S2-2306725</a:t>
            </a:r>
            <a:r>
              <a:rPr lang="en-US" altLang="zh-CN" sz="1800" strike="sngStrike" dirty="0"/>
              <a:t>)</a:t>
            </a:r>
          </a:p>
          <a:p>
            <a:r>
              <a:rPr lang="en-US" altLang="zh-CN" sz="1800" dirty="0">
                <a:solidFill>
                  <a:srgbClr val="FF0000"/>
                </a:solidFill>
              </a:rPr>
              <a:t>Option 3</a:t>
            </a:r>
            <a:r>
              <a:rPr lang="en-US" altLang="zh-CN" sz="1800" dirty="0"/>
              <a:t>: </a:t>
            </a:r>
            <a:r>
              <a:rPr lang="en-US" altLang="zh-CN" sz="1800" b="1" dirty="0"/>
              <a:t>New subscription data</a:t>
            </a:r>
            <a:r>
              <a:rPr lang="en-US" altLang="zh-CN" sz="1800" dirty="0"/>
              <a:t>: New PIN subscription data is used (</a:t>
            </a:r>
            <a:r>
              <a:rPr lang="en-US" altLang="zh-CN" sz="1800" dirty="0">
                <a:highlight>
                  <a:srgbClr val="FFFF00"/>
                </a:highlight>
              </a:rPr>
              <a:t>S2-2306413, S2-2306414</a:t>
            </a:r>
            <a:r>
              <a:rPr lang="en-US" altLang="zh-CN" sz="1800" dirty="0"/>
              <a:t>)</a:t>
            </a:r>
          </a:p>
          <a:p>
            <a:r>
              <a:rPr lang="en-US" altLang="zh-CN" sz="1800" dirty="0">
                <a:solidFill>
                  <a:srgbClr val="FF0000"/>
                </a:solidFill>
              </a:rPr>
              <a:t>Option 4</a:t>
            </a:r>
            <a:r>
              <a:rPr lang="en-US" altLang="zh-CN" sz="1800" dirty="0"/>
              <a:t>: </a:t>
            </a:r>
            <a:r>
              <a:rPr lang="en-US" altLang="zh-CN" sz="1800" b="1" dirty="0"/>
              <a:t>No enhancement for subscription data, (DNN, S-NSSAI) specific for PIN as subscription indication for PIN. </a:t>
            </a:r>
            <a:r>
              <a:rPr lang="en-US" altLang="zh-CN" sz="1800" dirty="0"/>
              <a:t>In this option, only </a:t>
            </a:r>
            <a:r>
              <a:rPr lang="en-IN" altLang="zh-CN" sz="1800" dirty="0"/>
              <a:t>application data in UDR is enhanced to support storing of new traffic descriptor (</a:t>
            </a:r>
            <a:r>
              <a:rPr lang="en-IN" altLang="zh-CN" sz="1800" dirty="0">
                <a:highlight>
                  <a:srgbClr val="FFFF00"/>
                </a:highlight>
              </a:rPr>
              <a:t>S2-2306836</a:t>
            </a:r>
            <a:r>
              <a:rPr lang="en-IN" altLang="zh-CN" sz="1800" dirty="0"/>
              <a:t>)</a:t>
            </a:r>
          </a:p>
          <a:p>
            <a:pPr marL="0" indent="0">
              <a:buNone/>
            </a:pPr>
            <a:r>
              <a:rPr lang="en-US" altLang="zh-CN" sz="1600" dirty="0">
                <a:solidFill>
                  <a:srgbClr val="FF0000"/>
                </a:solidFill>
              </a:rPr>
              <a:t>Which option is preferred?</a:t>
            </a:r>
            <a:endParaRPr lang="en-GB" altLang="zh-CN" sz="1600" dirty="0">
              <a:solidFill>
                <a:srgbClr val="FF0000"/>
              </a:solidFill>
            </a:endParaRPr>
          </a:p>
          <a:p>
            <a:pPr marL="914400" lvl="2" indent="0">
              <a:buNone/>
            </a:pPr>
            <a:r>
              <a:rPr lang="en-GB" altLang="zh-CN" sz="1400" b="1" dirty="0"/>
              <a:t>Option 1: YES: 5		NO: 2</a:t>
            </a:r>
          </a:p>
          <a:p>
            <a:pPr marL="914400" lvl="2" indent="0">
              <a:buNone/>
            </a:pPr>
            <a:r>
              <a:rPr lang="en-GB" altLang="zh-CN" sz="1400" b="1" strike="sngStrike" dirty="0"/>
              <a:t>Option 2: YES: 2		NO: 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3: YES: 5		NO: 2</a:t>
            </a:r>
          </a:p>
          <a:p>
            <a:pPr marL="914400" lvl="2" indent="0">
              <a:buNone/>
            </a:pPr>
            <a:r>
              <a:rPr lang="en-GB" altLang="zh-CN" sz="1400" b="1" dirty="0"/>
              <a:t>Option 4: YES: 5		NO: 3</a:t>
            </a:r>
          </a:p>
          <a:p>
            <a:pPr marL="914400" lvl="2" indent="0">
              <a:buNone/>
            </a:pPr>
            <a:endParaRPr lang="en-GB" altLang="zh-CN" sz="1400" b="1" dirty="0"/>
          </a:p>
        </p:txBody>
      </p:sp>
    </p:spTree>
    <p:extLst>
      <p:ext uri="{BB962C8B-B14F-4D97-AF65-F5344CB8AC3E}">
        <p14:creationId xmlns:p14="http://schemas.microsoft.com/office/powerpoint/2010/main" val="3942177621"/>
      </p:ext>
    </p:extLst>
  </p:cSld>
  <p:clrMapOvr>
    <a:masterClrMapping/>
  </p:clrMapOvr>
  <p:transition>
    <p:wipe dir="r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CCDB193-227E-4C4C-80B5-1EC2B2CADB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altLang="zh-CN" dirty="0"/>
              <a:t>End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9749805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13BEEBA675044A96DE28BDD893E607" ma:contentTypeVersion="13" ma:contentTypeDescription="Create a new document." ma:contentTypeScope="" ma:versionID="128a8422487fc329a7dc26f28cf6102c">
  <xsd:schema xmlns:xsd="http://www.w3.org/2001/XMLSchema" xmlns:xs="http://www.w3.org/2001/XMLSchema" xmlns:p="http://schemas.microsoft.com/office/2006/metadata/properties" xmlns:ns3="679a257e-872f-4c98-9e8a-0a9c104f72cd" xmlns:ns4="280d8efa-eff2-4910-88d2-79ca146720c4" targetNamespace="http://schemas.microsoft.com/office/2006/metadata/properties" ma:root="true" ma:fieldsID="5ee17176e517ccea8510c39d83da9bad" ns3:_="" ns4:_="">
    <xsd:import namespace="679a257e-872f-4c98-9e8a-0a9c104f72cd"/>
    <xsd:import namespace="280d8efa-eff2-4910-88d2-79ca146720c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Location" minOccurs="0"/>
                <xsd:element ref="ns3:MediaServiceAutoKeyPoints" minOccurs="0"/>
                <xsd:element ref="ns3:MediaServiceKeyPoints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79a257e-872f-4c98-9e8a-0a9c104f72c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80d8efa-eff2-4910-88d2-79ca146720c4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0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7D3A830A-0AC8-45A7-9E99-DF047C23D0D0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5CA3727-A4EB-4398-9783-D0148B061093}">
  <ds:schemaRefs>
    <ds:schemaRef ds:uri="http://purl.org/dc/elements/1.1/"/>
    <ds:schemaRef ds:uri="http://purl.org/dc/dcmitype/"/>
    <ds:schemaRef ds:uri="679a257e-872f-4c98-9e8a-0a9c104f72cd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terms/"/>
    <ds:schemaRef ds:uri="http://schemas.openxmlformats.org/package/2006/metadata/core-properties"/>
    <ds:schemaRef ds:uri="280d8efa-eff2-4910-88d2-79ca146720c4"/>
    <ds:schemaRef ds:uri="http://schemas.microsoft.com/office/2006/metadata/properties"/>
  </ds:schemaRefs>
</ds:datastoreItem>
</file>

<file path=customXml/itemProps3.xml><?xml version="1.0" encoding="utf-8"?>
<ds:datastoreItem xmlns:ds="http://schemas.openxmlformats.org/officeDocument/2006/customXml" ds:itemID="{BD6692E6-AFB4-4AE6-8E62-2D7692F0CE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79a257e-872f-4c98-9e8a-0a9c104f72cd"/>
    <ds:schemaRef ds:uri="280d8efa-eff2-4910-88d2-79ca146720c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12298</TotalTime>
  <Words>512</Words>
  <Application>Microsoft Office PowerPoint</Application>
  <PresentationFormat>Widescreen</PresentationFormat>
  <Paragraphs>24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0" baseType="lpstr">
      <vt:lpstr>Arial</vt:lpstr>
      <vt:lpstr>Arial </vt:lpstr>
      <vt:lpstr>Calibri</vt:lpstr>
      <vt:lpstr>Calibri Light</vt:lpstr>
      <vt:lpstr>Times New Roman</vt:lpstr>
      <vt:lpstr>Office Theme</vt:lpstr>
      <vt:lpstr>PIN: Way Forward for Open Issues</vt:lpstr>
      <vt:lpstr>Mapping between PIN and PDU Session of a PEGC</vt:lpstr>
      <vt:lpstr>Subscription data</vt:lpstr>
      <vt:lpstr>End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3GPP template</dc:title>
  <dc:creator>Kevin Flynn</dc:creator>
  <dc:description>© 3GPP 2018</dc:description>
  <cp:lastModifiedBy>Jain, Puneet</cp:lastModifiedBy>
  <cp:revision>1880</cp:revision>
  <dcterms:created xsi:type="dcterms:W3CDTF">2010-02-05T13:52:04Z</dcterms:created>
  <dcterms:modified xsi:type="dcterms:W3CDTF">2023-05-23T06:51:03Z</dcterms:modified>
  <cp:contentStatus>Template 2017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0x010100BB13BEEBA675044A96DE28BDD893E607</vt:lpwstr>
  </property>
  <property fmtid="{D5CDD505-2E9C-101B-9397-08002B2CF9AE}" pid="3" name="_2015_ms_pID_725343">
    <vt:lpwstr>(3)q23a7rchnaU/ROYaatnR2I2SJK0j3JYtOGPqZIzYgnMCFQtD7qXFMM3+SJS/iH9tThciBFfJ
MqOoziv4icLPnEdZMgTwy+JIBnFRqrMKjE02tEqG41QMOQn5PhR/vQDXo29AXYQhM1yWbGZ1
E9DylImWG/8iKjfc+nuCesBPrMonrUr70EqZPkM13UfnOVBUM7G3vZSEpXfIjajH8AtHnnvW
r+A7NTEF+yk4qeVmxS</vt:lpwstr>
  </property>
  <property fmtid="{D5CDD505-2E9C-101B-9397-08002B2CF9AE}" pid="4" name="_2015_ms_pID_7253431">
    <vt:lpwstr>gC/fnZy2gwvYyxPPmWHgiawwdhblES2v36ultlMzsFyW6EDx4fUVW9
+t6eq7zXpFB5DKGJFJgo04OC/e6blIdILdOWFi0aBshHZ6Dp90d3aiKqlcY6ee9lmK3diksB
bsBqwVUzWlYwdTpkw7dHpuZPy9CxFjmQAY0n81it6gcsrt9xJzLKsUYKZpCVycqV7z4pOfxE
gwrPEP7pxGMFWyYEdQkljruB8GYnlre5qLns</vt:lpwstr>
  </property>
  <property fmtid="{D5CDD505-2E9C-101B-9397-08002B2CF9AE}" pid="5" name="_2015_ms_pID_7253432">
    <vt:lpwstr>ug==</vt:lpwstr>
  </property>
  <property fmtid="{D5CDD505-2E9C-101B-9397-08002B2CF9AE}" pid="6" name="_readonly">
    <vt:lpwstr/>
  </property>
  <property fmtid="{D5CDD505-2E9C-101B-9397-08002B2CF9AE}" pid="7" name="_change">
    <vt:lpwstr/>
  </property>
  <property fmtid="{D5CDD505-2E9C-101B-9397-08002B2CF9AE}" pid="8" name="_full-control">
    <vt:lpwstr/>
  </property>
  <property fmtid="{D5CDD505-2E9C-101B-9397-08002B2CF9AE}" pid="9" name="sflag">
    <vt:lpwstr>1665399888</vt:lpwstr>
  </property>
</Properties>
</file>