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90" d="100"/>
          <a:sy n="90" d="100"/>
        </p:scale>
        <p:origin x="84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6647"/>
            <a:ext cx="10515600" cy="4486940"/>
          </a:xfrm>
        </p:spPr>
        <p:txBody>
          <a:bodyPr/>
          <a:lstStyle/>
          <a:p>
            <a:r>
              <a:rPr lang="en-US" altLang="zh-CN" sz="1600" dirty="0"/>
              <a:t>Option 1: 5GC is aware of PIN member and PIN ID is </a:t>
            </a:r>
            <a:r>
              <a:rPr lang="en-US" altLang="zh-CN" sz="1600" b="1" dirty="0"/>
              <a:t>not transparent </a:t>
            </a:r>
            <a:r>
              <a:rPr lang="en-US" altLang="zh-CN" sz="1600" dirty="0"/>
              <a:t>to 5GC. </a:t>
            </a:r>
            <a:r>
              <a:rPr lang="en-US" altLang="zh-CN" sz="1600" b="1" dirty="0"/>
              <a:t>PIN ID</a:t>
            </a:r>
            <a:r>
              <a:rPr lang="en-US" altLang="zh-CN" sz="1600" dirty="0"/>
              <a:t>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TD), a PIN is associated with </a:t>
            </a:r>
            <a:r>
              <a:rPr lang="en-US" altLang="zh-CN" sz="1600" b="1" dirty="0"/>
              <a:t>only one Group ID in 5GC</a:t>
            </a:r>
            <a:r>
              <a:rPr lang="en-US" altLang="zh-CN" sz="1600" dirty="0"/>
              <a:t>, the Group ID maps to </a:t>
            </a:r>
            <a:r>
              <a:rPr lang="en-US" altLang="zh-CN" sz="1600" b="1" dirty="0"/>
              <a:t>full-group</a:t>
            </a:r>
            <a:r>
              <a:rPr lang="en-US" altLang="zh-CN" sz="1600" dirty="0"/>
              <a:t> of PEGCs for a PIN and is an alias of PIN ID. The Group ID is</a:t>
            </a:r>
            <a:r>
              <a:rPr lang="zh-CN" altLang="en-US" sz="1600" dirty="0"/>
              <a:t> </a:t>
            </a:r>
            <a:r>
              <a:rPr lang="en-US" altLang="zh-CN" sz="1600" dirty="0"/>
              <a:t>associated</a:t>
            </a:r>
            <a:r>
              <a:rPr lang="zh-CN" altLang="en-US" sz="1600" dirty="0"/>
              <a:t> </a:t>
            </a:r>
            <a:r>
              <a:rPr lang="en-US" altLang="zh-CN" sz="1600" dirty="0"/>
              <a:t>with</a:t>
            </a:r>
            <a:r>
              <a:rPr lang="zh-CN" altLang="en-US" sz="1600" dirty="0"/>
              <a:t> </a:t>
            </a:r>
            <a:r>
              <a:rPr lang="en-US" altLang="zh-CN" sz="1600" dirty="0"/>
              <a:t>only</a:t>
            </a:r>
            <a:r>
              <a:rPr lang="zh-CN" altLang="en-US" sz="1600" dirty="0"/>
              <a:t> </a:t>
            </a:r>
            <a:r>
              <a:rPr lang="en-US" altLang="zh-CN" sz="1600" dirty="0"/>
              <a:t>one</a:t>
            </a:r>
            <a:r>
              <a:rPr lang="zh-CN" altLang="en-US" sz="1600" dirty="0"/>
              <a:t> </a:t>
            </a:r>
            <a:r>
              <a:rPr lang="en-US" altLang="zh-CN" sz="1600" dirty="0"/>
              <a:t>(DNN,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Do not 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2: 5GC is aware of PIN member and PIN ID is </a:t>
            </a:r>
            <a:r>
              <a:rPr lang="en-US" altLang="zh-CN" sz="1600" b="1" dirty="0"/>
              <a:t>not transparent</a:t>
            </a:r>
            <a:r>
              <a:rPr lang="en-US" altLang="zh-CN" sz="1600" dirty="0"/>
              <a:t> to 5GC. </a:t>
            </a:r>
            <a:r>
              <a:rPr lang="en-US" altLang="zh-CN" sz="1600" b="1" dirty="0"/>
              <a:t>Group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TD, a PIN can be associated with </a:t>
            </a:r>
            <a:r>
              <a:rPr lang="en-US" altLang="zh-CN" sz="1600" b="1" dirty="0"/>
              <a:t>multiple Group IDs in 5GC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</a:t>
            </a:r>
            <a:r>
              <a:rPr lang="en-US" altLang="zh-CN" sz="1600" dirty="0"/>
              <a:t> of PEGCs for a PIN. The Group ID is associated with only one (DNN , S-NSSAI)</a:t>
            </a:r>
            <a:r>
              <a:rPr lang="zh-CN" altLang="en-US" sz="1600" dirty="0"/>
              <a:t> </a:t>
            </a:r>
            <a:r>
              <a:rPr lang="en-US" altLang="zh-CN" sz="1600" dirty="0"/>
              <a:t>combination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3: 5GC is aware of PIN member and PIN ID is </a:t>
            </a:r>
            <a:r>
              <a:rPr lang="en-US" altLang="zh-CN" sz="1600" b="1" dirty="0"/>
              <a:t>not transparent</a:t>
            </a:r>
            <a:r>
              <a:rPr lang="en-US" altLang="zh-CN" sz="1600" dirty="0"/>
              <a:t> to 5GC. </a:t>
            </a:r>
            <a:r>
              <a:rPr lang="en-US" altLang="zh-CN" sz="1600" b="1" dirty="0"/>
              <a:t>PIN ID </a:t>
            </a:r>
            <a:r>
              <a:rPr lang="en-US" altLang="zh-CN" sz="1600" dirty="0"/>
              <a:t>is used </a:t>
            </a:r>
            <a:r>
              <a:rPr lang="en-US" altLang="zh-CN" sz="1600" b="1" dirty="0"/>
              <a:t>together with IP/non-IP descriptors </a:t>
            </a:r>
            <a:r>
              <a:rPr lang="en-US" altLang="zh-CN" sz="1600" dirty="0"/>
              <a:t>in URSP TD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/>
              <a:t>Option 4 (</a:t>
            </a:r>
            <a:r>
              <a:rPr lang="en-US" altLang="zh-CN" sz="1600" b="1" dirty="0"/>
              <a:t>DEFAULT</a:t>
            </a:r>
            <a:r>
              <a:rPr lang="en-US" altLang="zh-CN" sz="1600" dirty="0"/>
              <a:t>): </a:t>
            </a:r>
            <a:r>
              <a:rPr lang="en-US" altLang="zh-CN" sz="1600" b="1" dirty="0"/>
              <a:t>Based on option 1 </a:t>
            </a:r>
            <a:r>
              <a:rPr lang="en-US" altLang="zh-CN" sz="1600" dirty="0"/>
              <a:t>with exception that PIN ID is </a:t>
            </a:r>
            <a:r>
              <a:rPr lang="en-US" altLang="zh-CN" sz="1600" b="1" dirty="0"/>
              <a:t>transparent </a:t>
            </a:r>
            <a:r>
              <a:rPr lang="en-US" altLang="zh-CN" sz="1600" dirty="0"/>
              <a:t>to 5GC. </a:t>
            </a:r>
            <a:r>
              <a:rPr lang="en-US" altLang="zh-CN" sz="1600" b="1" dirty="0"/>
              <a:t>An ID</a:t>
            </a:r>
            <a:r>
              <a:rPr lang="en-US" altLang="zh-CN" sz="1600" dirty="0"/>
              <a:t> (not necessary to be PIN ID) is used </a:t>
            </a:r>
            <a:r>
              <a:rPr lang="en-US" altLang="zh-CN" sz="1600" b="1" dirty="0"/>
              <a:t>alone</a:t>
            </a:r>
            <a:r>
              <a:rPr lang="en-US" altLang="zh-CN" sz="1600" dirty="0"/>
              <a:t> in URSP TD (</a:t>
            </a:r>
            <a:r>
              <a:rPr lang="en-US" altLang="zh-CN" sz="1600" b="1" dirty="0"/>
              <a:t>support 1:* mapping</a:t>
            </a:r>
            <a:r>
              <a:rPr lang="en-US" altLang="zh-CN" sz="1600" dirty="0"/>
              <a:t>)</a:t>
            </a:r>
            <a:br>
              <a:rPr lang="en-US" altLang="zh-CN" sz="1600" dirty="0"/>
            </a:br>
            <a:r>
              <a:rPr lang="en-US" altLang="zh-CN" sz="1600" dirty="0"/>
              <a:t>In this option, PIN is an application layer concept, which can be associated with </a:t>
            </a:r>
            <a:r>
              <a:rPr lang="en-US" altLang="zh-CN" sz="1600" b="1" dirty="0"/>
              <a:t>multiple Group IDs over application layer</a:t>
            </a:r>
            <a:r>
              <a:rPr lang="en-US" altLang="zh-CN" sz="1600" dirty="0"/>
              <a:t>, each Group ID maps to a </a:t>
            </a:r>
            <a:r>
              <a:rPr lang="en-US" altLang="zh-CN" sz="1600" b="1" dirty="0"/>
              <a:t>sub-group </a:t>
            </a:r>
            <a:r>
              <a:rPr lang="en-US" altLang="zh-CN" sz="1600" dirty="0"/>
              <a:t>of PEGCs for a PIN.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	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If no preference for options 1-3, option 4 is selected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63259"/>
            <a:ext cx="10800907" cy="4793578"/>
          </a:xfrm>
        </p:spPr>
        <p:txBody>
          <a:bodyPr/>
          <a:lstStyle/>
          <a:p>
            <a:r>
              <a:rPr lang="en-US" altLang="zh-CN" sz="1600" dirty="0"/>
              <a:t>Option 1: </a:t>
            </a:r>
            <a:r>
              <a:rPr lang="en-US" altLang="zh-CN" sz="1600" b="1" dirty="0"/>
              <a:t>Enhancing subscription data for PIN</a:t>
            </a:r>
          </a:p>
          <a:p>
            <a:pPr lvl="1"/>
            <a:r>
              <a:rPr lang="en-US" altLang="zh-CN" sz="1400" dirty="0"/>
              <a:t>Option 1.1: </a:t>
            </a:r>
            <a:r>
              <a:rPr lang="en-US" altLang="zh-CN" sz="1400" b="1" dirty="0"/>
              <a:t>New indication in one place</a:t>
            </a:r>
            <a:r>
              <a:rPr lang="en-US" altLang="zh-CN" sz="1400" dirty="0"/>
              <a:t>: in </a:t>
            </a:r>
            <a:r>
              <a:rPr lang="en-US" altLang="zh-CN" sz="1400" b="1" dirty="0"/>
              <a:t>Group Data </a:t>
            </a:r>
            <a:r>
              <a:rPr lang="en-US" altLang="zh-CN" sz="1400" dirty="0"/>
              <a:t>for both SMF handling PDU Session for PIN and AM-PCF handling URSP for PIN</a:t>
            </a:r>
          </a:p>
          <a:p>
            <a:pPr lvl="1"/>
            <a:r>
              <a:rPr lang="en-US" altLang="zh-CN" sz="1400" dirty="0"/>
              <a:t>Option 1.2: </a:t>
            </a:r>
            <a:r>
              <a:rPr lang="en-US" altLang="zh-CN" sz="1400" b="1" dirty="0"/>
              <a:t>New Indication in multiple places (AF manipulating the indication(s) shall be considered)</a:t>
            </a:r>
            <a:r>
              <a:rPr lang="en-US" altLang="zh-CN" sz="1400" dirty="0"/>
              <a:t>: Indication(s) in </a:t>
            </a:r>
            <a:r>
              <a:rPr lang="en-US" altLang="zh-CN" sz="1400" b="1" dirty="0"/>
              <a:t>SM subscription data </a:t>
            </a:r>
            <a:r>
              <a:rPr lang="en-US" altLang="zh-CN" sz="1400" dirty="0"/>
              <a:t>for SMF handling PDU Session for PIN and indication in </a:t>
            </a:r>
            <a:r>
              <a:rPr lang="en-US" altLang="zh-CN" sz="1400" b="1" dirty="0"/>
              <a:t>UE context policy control data </a:t>
            </a:r>
            <a:r>
              <a:rPr lang="en-US" altLang="zh-CN" sz="1400" dirty="0"/>
              <a:t>for AM-PCF handling URSP for PIN</a:t>
            </a:r>
          </a:p>
          <a:p>
            <a:pPr lvl="2"/>
            <a:r>
              <a:rPr lang="en-US" altLang="zh-CN" sz="1200" b="1" dirty="0">
                <a:solidFill>
                  <a:srgbClr val="FF0000"/>
                </a:solidFill>
              </a:rPr>
              <a:t>Alternative</a:t>
            </a:r>
            <a:r>
              <a:rPr lang="en-US" altLang="zh-CN" sz="1200" dirty="0"/>
              <a:t>: </a:t>
            </a:r>
            <a:r>
              <a:rPr lang="en-US" altLang="zh-CN" sz="1200" b="1" dirty="0"/>
              <a:t>Two Indications in SM subscription data </a:t>
            </a:r>
            <a:r>
              <a:rPr lang="en-US" altLang="zh-CN" sz="1200" dirty="0"/>
              <a:t>for SMF handling non-3GPP delay budget and for N3QAI separately</a:t>
            </a:r>
          </a:p>
          <a:p>
            <a:pPr lvl="1"/>
            <a:r>
              <a:rPr lang="en-US" altLang="zh-CN" sz="1400" dirty="0"/>
              <a:t>Option 1.3: </a:t>
            </a:r>
            <a:r>
              <a:rPr lang="en-US" altLang="zh-CN" sz="1400" b="1" dirty="0"/>
              <a:t>New subscription data</a:t>
            </a:r>
            <a:r>
              <a:rPr lang="en-US" altLang="zh-CN" sz="1400" dirty="0"/>
              <a:t>: New PIN subscription data and new service operations used</a:t>
            </a:r>
          </a:p>
          <a:p>
            <a:r>
              <a:rPr lang="en-US" altLang="zh-CN" sz="1600" dirty="0"/>
              <a:t>Option 2: </a:t>
            </a:r>
            <a:r>
              <a:rPr lang="en-US" altLang="zh-CN" sz="1600" b="1" dirty="0"/>
              <a:t>No enhancement for subscription data, (DNN, S-NSSAI) specific for PIN as subscription indication for PIN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Q1: 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2: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Q2: In case Option 1 is selected in Q1, which sub-option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1.1: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1.2: YES: 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1.3: YES: 		NO: 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Q3: In case Option 1.2 is selected in Q2, whether the alternative of option 1.2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YES: 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(Default of option 1.2 is one indication in SM subscription data)</a:t>
            </a:r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280d8efa-eff2-4910-88d2-79ca146720c4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679a257e-872f-4c98-9e8a-0a9c104f72c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12111</TotalTime>
  <Words>586</Words>
  <Application>Microsoft Office PowerPoint</Application>
  <PresentationFormat>宽屏</PresentationFormat>
  <Paragraphs>31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1808</cp:revision>
  <dcterms:created xsi:type="dcterms:W3CDTF">2010-02-05T13:52:04Z</dcterms:created>
  <dcterms:modified xsi:type="dcterms:W3CDTF">2023-05-18T13:45:33Z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