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2134805359" r:id="rId6"/>
    <p:sldId id="2134805361" r:id="rId7"/>
    <p:sldId id="2134805351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111" d="100"/>
          <a:sy n="111" d="100"/>
        </p:scale>
        <p:origin x="28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#157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Berlin, Germany, May 22 – 26,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SA2#157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of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647"/>
            <a:ext cx="10515600" cy="4486940"/>
          </a:xfrm>
        </p:spPr>
        <p:txBody>
          <a:bodyPr/>
          <a:lstStyle/>
          <a:p>
            <a:r>
              <a:rPr lang="en-US" altLang="zh-CN" sz="1600" dirty="0"/>
              <a:t>Option 1: 5GC is aware of PIN member and PIN ID, </a:t>
            </a:r>
            <a:r>
              <a:rPr lang="en-US" altLang="zh-CN" sz="1600" b="1" dirty="0"/>
              <a:t>PIN ID</a:t>
            </a:r>
            <a:r>
              <a:rPr lang="en-US" altLang="zh-CN" sz="1600" dirty="0"/>
              <a:t> 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TD, a PIN is associated with </a:t>
            </a:r>
            <a:r>
              <a:rPr lang="en-US" altLang="zh-CN" sz="1600" b="1" dirty="0"/>
              <a:t>only one Group ID in 5GC</a:t>
            </a:r>
            <a:r>
              <a:rPr lang="en-US" altLang="zh-CN" sz="1600" dirty="0"/>
              <a:t>, the Group ID maps to </a:t>
            </a:r>
            <a:r>
              <a:rPr lang="en-US" altLang="zh-CN" sz="1600" b="1" dirty="0"/>
              <a:t>full-group</a:t>
            </a:r>
            <a:r>
              <a:rPr lang="en-US" altLang="zh-CN" sz="1600" dirty="0"/>
              <a:t> of PEGCs for a PIN and is an alias of PIN ID. The Group ID is</a:t>
            </a:r>
            <a:r>
              <a:rPr lang="zh-CN" altLang="en-US" sz="1600" dirty="0"/>
              <a:t> </a:t>
            </a:r>
            <a:r>
              <a:rPr lang="en-US" altLang="zh-CN" sz="1600" dirty="0"/>
              <a:t>associated</a:t>
            </a:r>
            <a:r>
              <a:rPr lang="zh-CN" altLang="en-US" sz="1600" dirty="0"/>
              <a:t> </a:t>
            </a:r>
            <a:r>
              <a:rPr lang="en-US" altLang="zh-CN" sz="1600" dirty="0"/>
              <a:t>with</a:t>
            </a:r>
            <a:r>
              <a:rPr lang="zh-CN" altLang="en-US" sz="1600" dirty="0"/>
              <a:t> </a:t>
            </a:r>
            <a:r>
              <a:rPr lang="en-US" altLang="zh-CN" sz="1600" dirty="0"/>
              <a:t>only</a:t>
            </a:r>
            <a:r>
              <a:rPr lang="zh-CN" altLang="en-US" sz="1600" dirty="0"/>
              <a:t> </a:t>
            </a:r>
            <a:r>
              <a:rPr lang="en-US" altLang="zh-CN" sz="1600" dirty="0"/>
              <a:t>one</a:t>
            </a:r>
            <a:r>
              <a:rPr lang="zh-CN" altLang="en-US" sz="1600" dirty="0"/>
              <a:t> </a:t>
            </a:r>
            <a:r>
              <a:rPr lang="en-US" altLang="zh-CN" sz="1600" dirty="0"/>
              <a:t>(DNN,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</a:t>
            </a:r>
            <a:r>
              <a:rPr lang="en-US" altLang="zh-CN" sz="1600" b="1" dirty="0"/>
              <a:t>Do not support 1:* mapping</a:t>
            </a:r>
            <a:r>
              <a:rPr lang="en-US" altLang="zh-CN" sz="1600" dirty="0"/>
              <a:t>)</a:t>
            </a:r>
          </a:p>
          <a:p>
            <a:r>
              <a:rPr lang="en-US" altLang="zh-CN" sz="1600" dirty="0"/>
              <a:t>Option 2: 5GC is aware of PIN member and PIN ID, </a:t>
            </a:r>
            <a:r>
              <a:rPr lang="en-US" altLang="zh-CN" sz="1600" b="1" dirty="0"/>
              <a:t>Group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TD, a PIN can be associated with </a:t>
            </a:r>
            <a:r>
              <a:rPr lang="en-US" altLang="zh-CN" sz="1600" b="1" dirty="0"/>
              <a:t>multiple Group IDs in 5GC</a:t>
            </a:r>
            <a:r>
              <a:rPr lang="en-US" altLang="zh-CN" sz="1600" dirty="0"/>
              <a:t>, each Group ID maps to a </a:t>
            </a:r>
            <a:r>
              <a:rPr lang="en-US" altLang="zh-CN" sz="1600" b="1" dirty="0"/>
              <a:t>sub-group</a:t>
            </a:r>
            <a:r>
              <a:rPr lang="en-US" altLang="zh-CN" sz="1600" dirty="0"/>
              <a:t> of PEGCs for a PIN. The Group ID is associated with only one (DNN 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</a:t>
            </a:r>
            <a:r>
              <a:rPr lang="en-US" altLang="zh-CN" sz="1600" b="1" dirty="0"/>
              <a:t>support 1:* mapping</a:t>
            </a:r>
            <a:r>
              <a:rPr lang="en-US" altLang="zh-CN" sz="1600" dirty="0"/>
              <a:t>)</a:t>
            </a:r>
          </a:p>
          <a:p>
            <a:r>
              <a:rPr lang="en-US" altLang="zh-CN" sz="1600" dirty="0"/>
              <a:t>Option 3: 5GC is aware of PIN member and PIN ID, </a:t>
            </a:r>
            <a:r>
              <a:rPr lang="en-US" altLang="zh-CN" sz="1600" b="1" dirty="0"/>
              <a:t>PIN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together with IP/non-IP descriptors </a:t>
            </a:r>
            <a:r>
              <a:rPr lang="en-US" altLang="zh-CN" sz="1600" dirty="0"/>
              <a:t>in URSP TD (</a:t>
            </a:r>
            <a:r>
              <a:rPr lang="en-US" altLang="zh-CN" sz="1600" b="1" dirty="0"/>
              <a:t>support 1:* mapping</a:t>
            </a:r>
            <a:r>
              <a:rPr lang="en-US" altLang="zh-CN" sz="1600" dirty="0"/>
              <a:t>)</a:t>
            </a:r>
          </a:p>
          <a:p>
            <a:r>
              <a:rPr lang="en-US" altLang="zh-CN" sz="1600" dirty="0"/>
              <a:t>Option 4 (</a:t>
            </a:r>
            <a:r>
              <a:rPr lang="en-US" altLang="zh-CN" sz="1600" b="1" dirty="0"/>
              <a:t>DEFAULT</a:t>
            </a:r>
            <a:r>
              <a:rPr lang="en-US" altLang="zh-CN" sz="1600" dirty="0"/>
              <a:t>): </a:t>
            </a:r>
            <a:r>
              <a:rPr lang="en-US" altLang="zh-CN" sz="1600" b="1" dirty="0"/>
              <a:t>Based on option 1 </a:t>
            </a:r>
            <a:r>
              <a:rPr lang="en-US" altLang="zh-CN" sz="1600" dirty="0"/>
              <a:t>with exception that 5GC is </a:t>
            </a:r>
            <a:r>
              <a:rPr lang="en-US" altLang="zh-CN" sz="1600" b="1" dirty="0"/>
              <a:t>not</a:t>
            </a:r>
            <a:r>
              <a:rPr lang="en-US" altLang="zh-CN" sz="1600" dirty="0"/>
              <a:t> aware of PIN ID, </a:t>
            </a:r>
            <a:r>
              <a:rPr lang="en-US" altLang="zh-CN" sz="1600" b="1" dirty="0"/>
              <a:t>PIN Traffic ID</a:t>
            </a:r>
            <a:r>
              <a:rPr lang="en-US" altLang="zh-CN" sz="1600" dirty="0"/>
              <a:t> instead of PIN ID 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TD, a PIN can be associated with </a:t>
            </a:r>
            <a:r>
              <a:rPr lang="en-US" altLang="zh-CN" sz="1600" b="1" dirty="0"/>
              <a:t>multiple Group IDs over application layer</a:t>
            </a:r>
            <a:r>
              <a:rPr lang="en-US" altLang="zh-CN" sz="1600" dirty="0"/>
              <a:t>, each Group ID maps to a </a:t>
            </a:r>
            <a:r>
              <a:rPr lang="en-US" altLang="zh-CN" sz="1600" b="1" dirty="0"/>
              <a:t>sub-group </a:t>
            </a:r>
            <a:r>
              <a:rPr lang="en-US" altLang="zh-CN" sz="1600" dirty="0"/>
              <a:t>of PEGCs for a PIN. The Group ID</a:t>
            </a:r>
            <a:r>
              <a:rPr lang="zh-CN" altLang="en-US" sz="1600" dirty="0"/>
              <a:t> </a:t>
            </a:r>
            <a:r>
              <a:rPr lang="en-US" altLang="zh-CN" sz="1600" dirty="0"/>
              <a:t>is</a:t>
            </a:r>
            <a:r>
              <a:rPr lang="zh-CN" altLang="en-US" sz="1600" dirty="0"/>
              <a:t> </a:t>
            </a:r>
            <a:r>
              <a:rPr lang="en-US" altLang="zh-CN" sz="1600" dirty="0"/>
              <a:t>associated</a:t>
            </a:r>
            <a:r>
              <a:rPr lang="zh-CN" altLang="en-US" sz="1600" dirty="0"/>
              <a:t> </a:t>
            </a:r>
            <a:r>
              <a:rPr lang="en-US" altLang="zh-CN" sz="1600" dirty="0"/>
              <a:t>with</a:t>
            </a:r>
            <a:r>
              <a:rPr lang="zh-CN" altLang="en-US" sz="1600" dirty="0"/>
              <a:t> </a:t>
            </a:r>
            <a:r>
              <a:rPr lang="en-US" altLang="zh-CN" sz="1600" dirty="0"/>
              <a:t>only</a:t>
            </a:r>
            <a:r>
              <a:rPr lang="zh-CN" altLang="en-US" sz="1600" dirty="0"/>
              <a:t> </a:t>
            </a:r>
            <a:r>
              <a:rPr lang="en-US" altLang="zh-CN" sz="1600" dirty="0"/>
              <a:t>one</a:t>
            </a:r>
            <a:r>
              <a:rPr lang="zh-CN" altLang="en-US" sz="1600" dirty="0"/>
              <a:t> </a:t>
            </a:r>
            <a:r>
              <a:rPr lang="en-US" altLang="zh-CN" sz="1600" dirty="0"/>
              <a:t>(DNN,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</a:t>
            </a:r>
            <a:r>
              <a:rPr lang="en-US" altLang="zh-CN" sz="1600" b="1" dirty="0"/>
              <a:t>support 1:* mapping</a:t>
            </a:r>
            <a:r>
              <a:rPr lang="en-US" altLang="zh-CN" sz="1600" dirty="0"/>
              <a:t>)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3: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4: If no preference for options 1-3, option 4 is selected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Subscription data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3259"/>
            <a:ext cx="10515600" cy="4793578"/>
          </a:xfrm>
        </p:spPr>
        <p:txBody>
          <a:bodyPr/>
          <a:lstStyle/>
          <a:p>
            <a:r>
              <a:rPr lang="en-US" altLang="zh-CN" sz="1600" dirty="0"/>
              <a:t>Option 1 (</a:t>
            </a:r>
            <a:r>
              <a:rPr lang="en-US" altLang="zh-CN" sz="1600" b="1" dirty="0"/>
              <a:t>DEFAULT</a:t>
            </a:r>
            <a:r>
              <a:rPr lang="en-US" altLang="zh-CN" sz="1600" dirty="0"/>
              <a:t>): </a:t>
            </a:r>
            <a:r>
              <a:rPr lang="en-US" altLang="zh-CN" sz="1600" b="1" dirty="0"/>
              <a:t>Enhance existing subscription data</a:t>
            </a:r>
          </a:p>
          <a:p>
            <a:pPr lvl="1"/>
            <a:r>
              <a:rPr lang="en-US" altLang="zh-CN" sz="1400" dirty="0"/>
              <a:t>Option 1.1 (</a:t>
            </a:r>
            <a:r>
              <a:rPr lang="en-US" altLang="zh-CN" sz="1400" b="1" dirty="0"/>
              <a:t>DEFAULT</a:t>
            </a:r>
            <a:r>
              <a:rPr lang="en-US" altLang="zh-CN" sz="1400" dirty="0"/>
              <a:t>): </a:t>
            </a:r>
            <a:r>
              <a:rPr lang="en-US" altLang="zh-CN" sz="1400" b="1" dirty="0"/>
              <a:t>Indication in one place</a:t>
            </a:r>
            <a:r>
              <a:rPr lang="en-US" altLang="zh-CN" sz="1400" dirty="0"/>
              <a:t>: in </a:t>
            </a:r>
            <a:r>
              <a:rPr lang="en-US" altLang="zh-CN" sz="1400" b="1" dirty="0"/>
              <a:t>Group Data </a:t>
            </a:r>
            <a:r>
              <a:rPr lang="en-US" altLang="zh-CN" sz="1400" dirty="0"/>
              <a:t>for both SMF handling PDU Session for PIN and AM-PCF handling URSP for PIN</a:t>
            </a:r>
          </a:p>
          <a:p>
            <a:pPr lvl="1"/>
            <a:r>
              <a:rPr lang="en-US" altLang="zh-CN" sz="1400" dirty="0"/>
              <a:t>Option 1.2: </a:t>
            </a:r>
            <a:r>
              <a:rPr lang="en-US" altLang="zh-CN" sz="1400" b="1" dirty="0"/>
              <a:t>Indication in multiple places (AF manipulates the indications shall be considered)</a:t>
            </a:r>
            <a:r>
              <a:rPr lang="en-US" altLang="zh-CN" sz="1400" dirty="0"/>
              <a:t>: Indication in </a:t>
            </a:r>
            <a:r>
              <a:rPr lang="en-US" altLang="zh-CN" sz="1400" b="1" dirty="0"/>
              <a:t>SM subscription data </a:t>
            </a:r>
            <a:r>
              <a:rPr lang="en-US" altLang="zh-CN" sz="1400" dirty="0"/>
              <a:t>for SMF handling PDU Session for PIN and </a:t>
            </a:r>
            <a:r>
              <a:rPr lang="en-US" altLang="zh-CN" sz="1400" b="1" dirty="0"/>
              <a:t>UE context policy control data </a:t>
            </a:r>
            <a:r>
              <a:rPr lang="en-US" altLang="zh-CN" sz="1400" dirty="0"/>
              <a:t>for AM-PCF handling URSP for PIN</a:t>
            </a:r>
          </a:p>
          <a:p>
            <a:pPr lvl="2"/>
            <a:r>
              <a:rPr lang="en-US" altLang="zh-CN" sz="1200" dirty="0"/>
              <a:t>Alternative: </a:t>
            </a:r>
            <a:r>
              <a:rPr lang="en-US" altLang="zh-CN" sz="1200" b="1" dirty="0"/>
              <a:t>Two Indications in SM subscription data </a:t>
            </a:r>
            <a:r>
              <a:rPr lang="en-US" altLang="zh-CN" sz="1200" dirty="0"/>
              <a:t>for SMF handling non-3GPP delay budget and for N3QAI separately</a:t>
            </a:r>
          </a:p>
          <a:p>
            <a:r>
              <a:rPr lang="en-US" altLang="zh-CN" sz="1600" dirty="0"/>
              <a:t>Option 2: </a:t>
            </a:r>
            <a:r>
              <a:rPr lang="en-US" altLang="zh-CN" sz="1600" b="1" dirty="0"/>
              <a:t>New subscription data</a:t>
            </a:r>
            <a:r>
              <a:rPr lang="en-US" altLang="zh-CN" sz="1600" dirty="0"/>
              <a:t>: PIN subscription data (new) and new service operations used (S2-2306413, S2-2306414)</a:t>
            </a:r>
          </a:p>
          <a:p>
            <a:endParaRPr lang="en-US" altLang="zh-CN" sz="1600" dirty="0">
              <a:solidFill>
                <a:srgbClr val="FF0000"/>
              </a:solidFill>
            </a:endParaRPr>
          </a:p>
          <a:p>
            <a:r>
              <a:rPr lang="en-US" altLang="zh-CN" sz="1600" dirty="0">
                <a:solidFill>
                  <a:srgbClr val="FF0000"/>
                </a:solidFill>
              </a:rPr>
              <a:t>Q1: Whether Option 2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Q2: In case Option 2 is not selected in Q1, whether option 1.2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Q3: In case Option 1.2 is selected in Q2, whether the alternative of option 1.2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YES: 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(Default of option 1.2 is one indication in SM subscription data)</a:t>
            </a:r>
          </a:p>
        </p:txBody>
      </p:sp>
    </p:spTree>
    <p:extLst>
      <p:ext uri="{BB962C8B-B14F-4D97-AF65-F5344CB8AC3E}">
        <p14:creationId xmlns:p14="http://schemas.microsoft.com/office/powerpoint/2010/main" val="394217762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280d8efa-eff2-4910-88d2-79ca146720c4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679a257e-872f-4c98-9e8a-0a9c104f72cd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11829</TotalTime>
  <Words>521</Words>
  <Application>Microsoft Office PowerPoint</Application>
  <PresentationFormat>宽屏</PresentationFormat>
  <Paragraphs>28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of a PEGC</vt:lpstr>
      <vt:lpstr>Subscription data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vivo-Zhenhua</cp:lastModifiedBy>
  <cp:revision>1741</cp:revision>
  <dcterms:created xsi:type="dcterms:W3CDTF">2010-02-05T13:52:04Z</dcterms:created>
  <dcterms:modified xsi:type="dcterms:W3CDTF">2023-05-17T06:55:41Z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