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2134805359" r:id="rId6"/>
    <p:sldId id="2134805361" r:id="rId7"/>
    <p:sldId id="2134805351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vo" initials="谢振华" lastIdx="1" clrIdx="0">
    <p:extLst>
      <p:ext uri="{19B8F6BF-5375-455C-9EA6-DF929625EA0E}">
        <p15:presenceInfo xmlns:p15="http://schemas.microsoft.com/office/powerpoint/2012/main" userId="vi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5954" autoAdjust="0"/>
  </p:normalViewPr>
  <p:slideViewPr>
    <p:cSldViewPr snapToGrid="0">
      <p:cViewPr>
        <p:scale>
          <a:sx n="90" d="100"/>
          <a:sy n="90" d="100"/>
        </p:scale>
        <p:origin x="224" y="-5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6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48" y="90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1235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7288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TSG-WG SA2 Meeting #157 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Berlin, Germany, May 22 – 26, 2023</a:t>
            </a:r>
            <a:endParaRPr lang="sv-SE" altLang="en-US" sz="1200" b="1" dirty="0">
              <a:latin typeface="Arial 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271793" y="11004"/>
            <a:ext cx="26003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S2-220xxxx </a:t>
            </a:r>
          </a:p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	</a:t>
            </a:r>
            <a:r>
              <a:rPr lang="sv-SE" altLang="en-US" sz="1200" b="1" i="1" dirty="0">
                <a:solidFill>
                  <a:srgbClr val="0070C0"/>
                </a:solidFill>
                <a:latin typeface="Arial "/>
              </a:rPr>
              <a:t>was S2-220xxxx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976" y="1709739"/>
            <a:ext cx="10065834" cy="1965616"/>
          </a:xfrm>
        </p:spPr>
        <p:txBody>
          <a:bodyPr/>
          <a:lstStyle/>
          <a:p>
            <a:pPr eaLnBrk="1" hangingPunct="1"/>
            <a:r>
              <a:rPr lang="en-US" altLang="zh-CN" dirty="0"/>
              <a:t>PIN:</a:t>
            </a:r>
            <a:br>
              <a:rPr lang="en-US" altLang="zh-CN" dirty="0"/>
            </a:br>
            <a:r>
              <a:rPr lang="en-US" altLang="zh-CN" dirty="0"/>
              <a:t>Way Forward for Open Issues</a:t>
            </a:r>
            <a:endParaRPr lang="en-GB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1442225" y="4252331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SA2#157</a:t>
            </a:r>
            <a:endParaRPr lang="zh-CN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BBF823-0BE4-4887-9B04-1775DEB35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414" y="437696"/>
            <a:ext cx="9324753" cy="1325563"/>
          </a:xfrm>
        </p:spPr>
        <p:txBody>
          <a:bodyPr/>
          <a:lstStyle/>
          <a:p>
            <a:r>
              <a:rPr lang="en-US" altLang="zh-CN" sz="3200" dirty="0"/>
              <a:t>Mapping between PIN and PDU Session of a PEGC</a:t>
            </a:r>
            <a:endParaRPr lang="zh-CN" altLang="en-US" sz="3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88E7C9-9A98-47E5-9F40-B73B0D75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906" y="1763259"/>
            <a:ext cx="10629014" cy="4701336"/>
          </a:xfrm>
        </p:spPr>
        <p:txBody>
          <a:bodyPr/>
          <a:lstStyle/>
          <a:p>
            <a:r>
              <a:rPr lang="en-US" altLang="zh-CN" sz="1400" dirty="0">
                <a:solidFill>
                  <a:srgbClr val="FF0000"/>
                </a:solidFill>
              </a:rPr>
              <a:t>Option 1</a:t>
            </a:r>
            <a:r>
              <a:rPr lang="en-US" altLang="zh-CN" sz="1400" dirty="0"/>
              <a:t>: </a:t>
            </a:r>
            <a:r>
              <a:rPr lang="en-US" altLang="zh-CN" sz="1400" b="1" dirty="0"/>
              <a:t>PIN ID</a:t>
            </a:r>
            <a:r>
              <a:rPr lang="en-US" altLang="zh-CN" sz="1400" dirty="0"/>
              <a:t> is used </a:t>
            </a:r>
            <a:r>
              <a:rPr lang="en-US" altLang="zh-CN" sz="1400" b="1" dirty="0"/>
              <a:t>alone</a:t>
            </a:r>
            <a:r>
              <a:rPr lang="en-US" altLang="zh-CN" sz="1400" dirty="0"/>
              <a:t> in URSP TD, a PIN may be associated with </a:t>
            </a:r>
            <a:r>
              <a:rPr lang="en-US" altLang="zh-CN" sz="1400" b="1" dirty="0"/>
              <a:t>only one Group ID in 5GC</a:t>
            </a:r>
            <a:r>
              <a:rPr lang="en-US" altLang="zh-CN" sz="1400" dirty="0"/>
              <a:t>. The Group ID is</a:t>
            </a:r>
            <a:r>
              <a:rPr lang="zh-CN" altLang="en-US" sz="1400" dirty="0"/>
              <a:t> </a:t>
            </a:r>
            <a:r>
              <a:rPr lang="en-US" altLang="zh-CN" sz="1400" dirty="0"/>
              <a:t>associated</a:t>
            </a:r>
            <a:r>
              <a:rPr lang="zh-CN" altLang="en-US" sz="1400" dirty="0"/>
              <a:t> </a:t>
            </a:r>
            <a:r>
              <a:rPr lang="en-US" altLang="zh-CN" sz="1400" dirty="0"/>
              <a:t>with</a:t>
            </a:r>
            <a:r>
              <a:rPr lang="zh-CN" altLang="en-US" sz="1400" dirty="0"/>
              <a:t> </a:t>
            </a:r>
            <a:r>
              <a:rPr lang="en-US" altLang="zh-CN" sz="1400" dirty="0"/>
              <a:t>only</a:t>
            </a:r>
            <a:r>
              <a:rPr lang="zh-CN" altLang="en-US" sz="1400" dirty="0"/>
              <a:t> </a:t>
            </a:r>
            <a:r>
              <a:rPr lang="en-US" altLang="zh-CN" sz="1400" dirty="0"/>
              <a:t>one</a:t>
            </a:r>
            <a:r>
              <a:rPr lang="zh-CN" altLang="en-US" sz="1400" dirty="0"/>
              <a:t> </a:t>
            </a:r>
            <a:r>
              <a:rPr lang="en-US" altLang="zh-CN" sz="1400" dirty="0"/>
              <a:t>(DNN, S-NSSAI)</a:t>
            </a:r>
            <a:r>
              <a:rPr lang="zh-CN" altLang="en-US" sz="1400" dirty="0"/>
              <a:t> </a:t>
            </a:r>
            <a:r>
              <a:rPr lang="en-US" altLang="zh-CN" sz="1400" dirty="0"/>
              <a:t>combination, AF can provide PIN ID associated with the (DNN, S-NSSAI)</a:t>
            </a:r>
            <a:r>
              <a:rPr lang="zh-CN" altLang="en-US" sz="1400" dirty="0"/>
              <a:t> </a:t>
            </a:r>
            <a:r>
              <a:rPr lang="en-US" altLang="zh-CN" sz="1400" dirty="0"/>
              <a:t>for the PIN (</a:t>
            </a:r>
            <a:r>
              <a:rPr lang="en-US" altLang="zh-CN" sz="1400" b="1" dirty="0"/>
              <a:t>Do not support 1:* mapping</a:t>
            </a:r>
            <a:r>
              <a:rPr lang="en-US" altLang="zh-CN" sz="1400" dirty="0"/>
              <a:t>) (</a:t>
            </a:r>
            <a:r>
              <a:rPr lang="en-US" altLang="zh-CN" sz="1400" dirty="0">
                <a:highlight>
                  <a:srgbClr val="FFFF00"/>
                </a:highlight>
              </a:rPr>
              <a:t>S2-2306834, S2-2306735</a:t>
            </a:r>
            <a:r>
              <a:rPr lang="en-US" altLang="zh-CN" sz="1400" dirty="0"/>
              <a:t>)</a:t>
            </a:r>
          </a:p>
          <a:p>
            <a:r>
              <a:rPr lang="en-US" altLang="zh-CN" sz="1400" strike="sngStrike" dirty="0">
                <a:solidFill>
                  <a:srgbClr val="FF0000"/>
                </a:solidFill>
              </a:rPr>
              <a:t>Option 2</a:t>
            </a:r>
            <a:r>
              <a:rPr lang="en-US" altLang="zh-CN" sz="1400" strike="sngStrike" dirty="0"/>
              <a:t>: </a:t>
            </a:r>
            <a:r>
              <a:rPr lang="en-US" altLang="zh-CN" sz="1400" b="1" strike="sngStrike" dirty="0"/>
              <a:t>Group ID </a:t>
            </a:r>
            <a:r>
              <a:rPr lang="en-US" altLang="zh-CN" sz="1400" strike="sngStrike" dirty="0"/>
              <a:t>is used </a:t>
            </a:r>
            <a:r>
              <a:rPr lang="en-US" altLang="zh-CN" sz="1400" b="1" strike="sngStrike" dirty="0"/>
              <a:t>alone</a:t>
            </a:r>
            <a:r>
              <a:rPr lang="en-US" altLang="zh-CN" sz="1400" strike="sngStrike" dirty="0"/>
              <a:t> in URSP TD, a PIN can be associated with </a:t>
            </a:r>
            <a:r>
              <a:rPr lang="en-US" altLang="zh-CN" sz="1400" b="1" strike="sngStrike" dirty="0"/>
              <a:t>multiple Group IDs in 5GC</a:t>
            </a:r>
            <a:r>
              <a:rPr lang="en-US" altLang="zh-CN" sz="1400" strike="sngStrike" dirty="0"/>
              <a:t>, each Group ID maps to a </a:t>
            </a:r>
            <a:r>
              <a:rPr lang="en-US" altLang="zh-CN" sz="1400" b="1" strike="sngStrike" dirty="0"/>
              <a:t>list</a:t>
            </a:r>
            <a:r>
              <a:rPr lang="en-US" altLang="zh-CN" sz="1400" strike="sngStrike" dirty="0"/>
              <a:t> </a:t>
            </a:r>
            <a:r>
              <a:rPr lang="en-US" altLang="zh-CN" sz="1400" b="1" strike="sngStrike" dirty="0"/>
              <a:t>of </a:t>
            </a:r>
            <a:r>
              <a:rPr lang="en-US" altLang="zh-CN" sz="1400" strike="sngStrike" dirty="0"/>
              <a:t>PEGC for a PIN. Each Group ID is associated with only one (DNN , S-NSSAI)</a:t>
            </a:r>
            <a:r>
              <a:rPr lang="zh-CN" altLang="en-US" sz="1400" strike="sngStrike" dirty="0"/>
              <a:t> </a:t>
            </a:r>
            <a:r>
              <a:rPr lang="en-US" altLang="zh-CN" sz="1400" strike="sngStrike" dirty="0"/>
              <a:t>combination, AF can provide different Group ID associated with different (DNN, S-NSSAI) for the PIN (</a:t>
            </a:r>
            <a:r>
              <a:rPr lang="en-US" altLang="zh-CN" sz="1400" b="1" strike="sngStrike" dirty="0"/>
              <a:t>support 1:* mapping</a:t>
            </a:r>
            <a:r>
              <a:rPr lang="en-US" altLang="zh-CN" sz="1400" strike="sngStrike" dirty="0"/>
              <a:t>) (</a:t>
            </a:r>
            <a:r>
              <a:rPr lang="en-US" altLang="zh-CN" sz="1400" strike="sngStrike" dirty="0">
                <a:highlight>
                  <a:srgbClr val="FFFF00"/>
                </a:highlight>
              </a:rPr>
              <a:t>S2-2306385, S2-2306384, S2-2306386, S2-2306387</a:t>
            </a:r>
            <a:r>
              <a:rPr lang="en-US" altLang="zh-CN" sz="1400" strike="sngStrike" dirty="0"/>
              <a:t>)</a:t>
            </a:r>
          </a:p>
          <a:p>
            <a:r>
              <a:rPr lang="en-US" altLang="zh-CN" sz="1400" dirty="0">
                <a:solidFill>
                  <a:srgbClr val="FF0000"/>
                </a:solidFill>
              </a:rPr>
              <a:t>Option 3</a:t>
            </a:r>
            <a:r>
              <a:rPr lang="en-US" altLang="zh-CN" sz="1400" dirty="0"/>
              <a:t>: </a:t>
            </a:r>
            <a:r>
              <a:rPr lang="en-US" altLang="zh-CN" sz="1400" b="1" dirty="0"/>
              <a:t>PIN ID </a:t>
            </a:r>
            <a:r>
              <a:rPr lang="en-US" altLang="zh-CN" sz="1400" dirty="0"/>
              <a:t>is used optionally </a:t>
            </a:r>
            <a:r>
              <a:rPr lang="en-US" altLang="zh-CN" sz="1400" b="1" dirty="0"/>
              <a:t>together with IP/non-IP descriptors </a:t>
            </a:r>
            <a:r>
              <a:rPr lang="en-US" altLang="zh-CN" sz="1400" dirty="0"/>
              <a:t>in URSP TD (</a:t>
            </a:r>
            <a:r>
              <a:rPr lang="en-US" altLang="zh-CN" sz="1400" b="1" dirty="0"/>
              <a:t>support 1:* mapping</a:t>
            </a:r>
            <a:r>
              <a:rPr lang="en-US" altLang="zh-CN" sz="1400" dirty="0"/>
              <a:t>) (</a:t>
            </a:r>
            <a:r>
              <a:rPr lang="en-US" altLang="zh-CN" sz="1400" dirty="0">
                <a:highlight>
                  <a:srgbClr val="FFFF00"/>
                </a:highlight>
              </a:rPr>
              <a:t>S2-2306412</a:t>
            </a:r>
            <a:r>
              <a:rPr lang="en-US" altLang="zh-CN" sz="1400" dirty="0"/>
              <a:t>)</a:t>
            </a:r>
          </a:p>
          <a:p>
            <a:r>
              <a:rPr lang="en-US" altLang="zh-CN" sz="1400" strike="sngStrike" dirty="0">
                <a:solidFill>
                  <a:srgbClr val="FF0000"/>
                </a:solidFill>
              </a:rPr>
              <a:t>Option 4</a:t>
            </a:r>
            <a:r>
              <a:rPr lang="en-US" altLang="zh-CN" sz="1400" strike="sngStrike" dirty="0"/>
              <a:t>: </a:t>
            </a:r>
            <a:r>
              <a:rPr lang="en-US" altLang="zh-CN" sz="1400" b="1" strike="sngStrike" dirty="0"/>
              <a:t>Based on option 1 </a:t>
            </a:r>
            <a:r>
              <a:rPr lang="en-US" altLang="zh-CN" sz="1400" strike="sngStrike" dirty="0"/>
              <a:t>with exception that </a:t>
            </a:r>
            <a:r>
              <a:rPr lang="en-US" altLang="zh-CN" sz="1400" b="1" strike="sngStrike" dirty="0"/>
              <a:t>an ID</a:t>
            </a:r>
            <a:r>
              <a:rPr lang="en-US" altLang="zh-CN" sz="1400" strike="sngStrike" dirty="0"/>
              <a:t> (not necessary to be PIN ID) is used </a:t>
            </a:r>
            <a:r>
              <a:rPr lang="en-US" altLang="zh-CN" sz="1400" b="1" strike="sngStrike" dirty="0"/>
              <a:t>alone</a:t>
            </a:r>
            <a:r>
              <a:rPr lang="en-US" altLang="zh-CN" sz="1400" strike="sngStrike" dirty="0"/>
              <a:t> in URSP TD (</a:t>
            </a:r>
            <a:r>
              <a:rPr lang="en-US" altLang="zh-CN" sz="1400" b="1" strike="sngStrike" dirty="0"/>
              <a:t>support 1:* mapping</a:t>
            </a:r>
            <a:r>
              <a:rPr lang="en-US" altLang="zh-CN" sz="1400" strike="sngStrike" dirty="0"/>
              <a:t>) (</a:t>
            </a:r>
            <a:r>
              <a:rPr lang="en-US" altLang="zh-CN" sz="1400" strike="sngStrike" dirty="0">
                <a:highlight>
                  <a:srgbClr val="FFFF00"/>
                </a:highlight>
              </a:rPr>
              <a:t>S2-2306712, S2-2306713, S2-2306720</a:t>
            </a:r>
            <a:r>
              <a:rPr lang="en-US" altLang="zh-CN" sz="1400" strike="sngStrike" dirty="0"/>
              <a:t>)</a:t>
            </a:r>
            <a:br>
              <a:rPr lang="en-US" altLang="zh-CN" sz="1400" dirty="0"/>
            </a:br>
            <a:endParaRPr lang="en-US" altLang="zh-CN" sz="1400" dirty="0"/>
          </a:p>
          <a:p>
            <a:r>
              <a:rPr lang="en-US" altLang="zh-CN" sz="1400" dirty="0">
                <a:solidFill>
                  <a:srgbClr val="FF0000"/>
                </a:solidFill>
              </a:rPr>
              <a:t>Q: Which option is preferred?</a:t>
            </a:r>
            <a:endParaRPr lang="en-GB" altLang="zh-CN" sz="14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200" b="1" dirty="0"/>
              <a:t>Option 1: 	Yes: 6		No: 2</a:t>
            </a:r>
          </a:p>
          <a:p>
            <a:pPr marL="914400" lvl="2" indent="0">
              <a:buNone/>
            </a:pPr>
            <a:r>
              <a:rPr lang="en-GB" altLang="zh-CN" sz="1200" b="1" strike="sngStrike" dirty="0"/>
              <a:t>Option 2:	Yes: 1		No: </a:t>
            </a:r>
          </a:p>
          <a:p>
            <a:pPr marL="914400" lvl="2" indent="0">
              <a:buNone/>
            </a:pPr>
            <a:r>
              <a:rPr lang="en-GB" altLang="zh-CN" sz="1200" b="1" dirty="0"/>
              <a:t>Option 3:	Yes: 4		No: 1</a:t>
            </a:r>
          </a:p>
          <a:p>
            <a:pPr marL="914400" lvl="2" indent="0">
              <a:buNone/>
            </a:pPr>
            <a:r>
              <a:rPr lang="en-GB" altLang="zh-CN" sz="1200" b="1" strike="sngStrike" dirty="0"/>
              <a:t>Option 4:	Yes: 5		No: 4</a:t>
            </a:r>
          </a:p>
          <a:p>
            <a:pPr marL="914400" lvl="2" indent="0">
              <a:buNone/>
            </a:pPr>
            <a:endParaRPr lang="en-GB" altLang="zh-CN" sz="1200" b="1" dirty="0"/>
          </a:p>
          <a:p>
            <a:pPr marL="914400" lvl="2" indent="0">
              <a:buNone/>
            </a:pPr>
            <a:endParaRPr lang="en-GB" altLang="zh-CN" sz="1200" b="1" dirty="0"/>
          </a:p>
          <a:p>
            <a:pPr marL="914400" lvl="2" indent="0">
              <a:buNone/>
            </a:pPr>
            <a:r>
              <a:rPr lang="en-GB" altLang="zh-CN" sz="1200" b="1" dirty="0"/>
              <a:t>Option 1: 	Yes: 11	(</a:t>
            </a:r>
            <a:r>
              <a:rPr lang="en-GB" altLang="zh-CN" sz="1200" b="1" dirty="0">
                <a:solidFill>
                  <a:srgbClr val="FF0000"/>
                </a:solidFill>
              </a:rPr>
              <a:t>Working Assumption</a:t>
            </a:r>
            <a:r>
              <a:rPr lang="en-GB" altLang="zh-CN" sz="1200" b="1" dirty="0"/>
              <a:t>)	No: 0</a:t>
            </a:r>
          </a:p>
          <a:p>
            <a:pPr marL="914400" lvl="2" indent="0">
              <a:buNone/>
            </a:pPr>
            <a:r>
              <a:rPr lang="en-GB" altLang="zh-CN" sz="1200" b="1" dirty="0"/>
              <a:t>Option 3:	Yes: 4		No: </a:t>
            </a:r>
          </a:p>
          <a:p>
            <a:pPr marL="914400" lvl="2" indent="0">
              <a:buNone/>
            </a:pPr>
            <a:endParaRPr lang="en-GB" altLang="zh-CN" sz="1200" b="1" dirty="0"/>
          </a:p>
        </p:txBody>
      </p:sp>
    </p:spTree>
    <p:extLst>
      <p:ext uri="{BB962C8B-B14F-4D97-AF65-F5344CB8AC3E}">
        <p14:creationId xmlns:p14="http://schemas.microsoft.com/office/powerpoint/2010/main" val="4184213226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BBF823-0BE4-4887-9B04-1775DEB35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414" y="437696"/>
            <a:ext cx="9324753" cy="1325563"/>
          </a:xfrm>
        </p:spPr>
        <p:txBody>
          <a:bodyPr/>
          <a:lstStyle/>
          <a:p>
            <a:r>
              <a:rPr lang="en-US" altLang="zh-CN" sz="3200" dirty="0"/>
              <a:t>Subscription data</a:t>
            </a:r>
            <a:endParaRPr lang="zh-CN" altLang="en-US" sz="3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88E7C9-9A98-47E5-9F40-B73B0D75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893" y="1706526"/>
            <a:ext cx="10800907" cy="4850311"/>
          </a:xfrm>
        </p:spPr>
        <p:txBody>
          <a:bodyPr/>
          <a:lstStyle/>
          <a:p>
            <a:r>
              <a:rPr lang="en-US" altLang="zh-CN" sz="1600" dirty="0">
                <a:solidFill>
                  <a:srgbClr val="FF0000"/>
                </a:solidFill>
              </a:rPr>
              <a:t>Option 1</a:t>
            </a:r>
            <a:r>
              <a:rPr lang="en-US" altLang="zh-CN" sz="1600" dirty="0"/>
              <a:t>: </a:t>
            </a:r>
            <a:r>
              <a:rPr lang="en-US" altLang="zh-CN" sz="1600" b="1" dirty="0"/>
              <a:t>New single indication in existing subscription data</a:t>
            </a:r>
            <a:r>
              <a:rPr lang="en-US" altLang="zh-CN" sz="1600" dirty="0"/>
              <a:t>: in </a:t>
            </a:r>
            <a:r>
              <a:rPr lang="en-US" altLang="zh-CN" sz="1600" b="1" dirty="0"/>
              <a:t>Group Data </a:t>
            </a:r>
            <a:r>
              <a:rPr lang="en-US" altLang="zh-CN" sz="1600" dirty="0"/>
              <a:t>(in case Group Data supported and used)</a:t>
            </a:r>
            <a:r>
              <a:rPr lang="en-US" altLang="zh-CN" sz="1600" b="1" dirty="0"/>
              <a:t> </a:t>
            </a:r>
            <a:r>
              <a:rPr lang="en-US" altLang="zh-CN" sz="1600" dirty="0"/>
              <a:t>for both SMF handling PDU Session for PIN and PCF handling URSP for PIN, as well as optionally (e.g., when Group Data not supported) in </a:t>
            </a:r>
            <a:r>
              <a:rPr lang="en-US" altLang="zh-CN" sz="1600" b="1" dirty="0"/>
              <a:t>SM subscription data </a:t>
            </a:r>
            <a:r>
              <a:rPr lang="en-US" altLang="zh-CN" sz="1600" dirty="0"/>
              <a:t>for SMF handling PDU Session for PIN and in </a:t>
            </a:r>
            <a:r>
              <a:rPr lang="en-US" altLang="zh-CN" sz="1600" b="1" dirty="0"/>
              <a:t>UE context policy control data </a:t>
            </a:r>
            <a:r>
              <a:rPr lang="en-US" altLang="zh-CN" sz="1600" dirty="0"/>
              <a:t>for PCF handling URSP for PIN (</a:t>
            </a:r>
            <a:r>
              <a:rPr lang="en-US" altLang="zh-CN" sz="1600" dirty="0">
                <a:highlight>
                  <a:srgbClr val="FFFF00"/>
                </a:highlight>
              </a:rPr>
              <a:t>S2-2306652, S2-2307415, S2-2306719</a:t>
            </a:r>
            <a:r>
              <a:rPr lang="en-US" altLang="zh-CN" sz="1600" dirty="0"/>
              <a:t>)</a:t>
            </a:r>
          </a:p>
          <a:p>
            <a:r>
              <a:rPr lang="en-US" altLang="zh-CN" sz="1600" strike="sngStrike" dirty="0">
                <a:solidFill>
                  <a:srgbClr val="FF0000"/>
                </a:solidFill>
              </a:rPr>
              <a:t>Option 2</a:t>
            </a:r>
            <a:r>
              <a:rPr lang="en-US" altLang="zh-CN" sz="1600" strike="sngStrike" dirty="0"/>
              <a:t>: </a:t>
            </a:r>
            <a:r>
              <a:rPr lang="en-US" altLang="zh-CN" sz="1600" b="1" strike="sngStrike" dirty="0"/>
              <a:t>New Two Indications in SM subscription data </a:t>
            </a:r>
            <a:r>
              <a:rPr lang="en-US" altLang="zh-CN" sz="1600" strike="sngStrike" dirty="0"/>
              <a:t>for SMF handling non-3GPP delay budget and for N3QAI separately (</a:t>
            </a:r>
            <a:r>
              <a:rPr lang="en-US" altLang="zh-CN" sz="1600" strike="sngStrike" dirty="0">
                <a:highlight>
                  <a:srgbClr val="FFFF00"/>
                </a:highlight>
              </a:rPr>
              <a:t>S2-2306725</a:t>
            </a:r>
            <a:r>
              <a:rPr lang="en-US" altLang="zh-CN" sz="1600" strike="sngStrike" dirty="0"/>
              <a:t>)</a:t>
            </a:r>
          </a:p>
          <a:p>
            <a:r>
              <a:rPr lang="en-US" altLang="zh-CN" sz="1600" dirty="0">
                <a:solidFill>
                  <a:srgbClr val="FF0000"/>
                </a:solidFill>
              </a:rPr>
              <a:t>Option 3</a:t>
            </a:r>
            <a:r>
              <a:rPr lang="en-US" altLang="zh-CN" sz="1600" dirty="0"/>
              <a:t>: </a:t>
            </a:r>
            <a:r>
              <a:rPr lang="en-US" altLang="zh-CN" sz="1600" b="1" dirty="0"/>
              <a:t>New subscription data</a:t>
            </a:r>
            <a:r>
              <a:rPr lang="en-US" altLang="zh-CN" sz="1600" dirty="0"/>
              <a:t>: New PIN subscription data is used (</a:t>
            </a:r>
            <a:r>
              <a:rPr lang="en-US" altLang="zh-CN" sz="1600" dirty="0">
                <a:highlight>
                  <a:srgbClr val="FFFF00"/>
                </a:highlight>
              </a:rPr>
              <a:t>S2-2306413, S2-2306414</a:t>
            </a:r>
            <a:r>
              <a:rPr lang="en-US" altLang="zh-CN" sz="1600" dirty="0"/>
              <a:t>)</a:t>
            </a:r>
          </a:p>
          <a:p>
            <a:r>
              <a:rPr lang="en-US" altLang="zh-CN" sz="1600" dirty="0">
                <a:solidFill>
                  <a:srgbClr val="FF0000"/>
                </a:solidFill>
              </a:rPr>
              <a:t>Option 4</a:t>
            </a:r>
            <a:r>
              <a:rPr lang="en-US" altLang="zh-CN" sz="1600" dirty="0"/>
              <a:t>: </a:t>
            </a:r>
            <a:r>
              <a:rPr lang="en-US" altLang="zh-CN" sz="1600" b="1" dirty="0"/>
              <a:t>No enhancement for subscription data, (DNN, S-NSSAI) specific for PIN as subscription indication for PIN. </a:t>
            </a:r>
            <a:r>
              <a:rPr lang="en-IN" altLang="zh-CN" sz="1600" dirty="0"/>
              <a:t>(</a:t>
            </a:r>
            <a:r>
              <a:rPr lang="en-IN" altLang="zh-CN" sz="1600" dirty="0">
                <a:highlight>
                  <a:srgbClr val="FFFF00"/>
                </a:highlight>
              </a:rPr>
              <a:t>S2-2306836</a:t>
            </a:r>
            <a:r>
              <a:rPr lang="en-IN" altLang="zh-CN" sz="1600" dirty="0"/>
              <a:t>) + SMF behaviour for delay budget and non-3GPP QoS assistance information is determined based on DNN/SNSSAI (</a:t>
            </a:r>
            <a:r>
              <a:rPr lang="en-IN" altLang="zh-CN" sz="1600" dirty="0">
                <a:highlight>
                  <a:srgbClr val="FFFF00"/>
                </a:highlight>
              </a:rPr>
              <a:t>S2-2306718)</a:t>
            </a:r>
            <a:endParaRPr lang="en-IN" altLang="zh-CN" sz="1600" dirty="0"/>
          </a:p>
          <a:p>
            <a:pPr marL="0" indent="0">
              <a:buNone/>
            </a:pPr>
            <a:r>
              <a:rPr lang="en-US" altLang="zh-CN" sz="1400" dirty="0">
                <a:solidFill>
                  <a:srgbClr val="FF0000"/>
                </a:solidFill>
              </a:rPr>
              <a:t>Which option is preferred?</a:t>
            </a:r>
            <a:endParaRPr lang="en-GB" altLang="zh-CN" sz="14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200" b="1" dirty="0"/>
              <a:t>Option 1: YES: 5		NO: 2</a:t>
            </a:r>
          </a:p>
          <a:p>
            <a:pPr marL="914400" lvl="2" indent="0">
              <a:buNone/>
            </a:pPr>
            <a:r>
              <a:rPr lang="en-GB" altLang="zh-CN" sz="1200" b="1" strike="sngStrike" dirty="0"/>
              <a:t>Option 2: YES: 2		NO: </a:t>
            </a:r>
          </a:p>
          <a:p>
            <a:pPr marL="914400" lvl="2" indent="0">
              <a:buNone/>
            </a:pPr>
            <a:r>
              <a:rPr lang="en-GB" altLang="zh-CN" sz="1200" b="1" dirty="0"/>
              <a:t>Option 3: YES: 5		NO: 2</a:t>
            </a:r>
          </a:p>
          <a:p>
            <a:pPr marL="914400" lvl="2" indent="0">
              <a:buNone/>
            </a:pPr>
            <a:r>
              <a:rPr lang="en-GB" altLang="zh-CN" sz="1200" b="1" dirty="0"/>
              <a:t>Option 4: YES: 5		NO: 3</a:t>
            </a:r>
          </a:p>
          <a:p>
            <a:pPr marL="914400" lvl="2" indent="0">
              <a:buNone/>
            </a:pPr>
            <a:endParaRPr lang="en-GB" altLang="zh-CN" sz="1200" b="1" dirty="0"/>
          </a:p>
          <a:p>
            <a:pPr marL="914400" lvl="2" indent="0">
              <a:buNone/>
            </a:pPr>
            <a:r>
              <a:rPr lang="en-GB" altLang="zh-CN" sz="1200" b="1" dirty="0"/>
              <a:t>Option 1: YES: 5		NO: </a:t>
            </a:r>
          </a:p>
          <a:p>
            <a:pPr marL="914400" lvl="2" indent="0">
              <a:buNone/>
            </a:pPr>
            <a:r>
              <a:rPr lang="en-GB" altLang="zh-CN" sz="1200" b="1" dirty="0"/>
              <a:t>Option 3: YES: 3		NO: </a:t>
            </a:r>
          </a:p>
          <a:p>
            <a:pPr marL="914400" lvl="2" indent="0">
              <a:buNone/>
            </a:pPr>
            <a:r>
              <a:rPr lang="en-GB" altLang="zh-CN" sz="1200" b="1" dirty="0"/>
              <a:t>Option 4: YES: 9 (</a:t>
            </a:r>
            <a:r>
              <a:rPr lang="en-GB" altLang="zh-CN" sz="1200" b="1" dirty="0">
                <a:solidFill>
                  <a:srgbClr val="FF0000"/>
                </a:solidFill>
              </a:rPr>
              <a:t>working Assumption</a:t>
            </a:r>
            <a:r>
              <a:rPr lang="en-GB" altLang="zh-CN" sz="1200" b="1" dirty="0"/>
              <a:t>)		NO: </a:t>
            </a:r>
          </a:p>
          <a:p>
            <a:pPr marL="914400" lvl="2" indent="0">
              <a:buNone/>
            </a:pPr>
            <a:endParaRPr lang="en-GB" altLang="zh-CN" sz="1200" b="1" dirty="0"/>
          </a:p>
        </p:txBody>
      </p:sp>
    </p:spTree>
    <p:extLst>
      <p:ext uri="{BB962C8B-B14F-4D97-AF65-F5344CB8AC3E}">
        <p14:creationId xmlns:p14="http://schemas.microsoft.com/office/powerpoint/2010/main" val="3942177621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CCDB193-227E-4C4C-80B5-1EC2B2CAD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/>
              <a:t>End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74980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purl.org/dc/elements/1.1/"/>
    <ds:schemaRef ds:uri="http://purl.org/dc/dcmitype/"/>
    <ds:schemaRef ds:uri="679a257e-872f-4c98-9e8a-0a9c104f72cd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terms/"/>
    <ds:schemaRef ds:uri="http://schemas.openxmlformats.org/package/2006/metadata/core-properties"/>
    <ds:schemaRef ds:uri="280d8efa-eff2-4910-88d2-79ca146720c4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12383</TotalTime>
  <Words>576</Words>
  <Application>Microsoft Office PowerPoint</Application>
  <PresentationFormat>Widescreen</PresentationFormat>
  <Paragraphs>32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 </vt:lpstr>
      <vt:lpstr>Calibri</vt:lpstr>
      <vt:lpstr>Calibri Light</vt:lpstr>
      <vt:lpstr>Times New Roman</vt:lpstr>
      <vt:lpstr>Office Theme</vt:lpstr>
      <vt:lpstr>PIN: Way Forward for Open Issues</vt:lpstr>
      <vt:lpstr>Mapping between PIN and PDU Session of a PEGC</vt:lpstr>
      <vt:lpstr>Subscription data</vt:lpstr>
      <vt:lpstr>End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Jain, Puneet</cp:lastModifiedBy>
  <cp:revision>1882</cp:revision>
  <dcterms:created xsi:type="dcterms:W3CDTF">2010-02-05T13:52:04Z</dcterms:created>
  <dcterms:modified xsi:type="dcterms:W3CDTF">2023-05-23T15:29:11Z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(3)q23a7rchnaU/ROYaatnR2I2SJK0j3JYtOGPqZIzYgnMCFQtD7qXFMM3+SJS/iH9tThciBFfJ
MqOoziv4icLPnEdZMgTwy+JIBnFRqrMKjE02tEqG41QMOQn5PhR/vQDXo29AXYQhM1yWbGZ1
E9DylImWG/8iKjfc+nuCesBPrMonrUr70EqZPkM13UfnOVBUM7G3vZSEpXfIjajH8AtHnnvW
r+A7NTEF+yk4qeVmxS</vt:lpwstr>
  </property>
  <property fmtid="{D5CDD505-2E9C-101B-9397-08002B2CF9AE}" pid="4" name="_2015_ms_pID_7253431">
    <vt:lpwstr>gC/fnZy2gwvYyxPPmWHgiawwdhblES2v36ultlMzsFyW6EDx4fUVW9
+t6eq7zXpFB5DKGJFJgo04OC/e6blIdILdOWFi0aBshHZ6Dp90d3aiKqlcY6ee9lmK3diksB
bsBqwVUzWlYwdTpkw7dHpuZPy9CxFjmQAY0n81it6gcsrt9xJzLKsUYKZpCVycqV7z4pOfxE
gwrPEP7pxGMFWyYEdQkljruB8GYnlre5qLns</vt:lpwstr>
  </property>
  <property fmtid="{D5CDD505-2E9C-101B-9397-08002B2CF9AE}" pid="5" name="_2015_ms_pID_7253432">
    <vt:lpwstr>ug==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1665399888</vt:lpwstr>
  </property>
</Properties>
</file>