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8"/>
  </p:notesMasterIdLst>
  <p:handoutMasterIdLst>
    <p:handoutMasterId r:id="rId9"/>
  </p:handoutMasterIdLst>
  <p:sldIdLst>
    <p:sldId id="303" r:id="rId5"/>
    <p:sldId id="792" r:id="rId6"/>
    <p:sldId id="794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FF3300"/>
    <a:srgbClr val="FF33CC"/>
    <a:srgbClr val="FF6699"/>
    <a:srgbClr val="FF99FF"/>
    <a:srgbClr val="000000"/>
    <a:srgbClr val="C6D254"/>
    <a:srgbClr val="B1D254"/>
    <a:srgbClr val="72AF2F"/>
    <a:srgbClr val="5C88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3BFC62-AEC6-4937-AF12-362AD02283E4}" v="2" dt="2022-01-17T17:01:11.741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02" autoAdjust="0"/>
    <p:restoredTop sz="94625" autoAdjust="0"/>
  </p:normalViewPr>
  <p:slideViewPr>
    <p:cSldViewPr snapToGrid="0">
      <p:cViewPr varScale="1">
        <p:scale>
          <a:sx n="95" d="100"/>
          <a:sy n="95" d="100"/>
        </p:scale>
        <p:origin x="135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5/15/2023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5/15/2023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 dirty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392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21064" y="165704"/>
            <a:ext cx="581025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 sz="1200" b="1" dirty="0" smtClean="0">
                <a:latin typeface="Arial "/>
              </a:rPr>
              <a:t>Call </a:t>
            </a:r>
            <a:r>
              <a:rPr lang="fr-FR" altLang="en-US" sz="1200" b="1" dirty="0" err="1" smtClean="0">
                <a:latin typeface="Arial "/>
              </a:rPr>
              <a:t>Conference</a:t>
            </a:r>
            <a:r>
              <a:rPr lang="fr-FR" altLang="en-US" sz="1200" b="1" baseline="0" dirty="0" smtClean="0">
                <a:latin typeface="Arial "/>
              </a:rPr>
              <a:t> </a:t>
            </a:r>
            <a:r>
              <a:rPr lang="fr-FR" altLang="en-US" sz="1200" b="1" baseline="0" dirty="0" smtClean="0">
                <a:latin typeface="Arial "/>
              </a:rPr>
              <a:t>15th May </a:t>
            </a:r>
            <a:r>
              <a:rPr lang="fr-FR" altLang="en-US" sz="1200" b="1" dirty="0" smtClean="0">
                <a:latin typeface="Arial "/>
              </a:rPr>
              <a:t>2023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</a:t>
            </a:r>
            <a:r>
              <a:rPr lang="en-GB" altLang="en-US" sz="800" dirty="0" smtClean="0"/>
              <a:t>2023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3gpp.org/ftp/tsg_sa/WG2_Arch/TSGS2_157_Berlin_2023-05/Docs/S2-2307146.zi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3gpp.org/ftp/tsg_sa/WG2_Arch/TSGS2_157_Berlin_2023-05/Docs/S2-2307154.zip" TargetMode="External"/><Relationship Id="rId5" Type="http://schemas.openxmlformats.org/officeDocument/2006/relationships/hyperlink" Target="https://www.3gpp.org/ftp/tsg_sa/WG2_Arch/TSGS2_157_Berlin_2023-05/Docs/S2-2306360.zip" TargetMode="External"/><Relationship Id="rId4" Type="http://schemas.openxmlformats.org/officeDocument/2006/relationships/hyperlink" Target="https://www.3gpp.org/ftp/tsg_sa/WG2_Arch/TSGS2_156E_Electronic_2023-04/INBOX/DRAFTS/5GSAT_Ph2/Huawei_S2-230byyy%205GSAT%20EN%20Resolutions%20Discussion_v1.doc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76518" y="2194370"/>
            <a:ext cx="8452437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altLang="zh-CN" b="1" dirty="0" smtClean="0"/>
              <a:t>(FS_)5GSAT_Ph2</a:t>
            </a:r>
            <a:br>
              <a:rPr lang="en-GB" altLang="zh-CN" b="1" dirty="0" smtClean="0"/>
            </a:br>
            <a:r>
              <a:rPr lang="en-GB" altLang="zh-CN" b="1" dirty="0"/>
              <a:t/>
            </a:r>
            <a:br>
              <a:rPr lang="en-GB" altLang="zh-CN" b="1" dirty="0"/>
            </a:br>
            <a:r>
              <a:rPr lang="en-GB" altLang="zh-CN" b="1" dirty="0" smtClean="0"/>
              <a:t>Call Conference to prepare </a:t>
            </a:r>
            <a:r>
              <a:rPr lang="en-GB" altLang="zh-CN" b="1" dirty="0" smtClean="0"/>
              <a:t>SA2#157</a:t>
            </a:r>
            <a:r>
              <a:rPr lang="en-GB" altLang="zh-CN" b="1" dirty="0" smtClean="0"/>
              <a:t/>
            </a:r>
            <a:br>
              <a:rPr lang="en-GB" altLang="zh-CN" b="1" dirty="0" smtClean="0"/>
            </a:br>
            <a:r>
              <a:rPr lang="en-GB" altLang="zh-CN" b="1" dirty="0"/>
              <a:t/>
            </a:r>
            <a:br>
              <a:rPr lang="en-GB" altLang="zh-CN" b="1" dirty="0"/>
            </a:br>
            <a:r>
              <a:rPr lang="en-GB" altLang="zh-CN" b="1" i="1" dirty="0" smtClean="0">
                <a:solidFill>
                  <a:srgbClr val="00B050"/>
                </a:solidFill>
              </a:rPr>
              <a:t>…</a:t>
            </a:r>
            <a:endParaRPr lang="en-GB" i="1" baseline="30000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1800" dirty="0"/>
              <a:t/>
            </a:r>
            <a:br>
              <a:rPr lang="en-US" altLang="en-US" sz="1800" dirty="0"/>
            </a:br>
            <a:r>
              <a:rPr lang="en-US" altLang="en-US" sz="2000" b="1" dirty="0" smtClean="0"/>
              <a:t>Jean Yves Fine</a:t>
            </a:r>
          </a:p>
          <a:p>
            <a:pPr>
              <a:lnSpc>
                <a:spcPct val="80000"/>
              </a:lnSpc>
            </a:pPr>
            <a:r>
              <a:rPr lang="en-US" altLang="en-US" sz="1800" dirty="0" smtClean="0">
                <a:latin typeface="Arial" panose="020B0604020202020204" pitchFamily="34" charset="0"/>
              </a:rPr>
              <a:t>Thales (Rapporteur)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Agenda  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371600"/>
            <a:ext cx="8388350" cy="1197610"/>
          </a:xfrm>
        </p:spPr>
        <p:txBody>
          <a:bodyPr/>
          <a:lstStyle/>
          <a:p>
            <a:r>
              <a:rPr lang="fr-FR" dirty="0" smtClean="0"/>
              <a:t>Agenda</a:t>
            </a:r>
          </a:p>
          <a:p>
            <a:pPr marL="0" indent="0">
              <a:buNone/>
            </a:pPr>
            <a:endParaRPr lang="fr-FR" dirty="0" smtClean="0"/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Companies with submitted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Tdocs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arfe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invited to make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 short presentation for attendees of their views on how to conclude ENs, by sharing and presenting quickly their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CRs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85775" y="3712210"/>
            <a:ext cx="8658225" cy="1197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kern="0" dirty="0" smtClean="0"/>
              <a:t>List of inputs documents</a:t>
            </a:r>
          </a:p>
          <a:p>
            <a:pPr lvl="2"/>
            <a:r>
              <a:rPr lang="fr-FR" sz="1600" dirty="0" smtClean="0">
                <a:latin typeface="Arial" panose="020B0604020202020204" pitchFamily="34" charset="0"/>
              </a:rPr>
              <a:t>As CC </a:t>
            </a:r>
            <a:r>
              <a:rPr lang="fr-FR" sz="1600" dirty="0" err="1" smtClean="0">
                <a:latin typeface="Arial" panose="020B0604020202020204" pitchFamily="34" charset="0"/>
              </a:rPr>
              <a:t>is</a:t>
            </a:r>
            <a:r>
              <a:rPr lang="fr-FR" sz="1600" dirty="0" smtClean="0">
                <a:latin typeface="Arial" panose="020B0604020202020204" pitchFamily="34" charset="0"/>
              </a:rPr>
              <a:t> </a:t>
            </a:r>
            <a:r>
              <a:rPr lang="fr-FR" sz="1600" dirty="0" err="1" smtClean="0">
                <a:latin typeface="Arial" panose="020B0604020202020204" pitchFamily="34" charset="0"/>
              </a:rPr>
              <a:t>held</a:t>
            </a:r>
            <a:r>
              <a:rPr lang="fr-FR" sz="1600" dirty="0" smtClean="0">
                <a:latin typeface="Arial" panose="020B0604020202020204" pitchFamily="34" charset="0"/>
              </a:rPr>
              <a:t> </a:t>
            </a:r>
            <a:r>
              <a:rPr lang="fr-FR" sz="1600" dirty="0" err="1" smtClean="0">
                <a:latin typeface="Arial" panose="020B0604020202020204" pitchFamily="34" charset="0"/>
              </a:rPr>
              <a:t>after</a:t>
            </a:r>
            <a:r>
              <a:rPr lang="fr-FR" sz="1600" dirty="0" smtClean="0">
                <a:latin typeface="Arial" panose="020B0604020202020204" pitchFamily="34" charset="0"/>
              </a:rPr>
              <a:t> document </a:t>
            </a:r>
            <a:r>
              <a:rPr lang="fr-FR" sz="1600" dirty="0" err="1" smtClean="0">
                <a:latin typeface="Arial" panose="020B0604020202020204" pitchFamily="34" charset="0"/>
              </a:rPr>
              <a:t>submission</a:t>
            </a:r>
            <a:r>
              <a:rPr lang="fr-FR" sz="1600" dirty="0" smtClean="0">
                <a:latin typeface="Arial" panose="020B0604020202020204" pitchFamily="34" charset="0"/>
              </a:rPr>
              <a:t> deadline, all document </a:t>
            </a:r>
            <a:r>
              <a:rPr lang="fr-FR" sz="1600" dirty="0" err="1" smtClean="0">
                <a:latin typeface="Arial" panose="020B0604020202020204" pitchFamily="34" charset="0"/>
              </a:rPr>
              <a:t>under</a:t>
            </a:r>
            <a:r>
              <a:rPr lang="fr-FR" sz="1600" dirty="0" smtClean="0">
                <a:latin typeface="Arial" panose="020B0604020202020204" pitchFamily="34" charset="0"/>
              </a:rPr>
              <a:t> AI 9.2.2</a:t>
            </a:r>
            <a:endParaRPr lang="fr-FR" sz="16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9090806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/>
              <a:t>Minutes  </a:t>
            </a:r>
            <a:endParaRPr lang="fr-F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950" y="1040838"/>
            <a:ext cx="8388350" cy="1197610"/>
          </a:xfrm>
        </p:spPr>
        <p:txBody>
          <a:bodyPr/>
          <a:lstStyle/>
          <a:p>
            <a:r>
              <a:rPr lang="fr-FR" sz="1600" dirty="0" smtClean="0"/>
              <a:t>Steve (</a:t>
            </a:r>
            <a:r>
              <a:rPr lang="fr-FR" sz="1600" dirty="0" err="1" smtClean="0"/>
              <a:t>Huawei</a:t>
            </a:r>
            <a:r>
              <a:rPr lang="fr-FR" sz="1600" dirty="0" smtClean="0"/>
              <a:t>) </a:t>
            </a:r>
            <a:r>
              <a:rPr lang="fr-FR" sz="1600" dirty="0" err="1" smtClean="0"/>
              <a:t>presents</a:t>
            </a:r>
            <a:r>
              <a:rPr lang="fr-FR" sz="1600" dirty="0"/>
              <a:t> </a:t>
            </a:r>
            <a:r>
              <a:rPr lang="fr-FR" sz="1600" dirty="0" smtClean="0"/>
              <a:t>2 </a:t>
            </a:r>
            <a:r>
              <a:rPr lang="fr-FR" sz="1600" dirty="0" err="1" smtClean="0"/>
              <a:t>Tdocs</a:t>
            </a:r>
            <a:endParaRPr lang="fr-FR" sz="1600" dirty="0" smtClean="0"/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US" sz="900" dirty="0" smtClean="0"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https</a:t>
            </a:r>
            <a:r>
              <a:rPr lang="en-US" sz="900" dirty="0"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://www.3gpp.org/ftp/tsg_sa/WG2_Arch/TSGS2_157_Berlin_2023-05/Docs/S2-2307148.zip</a:t>
            </a: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US" sz="900" dirty="0" smtClean="0"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https</a:t>
            </a:r>
            <a:r>
              <a:rPr lang="en-US" sz="900" dirty="0"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://</a:t>
            </a:r>
            <a:r>
              <a:rPr lang="en-US" sz="900" dirty="0" smtClean="0">
                <a:latin typeface="Calibri" panose="020F0502020204030204" pitchFamily="34" charset="0"/>
                <a:ea typeface="Calibri" panose="020F0502020204030204" pitchFamily="34" charset="0"/>
                <a:hlinkClick r:id="rId2"/>
              </a:rPr>
              <a:t>www.3gpp.org/ftp/tsg_sa/WG2_Arch/TSGS2_157_Berlin_2023-05/Docs/S2-2307146.zip</a:t>
            </a:r>
            <a:r>
              <a:rPr lang="en-US" sz="90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9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endParaRPr lang="fr-FR" sz="1400" dirty="0"/>
          </a:p>
        </p:txBody>
      </p:sp>
      <p:sp>
        <p:nvSpPr>
          <p:cNvPr id="11" name="Content Placeholder 2"/>
          <p:cNvSpPr txBox="1">
            <a:spLocks/>
          </p:cNvSpPr>
          <p:nvPr/>
        </p:nvSpPr>
        <p:spPr bwMode="auto">
          <a:xfrm>
            <a:off x="488950" y="1850419"/>
            <a:ext cx="8388350" cy="1197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sz="1600" kern="0" dirty="0" smtClean="0"/>
              <a:t>Heng (China Telecom) </a:t>
            </a:r>
            <a:r>
              <a:rPr lang="fr-FR" sz="1600" kern="0" dirty="0" err="1" smtClean="0"/>
              <a:t>presents</a:t>
            </a:r>
            <a:endParaRPr lang="fr-FR" sz="800" kern="0" dirty="0" smtClean="0">
              <a:hlinkClick r:id="rId4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US" sz="900" kern="0" dirty="0">
                <a:latin typeface="Calibri" panose="020F0502020204030204" pitchFamily="34" charset="0"/>
                <a:ea typeface="Calibri" panose="020F0502020204030204" pitchFamily="34" charset="0"/>
                <a:hlinkClick r:id="rId5"/>
              </a:rPr>
              <a:t>https://</a:t>
            </a:r>
            <a:r>
              <a:rPr lang="en-US" sz="900" kern="0" dirty="0" smtClean="0">
                <a:latin typeface="Calibri" panose="020F0502020204030204" pitchFamily="34" charset="0"/>
                <a:ea typeface="Calibri" panose="020F0502020204030204" pitchFamily="34" charset="0"/>
                <a:hlinkClick r:id="rId5"/>
              </a:rPr>
              <a:t>www.3gpp.org/ftp/tsg_sa/WG2_Arch/TSGS2_157_Berlin_2023-05/Docs/S2-2306360.zip</a:t>
            </a:r>
            <a:r>
              <a:rPr lang="en-US" sz="9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488950" y="2314263"/>
            <a:ext cx="8388350" cy="1197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sz="1600" kern="0" dirty="0" err="1" smtClean="0"/>
              <a:t>YingYing</a:t>
            </a:r>
            <a:r>
              <a:rPr lang="fr-FR" sz="1600" kern="0" dirty="0" smtClean="0"/>
              <a:t> (CATT) </a:t>
            </a:r>
            <a:r>
              <a:rPr lang="fr-FR" sz="1600" kern="0" dirty="0" err="1" smtClean="0"/>
              <a:t>presents</a:t>
            </a:r>
            <a:endParaRPr lang="fr-FR" sz="800" kern="0" dirty="0" smtClean="0">
              <a:hlinkClick r:id="rId4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en-US" sz="900" kern="0" dirty="0">
                <a:latin typeface="Calibri" panose="020F0502020204030204" pitchFamily="34" charset="0"/>
                <a:ea typeface="Calibri" panose="020F0502020204030204" pitchFamily="34" charset="0"/>
                <a:hlinkClick r:id="rId6"/>
              </a:rPr>
              <a:t>https://</a:t>
            </a:r>
            <a:r>
              <a:rPr lang="en-US" sz="900" kern="0" dirty="0" smtClean="0">
                <a:latin typeface="Calibri" panose="020F0502020204030204" pitchFamily="34" charset="0"/>
                <a:ea typeface="Calibri" panose="020F0502020204030204" pitchFamily="34" charset="0"/>
                <a:hlinkClick r:id="rId6"/>
              </a:rPr>
              <a:t>www.3gpp.org/ftp/tsg_sa/WG2_Arch/TSGS2_157_Berlin_2023-05/Docs/S2-2307154.zip</a:t>
            </a:r>
            <a:r>
              <a:rPr lang="en-US" sz="9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</a:p>
        </p:txBody>
      </p:sp>
      <p:sp>
        <p:nvSpPr>
          <p:cNvPr id="13" name="Content Placeholder 2"/>
          <p:cNvSpPr txBox="1">
            <a:spLocks/>
          </p:cNvSpPr>
          <p:nvPr/>
        </p:nvSpPr>
        <p:spPr bwMode="auto">
          <a:xfrm>
            <a:off x="488950" y="3048029"/>
            <a:ext cx="8388350" cy="1197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457200" indent="-457200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fr-FR" sz="1600" kern="0" dirty="0" err="1" smtClean="0"/>
              <a:t>Hannu</a:t>
            </a:r>
            <a:r>
              <a:rPr lang="fr-FR" sz="1600" kern="0" dirty="0" smtClean="0"/>
              <a:t> (Nokia)mentions the </a:t>
            </a:r>
            <a:r>
              <a:rPr lang="fr-FR" sz="1600" kern="0" dirty="0" err="1" smtClean="0"/>
              <a:t>need</a:t>
            </a:r>
            <a:r>
              <a:rPr lang="fr-FR" sz="1600" kern="0" dirty="0" smtClean="0"/>
              <a:t> to not mix in </a:t>
            </a:r>
            <a:r>
              <a:rPr lang="fr-FR" sz="1600" kern="0" dirty="0" err="1" smtClean="0"/>
              <a:t>between</a:t>
            </a:r>
            <a:r>
              <a:rPr lang="fr-FR" sz="1600" kern="0" dirty="0" smtClean="0"/>
              <a:t> </a:t>
            </a:r>
            <a:r>
              <a:rPr lang="fr-FR" sz="1600" kern="0" dirty="0" err="1" smtClean="0"/>
              <a:t>MaxWaitTime</a:t>
            </a:r>
            <a:r>
              <a:rPr lang="fr-FR" sz="1600" kern="0" dirty="0" smtClean="0"/>
              <a:t> and </a:t>
            </a:r>
            <a:r>
              <a:rPr lang="fr-FR" sz="1600" kern="0" dirty="0" err="1" smtClean="0"/>
              <a:t>MaxWaitingTime</a:t>
            </a:r>
            <a:endParaRPr lang="fr-FR" sz="1600" kern="0" dirty="0" smtClean="0"/>
          </a:p>
          <a:p>
            <a:r>
              <a:rPr lang="fr-FR" sz="1600" kern="0" dirty="0" err="1" smtClean="0"/>
              <a:t>After</a:t>
            </a:r>
            <a:r>
              <a:rPr lang="fr-FR" sz="1600" kern="0" dirty="0" smtClean="0"/>
              <a:t> discussion, </a:t>
            </a:r>
            <a:r>
              <a:rPr lang="fr-FR" sz="1600" kern="0" dirty="0" err="1" smtClean="0"/>
              <a:t>there</a:t>
            </a:r>
            <a:r>
              <a:rPr lang="fr-FR" sz="1600" kern="0" dirty="0" smtClean="0"/>
              <a:t> </a:t>
            </a:r>
            <a:r>
              <a:rPr lang="fr-FR" sz="1600" kern="0" dirty="0" err="1" smtClean="0"/>
              <a:t>is</a:t>
            </a:r>
            <a:r>
              <a:rPr lang="fr-FR" sz="1600" kern="0" dirty="0" smtClean="0"/>
              <a:t> a consensus to </a:t>
            </a:r>
            <a:r>
              <a:rPr lang="fr-FR" sz="1600" kern="0" dirty="0" err="1" smtClean="0"/>
              <a:t>say</a:t>
            </a:r>
            <a:r>
              <a:rPr lang="fr-FR" sz="1600" kern="0" dirty="0" smtClean="0"/>
              <a:t> </a:t>
            </a:r>
            <a:r>
              <a:rPr lang="fr-FR" sz="1600" kern="0" dirty="0" err="1" smtClean="0"/>
              <a:t>that</a:t>
            </a:r>
            <a:r>
              <a:rPr lang="fr-FR" sz="1600" kern="0" dirty="0" smtClean="0"/>
              <a:t> </a:t>
            </a:r>
            <a:r>
              <a:rPr lang="fr-FR" sz="1600" kern="0" dirty="0" err="1" smtClean="0"/>
              <a:t>there</a:t>
            </a:r>
            <a:r>
              <a:rPr lang="fr-FR" sz="1600" kern="0" dirty="0" smtClean="0"/>
              <a:t> </a:t>
            </a:r>
            <a:r>
              <a:rPr lang="fr-FR" sz="1600" kern="0" dirty="0" err="1" smtClean="0"/>
              <a:t>is</a:t>
            </a:r>
            <a:r>
              <a:rPr lang="fr-FR" sz="1600" kern="0" dirty="0" smtClean="0"/>
              <a:t> a </a:t>
            </a:r>
            <a:r>
              <a:rPr lang="fr-FR" sz="1600" kern="0" dirty="0" err="1" smtClean="0"/>
              <a:t>need</a:t>
            </a:r>
            <a:r>
              <a:rPr lang="fr-FR" sz="1600" kern="0" dirty="0" smtClean="0"/>
              <a:t> to select </a:t>
            </a:r>
            <a:r>
              <a:rPr lang="fr-FR" sz="1600" kern="0" dirty="0" err="1" smtClean="0"/>
              <a:t>working</a:t>
            </a:r>
            <a:r>
              <a:rPr lang="fr-FR" sz="1600" kern="0" dirty="0" smtClean="0"/>
              <a:t> </a:t>
            </a:r>
            <a:r>
              <a:rPr lang="fr-FR" sz="1600" kern="0" dirty="0" err="1" smtClean="0"/>
              <a:t>Tdocs</a:t>
            </a:r>
            <a:r>
              <a:rPr lang="fr-FR" sz="1600" kern="0" dirty="0" smtClean="0"/>
              <a:t> </a:t>
            </a:r>
            <a:r>
              <a:rPr lang="fr-FR" sz="1600" kern="0" dirty="0" err="1" smtClean="0"/>
              <a:t>among</a:t>
            </a:r>
            <a:r>
              <a:rPr lang="fr-FR" sz="1600" kern="0" dirty="0" smtClean="0"/>
              <a:t> </a:t>
            </a:r>
            <a:r>
              <a:rPr lang="fr-FR" sz="1600" kern="0" dirty="0" err="1" smtClean="0"/>
              <a:t>several</a:t>
            </a:r>
            <a:r>
              <a:rPr lang="fr-FR" sz="1600" kern="0" dirty="0" smtClean="0"/>
              <a:t> </a:t>
            </a:r>
            <a:r>
              <a:rPr lang="fr-FR" sz="1600" kern="0" dirty="0" err="1" smtClean="0"/>
              <a:t>proposals</a:t>
            </a:r>
            <a:r>
              <a:rPr lang="fr-FR" sz="1600" kern="0" dirty="0" smtClean="0"/>
              <a:t> on </a:t>
            </a:r>
            <a:r>
              <a:rPr lang="fr-FR" sz="1600" kern="0" dirty="0" err="1" smtClean="0"/>
              <a:t>Monday</a:t>
            </a:r>
            <a:r>
              <a:rPr lang="fr-FR" sz="1600" kern="0" dirty="0" smtClean="0"/>
              <a:t> </a:t>
            </a:r>
            <a:r>
              <a:rPr lang="fr-FR" sz="1600" kern="0" dirty="0" err="1" smtClean="0"/>
              <a:t>afternoon</a:t>
            </a:r>
            <a:r>
              <a:rPr lang="fr-FR" sz="1600" kern="0" dirty="0" smtClean="0"/>
              <a:t> 5GSAT_Ph2 session (r</a:t>
            </a:r>
            <a:r>
              <a:rPr lang="fr-FR" sz="16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apporteur </a:t>
            </a:r>
            <a:r>
              <a:rPr lang="fr-FR" sz="16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will</a:t>
            </a:r>
            <a:r>
              <a:rPr lang="fr-FR" sz="16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6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request</a:t>
            </a:r>
            <a:r>
              <a:rPr lang="fr-FR" sz="16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 a </a:t>
            </a:r>
            <a:r>
              <a:rPr lang="fr-FR" sz="16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drafting</a:t>
            </a:r>
            <a:r>
              <a:rPr lang="fr-FR" sz="16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 session on Tuesday/</a:t>
            </a:r>
            <a:r>
              <a:rPr lang="fr-FR" sz="16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Wednesday</a:t>
            </a:r>
            <a:r>
              <a:rPr lang="fr-FR" sz="16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endParaRPr lang="fr-FR" sz="1600" kern="0" dirty="0" smtClean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fr-FR" sz="16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Tdocs</a:t>
            </a:r>
            <a:r>
              <a:rPr lang="fr-FR" sz="16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 candidates </a:t>
            </a:r>
            <a:r>
              <a:rPr lang="fr-FR" sz="16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proposal</a:t>
            </a:r>
            <a:r>
              <a:rPr lang="fr-FR" sz="1600" kern="0" dirty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6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for topics </a:t>
            </a:r>
            <a:r>
              <a:rPr lang="fr-FR" sz="16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remaining</a:t>
            </a:r>
            <a:r>
              <a:rPr lang="fr-FR" sz="16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 to </a:t>
            </a:r>
            <a:r>
              <a:rPr lang="fr-FR" sz="16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be</a:t>
            </a:r>
            <a:r>
              <a:rPr lang="fr-FR" sz="16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6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dicussed</a:t>
            </a:r>
            <a:r>
              <a:rPr lang="fr-FR" sz="16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</a:p>
          <a:p>
            <a:pPr lvl="1"/>
            <a:r>
              <a:rPr lang="fr-FR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For global </a:t>
            </a:r>
            <a:r>
              <a:rPr lang="fr-FR" sz="12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ENs</a:t>
            </a:r>
            <a:r>
              <a:rPr lang="fr-FR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2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solving</a:t>
            </a:r>
            <a:r>
              <a:rPr lang="fr-FR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: </a:t>
            </a:r>
            <a:r>
              <a:rPr lang="en-US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Huawei </a:t>
            </a:r>
            <a:r>
              <a:rPr lang="en-US" sz="1200" kern="0" dirty="0">
                <a:latin typeface="Calibri" panose="020F0502020204030204" pitchFamily="34" charset="0"/>
                <a:ea typeface="Calibri" panose="020F0502020204030204" pitchFamily="34" charset="0"/>
              </a:rPr>
              <a:t>proposal S2-2307146 </a:t>
            </a:r>
            <a:r>
              <a:rPr lang="en-US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versus </a:t>
            </a:r>
            <a:r>
              <a:rPr lang="en-US" sz="1200" kern="0" dirty="0">
                <a:latin typeface="Calibri" panose="020F0502020204030204" pitchFamily="34" charset="0"/>
                <a:ea typeface="Calibri" panose="020F0502020204030204" pitchFamily="34" charset="0"/>
              </a:rPr>
              <a:t>the corresponding 23.501 CRs from Qualcomm (S2-2307411)and Ericsson (</a:t>
            </a:r>
            <a:r>
              <a:rPr lang="en-US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S2-2306564)</a:t>
            </a:r>
          </a:p>
          <a:p>
            <a:pPr lvl="1"/>
            <a:r>
              <a:rPr lang="fr-FR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For </a:t>
            </a:r>
            <a:r>
              <a:rPr lang="en-US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capability indication </a:t>
            </a:r>
            <a:r>
              <a:rPr lang="en-US" sz="12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negociation</a:t>
            </a:r>
            <a:r>
              <a:rPr lang="en-US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  Samsung proposal (7390) versus part </a:t>
            </a:r>
            <a:r>
              <a:rPr lang="en-US" sz="1200" kern="0" dirty="0">
                <a:latin typeface="Calibri" panose="020F0502020204030204" pitchFamily="34" charset="0"/>
                <a:ea typeface="Calibri" panose="020F0502020204030204" pitchFamily="34" charset="0"/>
              </a:rPr>
              <a:t>of </a:t>
            </a:r>
            <a:r>
              <a:rPr lang="en-US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Qualcomm (7411)</a:t>
            </a:r>
          </a:p>
          <a:p>
            <a:pPr lvl="1"/>
            <a:r>
              <a:rPr lang="fr-FR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For </a:t>
            </a:r>
            <a:r>
              <a:rPr lang="en-US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overload </a:t>
            </a:r>
            <a:r>
              <a:rPr lang="en-US" sz="1200" kern="0" dirty="0">
                <a:latin typeface="Calibri" panose="020F0502020204030204" pitchFamily="34" charset="0"/>
                <a:ea typeface="Calibri" panose="020F0502020204030204" pitchFamily="34" charset="0"/>
              </a:rPr>
              <a:t>control </a:t>
            </a:r>
            <a:r>
              <a:rPr lang="en-US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 CATT (7154) versus China Telecom (6360)</a:t>
            </a:r>
          </a:p>
          <a:p>
            <a:pPr lvl="1"/>
            <a:r>
              <a:rPr lang="fr-FR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For 4G, no </a:t>
            </a:r>
            <a:r>
              <a:rPr lang="fr-FR" sz="12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specific</a:t>
            </a:r>
            <a:r>
              <a:rPr lang="fr-FR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2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controversial</a:t>
            </a:r>
            <a:r>
              <a:rPr lang="fr-FR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 issue, </a:t>
            </a:r>
            <a:r>
              <a:rPr lang="fr-FR" sz="12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will</a:t>
            </a:r>
            <a:r>
              <a:rPr lang="fr-FR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2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be</a:t>
            </a:r>
            <a:r>
              <a:rPr lang="fr-FR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2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derived</a:t>
            </a:r>
            <a:r>
              <a:rPr lang="fr-FR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2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from</a:t>
            </a:r>
            <a:r>
              <a:rPr lang="fr-FR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 5G </a:t>
            </a:r>
            <a:r>
              <a:rPr lang="fr-FR" sz="12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behavior</a:t>
            </a:r>
            <a:r>
              <a:rPr lang="fr-FR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, but </a:t>
            </a:r>
            <a:r>
              <a:rPr lang="fr-FR" sz="12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be</a:t>
            </a:r>
            <a:r>
              <a:rPr lang="fr-FR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2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careful</a:t>
            </a:r>
            <a:r>
              <a:rPr lang="fr-FR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 to the </a:t>
            </a:r>
            <a:r>
              <a:rPr lang="fr-FR" sz="12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week</a:t>
            </a:r>
            <a:r>
              <a:rPr lang="fr-FR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fr-FR" sz="12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timeframe</a:t>
            </a:r>
            <a:r>
              <a:rPr lang="fr-FR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 (</a:t>
            </a:r>
            <a:r>
              <a:rPr lang="fr-FR" sz="1200" kern="0" dirty="0" err="1" smtClean="0">
                <a:latin typeface="Calibri" panose="020F0502020204030204" pitchFamily="34" charset="0"/>
                <a:ea typeface="Calibri" panose="020F0502020204030204" pitchFamily="34" charset="0"/>
              </a:rPr>
              <a:t>rapporteurs’remark</a:t>
            </a:r>
            <a:r>
              <a:rPr lang="fr-FR" sz="1200" kern="0" dirty="0" smtClean="0">
                <a:latin typeface="Calibri" panose="020F0502020204030204" pitchFamily="34" charset="0"/>
                <a:ea typeface="Calibri" panose="020F0502020204030204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639252428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08C6E7E0CB5C40B3C0F55B9E8294C3" ma:contentTypeVersion="6" ma:contentTypeDescription="Create a new document." ma:contentTypeScope="" ma:versionID="08e23bae4a5af0d7c7e055733b027c37">
  <xsd:schema xmlns:xsd="http://www.w3.org/2001/XMLSchema" xmlns:xs="http://www.w3.org/2001/XMLSchema" xmlns:p="http://schemas.microsoft.com/office/2006/metadata/properties" xmlns:ns2="dcc30912-d230-4cc2-b11f-bb5ca2a6b6f5" xmlns:ns3="09cef1fd-e61b-4dbf-b745-21988b13f978" targetNamespace="http://schemas.microsoft.com/office/2006/metadata/properties" ma:root="true" ma:fieldsID="612b51cb82d05804ae60e054f989111e" ns2:_="" ns3:_="">
    <xsd:import namespace="dcc30912-d230-4cc2-b11f-bb5ca2a6b6f5"/>
    <xsd:import namespace="09cef1fd-e61b-4dbf-b745-21988b13f9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c30912-d230-4cc2-b11f-bb5ca2a6b6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cef1fd-e61b-4dbf-b745-21988b13f97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FB747E2-E6AD-4495-A381-6244FA11EF8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06B07D-423A-4012-A7AA-33F90EA5F8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c30912-d230-4cc2-b11f-bb5ca2a6b6f5"/>
    <ds:schemaRef ds:uri="09cef1fd-e61b-4dbf-b745-21988b13f9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82E10A3-DB35-414F-83C1-BF5FB8647349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http://purl.org/dc/dcmitype/"/>
    <ds:schemaRef ds:uri="http://schemas.microsoft.com/office/infopath/2007/PartnerControls"/>
    <ds:schemaRef ds:uri="09cef1fd-e61b-4dbf-b745-21988b13f978"/>
    <ds:schemaRef ds:uri="http://schemas.openxmlformats.org/package/2006/metadata/core-properties"/>
    <ds:schemaRef ds:uri="dcc30912-d230-4cc2-b11f-bb5ca2a6b6f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237</Words>
  <Application>Microsoft Office PowerPoint</Application>
  <PresentationFormat>On-screen Show (4:3)</PresentationFormat>
  <Paragraphs>26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宋体</vt:lpstr>
      <vt:lpstr>Arial</vt:lpstr>
      <vt:lpstr>Arial </vt:lpstr>
      <vt:lpstr>Calibri</vt:lpstr>
      <vt:lpstr>Times New Roman</vt:lpstr>
      <vt:lpstr>Office Theme</vt:lpstr>
      <vt:lpstr>(FS_)5GSAT_Ph2  Call Conference to prepare SA2#157  …</vt:lpstr>
      <vt:lpstr>Agenda  </vt:lpstr>
      <vt:lpstr>Minutes 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FINE Jean-Yves</cp:lastModifiedBy>
  <cp:revision>1928</cp:revision>
  <dcterms:created xsi:type="dcterms:W3CDTF">2008-08-30T09:32:10Z</dcterms:created>
  <dcterms:modified xsi:type="dcterms:W3CDTF">2023-05-15T15:14:56Z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0x0101003A08C6E7E0CB5C40B3C0F55B9E8294C3</vt:lpwstr>
  </property>
  <property fmtid="{D5CDD505-2E9C-101B-9397-08002B2CF9AE}" pid="13" name="CWM2b1af9d7d32943b4a6156c93e97c7caf">
    <vt:lpwstr>CWMsGmh1IMWLHZz1Unugf6WAQJcmS+M21KyAfhWuiS0qp/i2XDl7aTGb+OOvZJkAzcbZlrBBoav5GyF7OnjPjLt2g==</vt:lpwstr>
  </property>
</Properties>
</file>