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commentAuthors.xml" ContentType="application/vnd.openxmlformats-officedocument.presentationml.commentAuth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3" r:id="rId2"/>
  </p:sldMasterIdLst>
  <p:notesMasterIdLst>
    <p:notesMasterId r:id="rId13"/>
  </p:notesMasterIdLst>
  <p:handoutMasterIdLst>
    <p:handoutMasterId r:id="rId14"/>
  </p:handoutMasterIdLst>
  <p:sldIdLst>
    <p:sldId id="303" r:id="rId3"/>
    <p:sldId id="822" r:id="rId4"/>
    <p:sldId id="832" r:id="rId5"/>
    <p:sldId id="824" r:id="rId6"/>
    <p:sldId id="823" r:id="rId7"/>
    <p:sldId id="827" r:id="rId8"/>
    <p:sldId id="828" r:id="rId9"/>
    <p:sldId id="829" r:id="rId10"/>
    <p:sldId id="830" r:id="rId11"/>
    <p:sldId id="833" r:id="rId12"/>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521415D9-36F7-43E2-AB2F-B90AF26B5E84}">
      <p14:sectionLst xmlns:p14="http://schemas.microsoft.com/office/powerpoint/2010/main" xmlns="">
        <p14:section name="默认节" id="{00A2E23D-B4AD-4CE3-A23D-4DFA4C5AFD82}">
          <p14:sldIdLst>
            <p14:sldId id="303"/>
            <p14:sldId id="822"/>
            <p14:sldId id="824"/>
            <p14:sldId id="823"/>
            <p14:sldId id="825"/>
            <p14:sldId id="826"/>
            <p14:sldId id="827"/>
            <p14:sldId id="828"/>
            <p14:sldId id="829"/>
            <p14:sldId id="830"/>
          </p14:sldIdLst>
        </p14:section>
      </p14:sectionLst>
    </p:ext>
    <p:ext uri="{EFAFB233-063F-42B5-8137-9DF3F51BA10A}">
      <p15:sldGuideLst xmlns:p15="http://schemas.microsoft.com/office/powerpoint/2012/main" xmlns="">
        <p15:guide id="1" orient="horz" pos="2158">
          <p15:clr>
            <a:srgbClr val="A4A3A4"/>
          </p15:clr>
        </p15:guide>
        <p15:guide id="2" pos="2888">
          <p15:clr>
            <a:srgbClr val="A4A3A4"/>
          </p15:clr>
        </p15:guide>
      </p15:sldGuideLst>
    </p:ext>
    <p:ext uri="{2D200454-40CA-4A62-9FC3-DE9A4176ACB9}">
      <p15:notesGuideLst xmlns:p15="http://schemas.microsoft.com/office/powerpoint/2012/main" xmlns="">
        <p15:guide id="1" orient="horz" pos="3124">
          <p15:clr>
            <a:srgbClr val="A4A3A4"/>
          </p15:clr>
        </p15:guide>
        <p15:guide id="2" pos="214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cmAuthor id="2" name="Huawei" initials="HW"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000000"/>
    <a:srgbClr val="0000FF"/>
    <a:srgbClr val="FF3300"/>
    <a:srgbClr val="62A14D"/>
    <a:srgbClr val="C6D254"/>
    <a:srgbClr val="B1D254"/>
    <a:srgbClr val="72AF2F"/>
    <a:srgbClr val="5C88D0"/>
    <a:srgbClr val="2A6EA8"/>
    <a:srgbClr val="72732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FD4443E-F989-4FC4-A0C8-D5A2AF1F390B}" styleName="深色样式 1 - 强调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08" autoAdjust="0"/>
    <p:restoredTop sz="97662" autoAdjust="0"/>
  </p:normalViewPr>
  <p:slideViewPr>
    <p:cSldViewPr snapToGrid="0">
      <p:cViewPr>
        <p:scale>
          <a:sx n="66" d="100"/>
          <a:sy n="66" d="100"/>
        </p:scale>
        <p:origin x="-1220" y="-48"/>
      </p:cViewPr>
      <p:guideLst>
        <p:guide orient="horz" pos="2158"/>
        <p:guide pos="288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p:scale>
          <a:sx n="150" d="100"/>
          <a:sy n="150" d="100"/>
        </p:scale>
        <p:origin x="1859" y="-2493"/>
      </p:cViewPr>
      <p:guideLst>
        <p:guide orient="horz" pos="3124"/>
        <p:guide pos="2147"/>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9E436C27-80EF-4A0D-A875-AA5301B61E12}" type="datetime1">
              <a:rPr lang="en-US"/>
              <a:pPr>
                <a:defRPr/>
              </a:pPr>
              <a:t>3/30/2023</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a:p>
        </p:txBody>
      </p:sp>
    </p:spTree>
    <p:extLst>
      <p:ext uri="{BB962C8B-B14F-4D97-AF65-F5344CB8AC3E}">
        <p14:creationId xmlns:p14="http://schemas.microsoft.com/office/powerpoint/2010/main" xmlns=""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63FBF7EF-8678-4E88-BD87-1D3EF3670A8E}" type="datetime1">
              <a:rPr lang="en-US"/>
              <a:pPr>
                <a:defRPr/>
              </a:pPr>
              <a:t>3/30/2023</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ln>
          <a:extLst>
            <a:ext uri="{909E8E84-426E-40DD-AFC4-6F175D3DCCD1}">
              <a14:hiddenFill xmlns:a14="http://schemas.microsoft.com/office/drawing/2010/main" xmlns="">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ln>
        </p:spPr>
        <p:txBody>
          <a:bodyPr vert="horz" wrap="square" lIns="92859" tIns="46430" rIns="92859" bIns="46430" numCol="1" anchor="t" anchorCtr="0" compatLnSpc="1"/>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p:spPr>
      </p:sp>
      <p:sp>
        <p:nvSpPr>
          <p:cNvPr id="7172" name="Rectangle 3"/>
          <p:cNvSpPr>
            <a:spLocks noGrp="1" noChangeArrowheads="1"/>
          </p:cNvSpPr>
          <p:nvPr>
            <p:ph type="body" idx="1"/>
          </p:nvPr>
        </p:nvSpPr>
        <p:spPr>
          <a:xfrm>
            <a:off x="904875" y="4718050"/>
            <a:ext cx="4987925" cy="44672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a:defRPr/>
            </a:pPr>
            <a:fld id="{ECE0B2C6-996E-45E1-BA1D-CBDA9768A258}" type="slidenum">
              <a:rPr lang="en-GB" altLang="en-US" smtClean="0"/>
              <a:pPr>
                <a:defRPr/>
              </a:pPr>
              <a:t>2</a:t>
            </a:fld>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a:defRPr/>
            </a:pPr>
            <a:fld id="{ECE0B2C6-996E-45E1-BA1D-CBDA9768A258}" type="slidenum">
              <a:rPr lang="en-GB" altLang="en-US" smtClean="0"/>
              <a:pPr>
                <a:defRPr/>
              </a:pPr>
              <a:t>3</a:t>
            </a:fld>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dirty="0"/>
          </a:p>
          <a:p>
            <a:endParaRPr lang="en-US" altLang="zh-CN" dirty="0"/>
          </a:p>
          <a:p>
            <a:endParaRPr lang="zh-CN" altLang="en-US" dirty="0"/>
          </a:p>
        </p:txBody>
      </p:sp>
      <p:sp>
        <p:nvSpPr>
          <p:cNvPr id="4" name="灯片编号占位符 3"/>
          <p:cNvSpPr>
            <a:spLocks noGrp="1"/>
          </p:cNvSpPr>
          <p:nvPr>
            <p:ph type="sldNum" sz="quarter" idx="5"/>
          </p:nvPr>
        </p:nvSpPr>
        <p:spPr/>
        <p:txBody>
          <a:bodyPr/>
          <a:lstStyle/>
          <a:p>
            <a:pPr>
              <a:defRPr/>
            </a:pPr>
            <a:fld id="{ECE0B2C6-996E-45E1-BA1D-CBDA9768A258}" type="slidenum">
              <a:rPr lang="en-GB" altLang="en-US" smtClean="0"/>
              <a:pPr>
                <a:defRPr/>
              </a:pPr>
              <a:t>8</a:t>
            </a:fld>
            <a:endParaRPr lang="en-GB" altLang="en-US"/>
          </a:p>
        </p:txBody>
      </p:sp>
    </p:spTree>
    <p:extLst>
      <p:ext uri="{BB962C8B-B14F-4D97-AF65-F5344CB8AC3E}">
        <p14:creationId xmlns:p14="http://schemas.microsoft.com/office/powerpoint/2010/main" xmlns="" val="3217108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8" name="箭头: 五边形 7">
            <a:extLst>
              <a:ext uri="{FF2B5EF4-FFF2-40B4-BE49-F238E27FC236}">
                <a16:creationId xmlns:a16="http://schemas.microsoft.com/office/drawing/2014/main" xmlns="" id="{878E9D2D-1483-A2EF-E512-0715E229681A}"/>
              </a:ext>
            </a:extLst>
          </p:cNvPr>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SA WG2#156-e, 20-25 April, 2023, Electronic</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箭头: 五边形 3">
            <a:extLst>
              <a:ext uri="{FF2B5EF4-FFF2-40B4-BE49-F238E27FC236}">
                <a16:creationId xmlns:a16="http://schemas.microsoft.com/office/drawing/2014/main" xmlns="" id="{3BC68113-3ED6-F45A-0E1F-41C6B3026FCA}"/>
              </a:ext>
            </a:extLst>
          </p:cNvPr>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SA WG2#156-e, 20-25 April, 2023, Electronic</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箭头: 五边形 2">
            <a:extLst>
              <a:ext uri="{FF2B5EF4-FFF2-40B4-BE49-F238E27FC236}">
                <a16:creationId xmlns:a16="http://schemas.microsoft.com/office/drawing/2014/main" xmlns="" id="{0D1D2D29-10DA-6874-94E5-98763562B06F}"/>
              </a:ext>
            </a:extLst>
          </p:cNvPr>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SA WG2#156-e, 20-25 April, 2023, Electronic</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298450" y="85317"/>
            <a:ext cx="5810250" cy="460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US" altLang="de-DE" sz="1200" b="1" dirty="0">
                <a:sym typeface="+mn-ea"/>
              </a:rPr>
              <a:t>3GPP TSG SA WG2</a:t>
            </a:r>
            <a:r>
              <a:rPr lang="de-DE" altLang="ko-KR" sz="1200" b="1" dirty="0">
                <a:sym typeface="+mn-ea"/>
              </a:rPr>
              <a:t> Meeting #15</a:t>
            </a:r>
            <a:r>
              <a:rPr lang="en-US" sz="1200" b="1" dirty="0">
                <a:sym typeface="+mn-ea"/>
              </a:rPr>
              <a:t>4</a:t>
            </a:r>
            <a:endParaRPr lang="de-DE" altLang="ko-KR" sz="1200" b="1" kern="1200" dirty="0">
              <a:solidFill>
                <a:schemeClr val="tx1"/>
              </a:solidFill>
              <a:latin typeface="Arial" panose="020B0604020202020204" pitchFamily="34" charset="0"/>
              <a:ea typeface="+mn-ea"/>
              <a:cs typeface="Arial" panose="020B0604020202020204" pitchFamily="34" charset="0"/>
            </a:endParaRPr>
          </a:p>
          <a:p>
            <a:pPr eaLnBrk="1" hangingPunct="1">
              <a:defRPr/>
            </a:pPr>
            <a:r>
              <a:rPr lang="fr-FR" altLang="zh-CN" sz="1200" b="1" dirty="0">
                <a:effectLst/>
                <a:sym typeface="+mn-ea"/>
              </a:rPr>
              <a:t>Toulouse, France, November 14 – 18, 2022</a:t>
            </a:r>
            <a:endParaRPr lang="sv-SE" altLang="en-US" sz="1200" b="1" kern="1200" dirty="0">
              <a:solidFill>
                <a:schemeClr val="tx1"/>
              </a:solidFill>
              <a:latin typeface="Arial" panose="020B0604020202020204" pitchFamily="34" charset="0"/>
              <a:ea typeface="+mn-ea"/>
              <a:cs typeface="Arial" panose="020B0604020202020204" pitchFamily="34" charset="0"/>
            </a:endParaRPr>
          </a:p>
        </p:txBody>
      </p:sp>
      <p:sp>
        <p:nvSpPr>
          <p:cNvPr id="5" name="Text Box 13"/>
          <p:cNvSpPr txBox="1">
            <a:spLocks noChangeArrowheads="1"/>
          </p:cNvSpPr>
          <p:nvPr userDrawn="1"/>
        </p:nvSpPr>
        <p:spPr bwMode="auto">
          <a:xfrm>
            <a:off x="4732867" y="324480"/>
            <a:ext cx="2660710" cy="5480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50000"/>
              </a:spcBef>
              <a:spcAft>
                <a:spcPct val="0"/>
              </a:spcAft>
              <a:buClrTx/>
              <a:buSzTx/>
              <a:buFontTx/>
              <a:buNone/>
              <a:defRPr/>
            </a:pPr>
            <a:r>
              <a:rPr lang="en-US" altLang="zh-CN" sz="1400" b="1" kern="1200" dirty="0">
                <a:solidFill>
                  <a:schemeClr val="tx1"/>
                </a:solidFill>
                <a:effectLst/>
                <a:latin typeface="Arial" panose="020B0604020202020204" pitchFamily="34" charset="0"/>
                <a:ea typeface="+mn-ea"/>
                <a:cs typeface="Arial" panose="020B0604020202020204" pitchFamily="34" charset="0"/>
              </a:rPr>
              <a:t>S2-2211241</a:t>
            </a:r>
          </a:p>
          <a:p>
            <a:pPr marL="0" marR="0" lvl="0" indent="0" algn="r" defTabSz="914400" rtl="0" eaLnBrk="1" fontAlgn="base" latinLnBrk="0" hangingPunct="1">
              <a:lnSpc>
                <a:spcPct val="100000"/>
              </a:lnSpc>
              <a:spcBef>
                <a:spcPct val="50000"/>
              </a:spcBef>
              <a:spcAft>
                <a:spcPct val="0"/>
              </a:spcAft>
              <a:buClrTx/>
              <a:buSzTx/>
              <a:buFontTx/>
              <a:buNone/>
              <a:defRPr/>
            </a:pPr>
            <a:r>
              <a:rPr lang="en-US" altLang="zh-CN" sz="1050" b="1" kern="1200" dirty="0">
                <a:solidFill>
                  <a:srgbClr val="0000FF"/>
                </a:solidFill>
                <a:effectLst/>
                <a:latin typeface="Arial" panose="020B0604020202020204" pitchFamily="34" charset="0"/>
                <a:ea typeface="+mn-ea"/>
                <a:cs typeface="Arial" panose="020B0604020202020204" pitchFamily="34" charset="0"/>
              </a:rPr>
              <a:t>(</a:t>
            </a:r>
            <a:r>
              <a:rPr lang="en-US" altLang="zh-CN" sz="1050" b="1" kern="1200" baseline="0" dirty="0">
                <a:solidFill>
                  <a:srgbClr val="0000FF"/>
                </a:solidFill>
                <a:effectLst/>
                <a:latin typeface="Arial" panose="020B0604020202020204" pitchFamily="34" charset="0"/>
                <a:ea typeface="+mn-ea"/>
                <a:cs typeface="Arial" panose="020B0604020202020204" pitchFamily="34" charset="0"/>
              </a:rPr>
              <a:t>was S2-220xxxx</a:t>
            </a:r>
            <a:r>
              <a:rPr lang="en-US" altLang="zh-CN" sz="1050" b="1" kern="1200" dirty="0">
                <a:solidFill>
                  <a:srgbClr val="0000FF"/>
                </a:solidFill>
                <a:effectLst/>
                <a:latin typeface="Arial" panose="020B0604020202020204" pitchFamily="34" charset="0"/>
                <a:ea typeface="+mn-ea"/>
                <a:cs typeface="Arial" panose="020B0604020202020204" pitchFamily="34" charset="0"/>
              </a:rPr>
              <a:t>)</a:t>
            </a:r>
            <a:endParaRPr lang="en-GB" altLang="en-US" sz="1050" b="1" kern="1200" dirty="0">
              <a:solidFill>
                <a:srgbClr val="0000FF"/>
              </a:solidFill>
              <a:effectLst/>
              <a:latin typeface="Arial" panose="020B0604020202020204" pitchFamily="34" charset="0"/>
              <a:ea typeface="+mn-ea"/>
              <a:cs typeface="Arial" panose="020B0604020202020204" pitchFamily="34" charset="0"/>
            </a:endParaRPr>
          </a:p>
        </p:txBody>
      </p:sp>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2022</a:t>
            </a:r>
          </a:p>
        </p:txBody>
      </p:sp>
      <p:pic>
        <p:nvPicPr>
          <p:cNvPr id="1033" name="Picture 10" descr="3GPP_TM_RD.jpg"/>
          <p:cNvPicPr>
            <a:picLocks noChangeAspect="1"/>
          </p:cNvPicPr>
          <p:nvPr userDrawn="1"/>
        </p:nvPicPr>
        <p:blipFill>
          <a:blip r:embed="rId5" cstate="print">
            <a:extLst>
              <a:ext uri="{28A0092B-C50C-407E-A947-70E740481C1C}">
                <a14:useLocalDpi xmlns:a14="http://schemas.microsoft.com/office/drawing/2010/main" xmlns=""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TextBox 13"/>
          <p:cNvSpPr txBox="1"/>
          <p:nvPr userDrawn="1"/>
        </p:nvSpPr>
        <p:spPr>
          <a:xfrm>
            <a:off x="590550" y="6437313"/>
            <a:ext cx="5473170" cy="242887"/>
          </a:xfrm>
          <a:prstGeom prst="rect">
            <a:avLst/>
          </a:prstGeom>
          <a:noFill/>
        </p:spPr>
        <p:txBody>
          <a:bodyPr anchor="ctr">
            <a:noAutofit/>
          </a:bodyPr>
          <a:lstStyle/>
          <a:p>
            <a:r>
              <a:rPr lang="en-GB" altLang="de-DE" sz="1200" dirty="0">
                <a:solidFill>
                  <a:schemeClr val="bg1"/>
                </a:solidFill>
                <a:latin typeface="+mn-lt"/>
              </a:rPr>
              <a:t>TSG SA WG2#15</a:t>
            </a:r>
            <a:r>
              <a:rPr lang="en-US" sz="1200" dirty="0">
                <a:solidFill>
                  <a:schemeClr val="bg1"/>
                </a:solidFill>
                <a:latin typeface="+mn-lt"/>
              </a:rPr>
              <a:t>4AH-e</a:t>
            </a:r>
            <a:r>
              <a:rPr lang="en-GB" altLang="de-DE" sz="1200" baseline="0" dirty="0">
                <a:solidFill>
                  <a:schemeClr val="bg1"/>
                </a:solidFill>
                <a:latin typeface="+mn-lt"/>
              </a:rPr>
              <a:t> </a:t>
            </a:r>
            <a:r>
              <a:rPr sz="1200" baseline="0">
                <a:solidFill>
                  <a:schemeClr val="bg1"/>
                </a:solidFill>
                <a:latin typeface="+mn-lt"/>
              </a:rPr>
              <a:t>16 - 20 January, 2023, Electronic</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2022</a:t>
            </a:r>
          </a:p>
        </p:txBody>
      </p:sp>
      <p:pic>
        <p:nvPicPr>
          <p:cNvPr id="1033" name="Picture 10" descr="3GPP_TM_RD.jpg"/>
          <p:cNvPicPr>
            <a:picLocks noChangeAspect="1"/>
          </p:cNvPicPr>
          <p:nvPr userDrawn="1"/>
        </p:nvPicPr>
        <p:blipFill>
          <a:blip r:embed="rId5" cstate="print">
            <a:extLst>
              <a:ext uri="{28A0092B-C50C-407E-A947-70E740481C1C}">
                <a14:useLocalDpi xmlns:a14="http://schemas.microsoft.com/office/drawing/2010/main" xmlns=""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TextBox 13"/>
          <p:cNvSpPr txBox="1"/>
          <p:nvPr userDrawn="1"/>
        </p:nvSpPr>
        <p:spPr>
          <a:xfrm>
            <a:off x="590550" y="6437313"/>
            <a:ext cx="5473170" cy="242887"/>
          </a:xfrm>
          <a:prstGeom prst="rect">
            <a:avLst/>
          </a:prstGeom>
          <a:noFill/>
        </p:spPr>
        <p:txBody>
          <a:bodyPr anchor="ctr">
            <a:noAutofit/>
          </a:bodyPr>
          <a:lstStyle/>
          <a:p>
            <a:r>
              <a:rPr lang="en-GB" altLang="de-DE" sz="1200" dirty="0">
                <a:solidFill>
                  <a:schemeClr val="bg1"/>
                </a:solidFill>
                <a:latin typeface="+mn-lt"/>
                <a:sym typeface="+mn-ea"/>
              </a:rPr>
              <a:t>TSG SA WG2#15</a:t>
            </a:r>
            <a:r>
              <a:rPr lang="en-US" sz="1200" dirty="0">
                <a:solidFill>
                  <a:schemeClr val="bg1"/>
                </a:solidFill>
                <a:latin typeface="+mn-lt"/>
                <a:sym typeface="+mn-ea"/>
              </a:rPr>
              <a:t>4AH-e</a:t>
            </a:r>
            <a:r>
              <a:rPr lang="en-GB" altLang="de-DE" sz="1200" dirty="0">
                <a:solidFill>
                  <a:schemeClr val="bg1"/>
                </a:solidFill>
                <a:latin typeface="+mn-lt"/>
                <a:sym typeface="+mn-ea"/>
              </a:rPr>
              <a:t> </a:t>
            </a:r>
            <a:r>
              <a:rPr sz="1200">
                <a:solidFill>
                  <a:schemeClr val="bg1"/>
                </a:solidFill>
                <a:latin typeface="+mn-lt"/>
                <a:sym typeface="+mn-ea"/>
              </a:rPr>
              <a:t>16 - 20 January, 2023, Electronic</a:t>
            </a:r>
            <a:endParaRPr lang="en-US" sz="1200" kern="1200" baseline="0" dirty="0">
              <a:solidFill>
                <a:schemeClr val="bg1"/>
              </a:solidFill>
              <a:latin typeface="+mn-lt"/>
              <a:ea typeface="+mn-ea"/>
              <a:cs typeface="Arial" panose="020B0604020202020204" pitchFamily="34" charset="0"/>
            </a:endParaRPr>
          </a:p>
        </p:txBody>
      </p:sp>
      <p:sp>
        <p:nvSpPr>
          <p:cNvPr id="2" name="箭头: 五边形 1">
            <a:extLst>
              <a:ext uri="{FF2B5EF4-FFF2-40B4-BE49-F238E27FC236}">
                <a16:creationId xmlns:a16="http://schemas.microsoft.com/office/drawing/2014/main" xmlns="" id="{12597D35-8D4C-6880-EAF2-BAC09FC4F679}"/>
              </a:ext>
            </a:extLst>
          </p:cNvPr>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SA WG2#156-e, 20-25 April, 2023, Electronic</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541243" y="2194370"/>
            <a:ext cx="6201254" cy="1101329"/>
          </a:xfrm>
        </p:spPr>
        <p:txBody>
          <a:bodyPr>
            <a:noAutofit/>
          </a:bodyPr>
          <a:lstStyle/>
          <a:p>
            <a:pPr>
              <a:defRPr/>
            </a:pPr>
            <a:r>
              <a:rPr lang="en-US" altLang="zh-CN" sz="3600" b="1" smtClean="0"/>
              <a:t>Conference call for XRM before SA2#156e</a:t>
            </a:r>
            <a:endParaRPr lang="en-GB" altLang="zh-CN" sz="3600" b="1" dirty="0"/>
          </a:p>
        </p:txBody>
      </p:sp>
      <p:sp>
        <p:nvSpPr>
          <p:cNvPr id="6147" name="Subtitle 6"/>
          <p:cNvSpPr>
            <a:spLocks noGrp="1"/>
          </p:cNvSpPr>
          <p:nvPr>
            <p:ph type="subTitle" idx="1"/>
          </p:nvPr>
        </p:nvSpPr>
        <p:spPr>
          <a:xfrm>
            <a:off x="1541243" y="4006360"/>
            <a:ext cx="6400800" cy="1314450"/>
          </a:xfrm>
        </p:spPr>
        <p:txBody>
          <a:bodyPr/>
          <a:lstStyle/>
          <a:p>
            <a:pPr>
              <a:lnSpc>
                <a:spcPct val="80000"/>
              </a:lnSpc>
            </a:pPr>
            <a:r>
              <a:rPr lang="en-US" altLang="zh-CN" sz="2000" b="1" dirty="0"/>
              <a:t>Dan Wang</a:t>
            </a:r>
            <a:r>
              <a:rPr lang="en-GB" altLang="zh-CN" sz="1800" b="1" dirty="0">
                <a:latin typeface="Arial" panose="020B0604020202020204" pitchFamily="34" charset="0"/>
              </a:rPr>
              <a:t>(China Mobile)</a:t>
            </a:r>
            <a:r>
              <a:rPr lang="en-GB" sz="1800" b="1" dirty="0">
                <a:latin typeface="Arial" panose="020B0604020202020204" pitchFamily="34" charset="0"/>
              </a:rPr>
              <a:t>, </a:t>
            </a:r>
            <a:r>
              <a:rPr lang="en-US" altLang="zh-CN" sz="1800" b="1" dirty="0">
                <a:latin typeface="Arial" panose="020B0604020202020204" pitchFamily="34" charset="0"/>
              </a:rPr>
              <a:t>Yixue Lei</a:t>
            </a:r>
            <a:r>
              <a:rPr lang="en-GB" sz="1800" b="1" dirty="0">
                <a:latin typeface="Arial" panose="020B0604020202020204" pitchFamily="34" charset="0"/>
              </a:rPr>
              <a:t> (</a:t>
            </a:r>
            <a:r>
              <a:rPr lang="en-US" sz="1800" b="1" dirty="0">
                <a:latin typeface="Arial" panose="020B0604020202020204" pitchFamily="34" charset="0"/>
              </a:rPr>
              <a:t>Tencent</a:t>
            </a:r>
            <a:r>
              <a:rPr lang="en-GB" sz="1800" b="1" dirty="0">
                <a:latin typeface="Arial" panose="020B0604020202020204" pitchFamily="34" charset="0"/>
              </a:rPr>
              <a:t>)</a:t>
            </a:r>
            <a:endParaRPr lang="en-US"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1">
            <a:extLst>
              <a:ext uri="{FF2B5EF4-FFF2-40B4-BE49-F238E27FC236}">
                <a16:creationId xmlns:a16="http://schemas.microsoft.com/office/drawing/2014/main" xmlns="" id="{23F549CF-68B7-C55B-5390-B9537810407D}"/>
              </a:ext>
            </a:extLst>
          </p:cNvPr>
          <p:cNvSpPr>
            <a:spLocks noGrp="1"/>
          </p:cNvSpPr>
          <p:nvPr>
            <p:ph type="title"/>
          </p:nvPr>
        </p:nvSpPr>
        <p:spPr>
          <a:xfrm>
            <a:off x="431199" y="-329665"/>
            <a:ext cx="6827838" cy="1143000"/>
          </a:xfrm>
        </p:spPr>
        <p:txBody>
          <a:bodyPr/>
          <a:lstStyle/>
          <a:p>
            <a:r>
              <a:rPr lang="en-US" altLang="zh-CN" smtClean="0"/>
              <a:t>Uploaded 502 </a:t>
            </a:r>
            <a:r>
              <a:rPr lang="en-US" altLang="zh-CN" smtClean="0"/>
              <a:t>CRs(23)</a:t>
            </a:r>
            <a:endParaRPr lang="zh-CN" altLang="en-US" dirty="0"/>
          </a:p>
        </p:txBody>
      </p:sp>
      <p:graphicFrame>
        <p:nvGraphicFramePr>
          <p:cNvPr id="4" name="表格 3"/>
          <p:cNvGraphicFramePr>
            <a:graphicFrameLocks noGrp="1"/>
          </p:cNvGraphicFramePr>
          <p:nvPr/>
        </p:nvGraphicFramePr>
        <p:xfrm>
          <a:off x="317633" y="500519"/>
          <a:ext cx="8219974" cy="6345333"/>
        </p:xfrm>
        <a:graphic>
          <a:graphicData uri="http://schemas.openxmlformats.org/drawingml/2006/table">
            <a:tbl>
              <a:tblPr/>
              <a:tblGrid>
                <a:gridCol w="885229"/>
                <a:gridCol w="1588464"/>
                <a:gridCol w="4533499"/>
                <a:gridCol w="1212782"/>
              </a:tblGrid>
              <a:tr h="109259">
                <a:tc>
                  <a:txBody>
                    <a:bodyPr/>
                    <a:lstStyle/>
                    <a:p>
                      <a:pPr algn="ctr" fontAlgn="ctr"/>
                      <a:r>
                        <a:rPr lang="en-US" sz="800" b="0" i="0" u="none" strike="noStrike">
                          <a:solidFill>
                            <a:srgbClr val="000000"/>
                          </a:solidFill>
                          <a:latin typeface="Calibri"/>
                        </a:rPr>
                        <a:t>Key Issue</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company contribution</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main change and impact clause</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23595">
                <a:tc rowSpan="7">
                  <a:txBody>
                    <a:bodyPr/>
                    <a:lstStyle/>
                    <a:p>
                      <a:pPr algn="ctr" fontAlgn="ctr"/>
                      <a:r>
                        <a:rPr lang="en-US" sz="800" b="0" i="0" u="none" strike="noStrike">
                          <a:solidFill>
                            <a:srgbClr val="000000"/>
                          </a:solidFill>
                          <a:latin typeface="Calibri"/>
                        </a:rPr>
                        <a:t>1,2</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China Telecom</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4.15.6.6(AF required QoS);4.15.6.6a;Nnef Npcf;</a:t>
                      </a:r>
                      <a:br>
                        <a:rPr lang="en-US" sz="800" b="0" i="0" u="none" strike="noStrike">
                          <a:solidFill>
                            <a:srgbClr val="000000"/>
                          </a:solidFill>
                          <a:latin typeface="Calibri"/>
                        </a:rPr>
                      </a:br>
                      <a:r>
                        <a:rPr lang="en-US" sz="800" b="0" i="0" u="none" strike="noStrike">
                          <a:solidFill>
                            <a:srgbClr val="000000"/>
                          </a:solidFill>
                          <a:latin typeface="Calibri"/>
                        </a:rPr>
                        <a:t>Adding Multi-modal </a:t>
                      </a:r>
                      <a:r>
                        <a:rPr lang="en-US" sz="800" b="0" i="0" u="none" strike="noStrike">
                          <a:solidFill>
                            <a:srgbClr val="000000"/>
                          </a:solidFill>
                          <a:latin typeface="Calibri"/>
                        </a:rPr>
                        <a:t>service </a:t>
                      </a:r>
                      <a:r>
                        <a:rPr lang="en-US" sz="800" b="0" i="0" u="none" strike="noStrike" smtClean="0">
                          <a:solidFill>
                            <a:srgbClr val="000000"/>
                          </a:solidFill>
                          <a:latin typeface="Calibri"/>
                        </a:rPr>
                        <a:t>requirement</a:t>
                      </a:r>
                      <a:endParaRPr lang="en-US" sz="800" b="0" i="0" u="none" strike="noStrike">
                        <a:solidFill>
                          <a:srgbClr val="000000"/>
                        </a:solidFill>
                        <a:latin typeface="Calibri"/>
                      </a:endParaRP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organizer?</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6427">
                <a:tc vMerge="1">
                  <a:txBody>
                    <a:bodyPr/>
                    <a:lstStyle/>
                    <a:p>
                      <a:endParaRPr lang="en-US"/>
                    </a:p>
                  </a:txBody>
                  <a:tcPr/>
                </a:tc>
                <a:tc>
                  <a:txBody>
                    <a:bodyPr/>
                    <a:lstStyle/>
                    <a:p>
                      <a:pPr algn="ctr" fontAlgn="ctr"/>
                      <a:r>
                        <a:rPr lang="en-US" sz="800" b="0" i="0" u="none" strike="noStrike">
                          <a:solidFill>
                            <a:srgbClr val="000000"/>
                          </a:solidFill>
                          <a:latin typeface="Calibri"/>
                        </a:rPr>
                        <a:t>Ericsson</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4.15.6.6;4.15.6.6a;Nnef</a:t>
                      </a:r>
                      <a:br>
                        <a:rPr lang="en-US" sz="800" b="0" i="0" u="none" strike="noStrike">
                          <a:solidFill>
                            <a:srgbClr val="000000"/>
                          </a:solidFill>
                          <a:latin typeface="Calibri"/>
                        </a:rPr>
                      </a:br>
                      <a:r>
                        <a:rPr lang="en-US" sz="800" b="0" i="0" u="none" strike="noStrike">
                          <a:solidFill>
                            <a:srgbClr val="000000"/>
                          </a:solidFill>
                          <a:latin typeface="Calibri"/>
                        </a:rPr>
                        <a:t>Multi-modal Service Requirements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6427">
                <a:tc vMerge="1">
                  <a:txBody>
                    <a:bodyPr/>
                    <a:lstStyle/>
                    <a:p>
                      <a:endParaRPr lang="en-US"/>
                    </a:p>
                  </a:txBody>
                  <a:tcPr/>
                </a:tc>
                <a:tc>
                  <a:txBody>
                    <a:bodyPr/>
                    <a:lstStyle/>
                    <a:p>
                      <a:pPr algn="ctr" fontAlgn="ctr"/>
                      <a:r>
                        <a:rPr lang="en-US" sz="800" b="0" i="0" u="none" strike="noStrike">
                          <a:solidFill>
                            <a:srgbClr val="000000"/>
                          </a:solidFill>
                          <a:latin typeface="Calibri"/>
                        </a:rPr>
                        <a:t>Nokia</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4.15.6.6;4.15.6.6a;Nnef</a:t>
                      </a:r>
                      <a:br>
                        <a:rPr lang="en-US" sz="800" b="0" i="0" u="none" strike="noStrike">
                          <a:solidFill>
                            <a:srgbClr val="000000"/>
                          </a:solidFill>
                          <a:latin typeface="Calibri"/>
                        </a:rPr>
                      </a:br>
                      <a:r>
                        <a:rPr lang="en-US" sz="800" b="0" i="0" u="none" strike="noStrike">
                          <a:solidFill>
                            <a:srgbClr val="000000"/>
                          </a:solidFill>
                          <a:latin typeface="Calibri"/>
                        </a:rPr>
                        <a:t>adding reference based on previous CR</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80670">
                <a:tc vMerge="1">
                  <a:txBody>
                    <a:bodyPr/>
                    <a:lstStyle/>
                    <a:p>
                      <a:endParaRPr lang="en-US"/>
                    </a:p>
                  </a:txBody>
                  <a:tcPr/>
                </a:tc>
                <a:tc>
                  <a:txBody>
                    <a:bodyPr/>
                    <a:lstStyle/>
                    <a:p>
                      <a:pPr algn="ctr" fontAlgn="ctr"/>
                      <a:r>
                        <a:rPr lang="en-US" sz="800" b="0" i="0" u="none" strike="noStrike">
                          <a:solidFill>
                            <a:srgbClr val="000000"/>
                          </a:solidFill>
                          <a:latin typeface="Calibri"/>
                        </a:rPr>
                        <a:t>Nokia</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Npcf;</a:t>
                      </a:r>
                      <a:br>
                        <a:rPr lang="en-US" sz="800" b="0" i="0" u="none" strike="noStrike">
                          <a:solidFill>
                            <a:srgbClr val="000000"/>
                          </a:solidFill>
                          <a:latin typeface="Calibri"/>
                        </a:rPr>
                      </a:br>
                      <a:r>
                        <a:rPr lang="en-US" sz="800" b="0" i="0" u="none" strike="noStrike">
                          <a:solidFill>
                            <a:srgbClr val="000000"/>
                          </a:solidFill>
                          <a:latin typeface="Calibri"/>
                        </a:rPr>
                        <a:t>Adding multi-modal ID and service requirement</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58732">
                <a:tc vMerge="1">
                  <a:txBody>
                    <a:bodyPr/>
                    <a:lstStyle/>
                    <a:p>
                      <a:endParaRPr lang="en-US"/>
                    </a:p>
                  </a:txBody>
                  <a:tcPr/>
                </a:tc>
                <a:tc>
                  <a:txBody>
                    <a:bodyPr/>
                    <a:lstStyle/>
                    <a:p>
                      <a:pPr algn="ctr" fontAlgn="ctr"/>
                      <a:r>
                        <a:rPr lang="en-US" sz="800" b="0" i="0" u="none" strike="noStrike">
                          <a:solidFill>
                            <a:srgbClr val="000000"/>
                          </a:solidFill>
                          <a:latin typeface="Calibri"/>
                        </a:rPr>
                        <a:t>ZTE</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it-IT" sz="800" b="0" i="0" u="none" strike="noStrike">
                          <a:solidFill>
                            <a:srgbClr val="000000"/>
                          </a:solidFill>
                          <a:latin typeface="Calibri"/>
                        </a:rPr>
                        <a:t>Npcf</a:t>
                      </a:r>
                      <a:br>
                        <a:rPr lang="it-IT" sz="800" b="0" i="0" u="none" strike="noStrike">
                          <a:solidFill>
                            <a:srgbClr val="000000"/>
                          </a:solidFill>
                          <a:latin typeface="Calibri"/>
                        </a:rPr>
                      </a:br>
                      <a:r>
                        <a:rPr lang="it-IT" sz="800" b="0" i="0" u="none" strike="noStrike">
                          <a:solidFill>
                            <a:srgbClr val="000000"/>
                          </a:solidFill>
                          <a:latin typeface="Calibri"/>
                        </a:rPr>
                        <a:t>Multi-Modal Service ID, Multi-modal Service Requirements</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80670">
                <a:tc vMerge="1">
                  <a:txBody>
                    <a:bodyPr/>
                    <a:lstStyle/>
                    <a:p>
                      <a:endParaRPr lang="en-US"/>
                    </a:p>
                  </a:txBody>
                  <a:tcPr/>
                </a:tc>
                <a:tc>
                  <a:txBody>
                    <a:bodyPr/>
                    <a:lstStyle/>
                    <a:p>
                      <a:pPr algn="ctr" fontAlgn="ctr"/>
                      <a:r>
                        <a:rPr lang="en-US" sz="800" b="0" i="0" u="none" strike="noStrike">
                          <a:solidFill>
                            <a:srgbClr val="000000"/>
                          </a:solidFill>
                          <a:latin typeface="Calibri"/>
                        </a:rPr>
                        <a:t>CMCC</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4.15.6.6;4.15.6.6a;4.15.12(can be split from here)</a:t>
                      </a:r>
                      <a:br>
                        <a:rPr lang="en-US" sz="800" b="0" i="0" u="none" strike="noStrike">
                          <a:solidFill>
                            <a:srgbClr val="000000"/>
                          </a:solidFill>
                          <a:latin typeface="Calibri"/>
                        </a:rPr>
                      </a:br>
                      <a:r>
                        <a:rPr lang="en-US" sz="800" b="0" i="0" u="none" strike="noStrike">
                          <a:solidFill>
                            <a:srgbClr val="000000"/>
                          </a:solidFill>
                          <a:latin typeface="Calibri"/>
                        </a:rPr>
                        <a:t>changing QoS monitoring requirement to specific QoS monitoring parameter;</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6427">
                <a:tc vMerge="1">
                  <a:txBody>
                    <a:bodyPr/>
                    <a:lstStyle/>
                    <a:p>
                      <a:endParaRPr lang="en-US"/>
                    </a:p>
                  </a:txBody>
                  <a:tcPr/>
                </a:tc>
                <a:tc>
                  <a:txBody>
                    <a:bodyPr/>
                    <a:lstStyle/>
                    <a:p>
                      <a:pPr algn="ctr" fontAlgn="ctr"/>
                      <a:r>
                        <a:rPr lang="en-US" sz="800" b="0" i="0" u="none" strike="noStrike">
                          <a:solidFill>
                            <a:srgbClr val="000000"/>
                          </a:solidFill>
                          <a:latin typeface="Calibri"/>
                        </a:rPr>
                        <a:t>xiaomi</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4.15.6.6;4.15.6.6a;</a:t>
                      </a:r>
                      <a:br>
                        <a:rPr lang="en-US" sz="800" b="0" i="0" u="none" strike="noStrike">
                          <a:solidFill>
                            <a:srgbClr val="000000"/>
                          </a:solidFill>
                          <a:latin typeface="Calibri"/>
                        </a:rPr>
                      </a:br>
                      <a:r>
                        <a:rPr lang="en-US" sz="800" b="0" i="0" u="none" strike="noStrike">
                          <a:solidFill>
                            <a:srgbClr val="000000"/>
                          </a:solidFill>
                          <a:latin typeface="Calibri"/>
                        </a:rPr>
                        <a:t>Adding NOTE about certain period</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6427">
                <a:tc rowSpan="5">
                  <a:txBody>
                    <a:bodyPr/>
                    <a:lstStyle/>
                    <a:p>
                      <a:pPr algn="ctr" fontAlgn="ctr"/>
                      <a:r>
                        <a:rPr lang="en-US" sz="800" b="0" i="0" u="none" strike="noStrike">
                          <a:solidFill>
                            <a:srgbClr val="000000"/>
                          </a:solidFill>
                          <a:latin typeface="Calibri"/>
                        </a:rPr>
                        <a:t>3</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CATT</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4.15.6.6;4.15.6.6a</a:t>
                      </a:r>
                      <a:br>
                        <a:rPr lang="en-US" sz="800" b="0" i="0" u="none" strike="noStrike">
                          <a:solidFill>
                            <a:srgbClr val="000000"/>
                          </a:solidFill>
                          <a:latin typeface="Calibri"/>
                        </a:rPr>
                      </a:br>
                      <a:r>
                        <a:rPr lang="en-US" sz="800" b="0" i="0" u="none" strike="noStrike">
                          <a:solidFill>
                            <a:srgbClr val="000000"/>
                          </a:solidFill>
                          <a:latin typeface="Calibri"/>
                        </a:rPr>
                        <a:t>Adding request Average Window</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6427">
                <a:tc vMerge="1">
                  <a:txBody>
                    <a:bodyPr/>
                    <a:lstStyle/>
                    <a:p>
                      <a:endParaRPr lang="en-US"/>
                    </a:p>
                  </a:txBody>
                  <a:tcPr/>
                </a:tc>
                <a:tc>
                  <a:txBody>
                    <a:bodyPr/>
                    <a:lstStyle/>
                    <a:p>
                      <a:pPr algn="ctr" fontAlgn="ctr"/>
                      <a:r>
                        <a:rPr lang="en-US" sz="800" b="0" i="0" u="none" strike="noStrike">
                          <a:solidFill>
                            <a:srgbClr val="000000"/>
                          </a:solidFill>
                          <a:latin typeface="Calibri"/>
                        </a:rPr>
                        <a:t>CATT</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4.3.3.2;Nnef;Nsmf</a:t>
                      </a:r>
                      <a:br>
                        <a:rPr lang="en-US" sz="800" b="0" i="0" u="none" strike="noStrike">
                          <a:solidFill>
                            <a:srgbClr val="000000"/>
                          </a:solidFill>
                          <a:latin typeface="Calibri"/>
                        </a:rPr>
                      </a:br>
                      <a:r>
                        <a:rPr lang="en-US" sz="800" b="0" i="0" u="none" strike="noStrike">
                          <a:solidFill>
                            <a:srgbClr val="000000"/>
                          </a:solidFill>
                          <a:latin typeface="Calibri"/>
                        </a:rPr>
                        <a:t>RAN Bitrate Report via the Control Plane Path</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6427">
                <a:tc vMerge="1">
                  <a:txBody>
                    <a:bodyPr/>
                    <a:lstStyle/>
                    <a:p>
                      <a:endParaRPr lang="en-US"/>
                    </a:p>
                  </a:txBody>
                  <a:tcPr/>
                </a:tc>
                <a:tc>
                  <a:txBody>
                    <a:bodyPr/>
                    <a:lstStyle/>
                    <a:p>
                      <a:pPr algn="ctr" fontAlgn="ctr"/>
                      <a:r>
                        <a:rPr lang="en-US" sz="800" b="0" i="0" u="none" strike="noStrike">
                          <a:solidFill>
                            <a:srgbClr val="000000"/>
                          </a:solidFill>
                          <a:latin typeface="Calibri"/>
                        </a:rPr>
                        <a:t>Ericsson</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Nnef;</a:t>
                      </a:r>
                      <a:br>
                        <a:rPr lang="en-US" sz="800" b="0" i="0" u="none" strike="noStrike">
                          <a:solidFill>
                            <a:srgbClr val="000000"/>
                          </a:solidFill>
                          <a:latin typeface="Calibri"/>
                        </a:rPr>
                      </a:br>
                      <a:r>
                        <a:rPr lang="en-US" sz="800" b="0" i="0" u="none" strike="noStrike">
                          <a:solidFill>
                            <a:srgbClr val="000000"/>
                          </a:solidFill>
                          <a:latin typeface="Calibri"/>
                        </a:rPr>
                        <a:t>AF subscribe QoS monitoring measurement</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0982">
                <a:tc vMerge="1">
                  <a:txBody>
                    <a:bodyPr/>
                    <a:lstStyle/>
                    <a:p>
                      <a:endParaRPr lang="en-US"/>
                    </a:p>
                  </a:txBody>
                  <a:tcPr/>
                </a:tc>
                <a:tc>
                  <a:txBody>
                    <a:bodyPr/>
                    <a:lstStyle/>
                    <a:p>
                      <a:pPr algn="ctr" fontAlgn="ctr"/>
                      <a:r>
                        <a:rPr lang="en-US" sz="800" b="0" i="0" u="none" strike="noStrike">
                          <a:solidFill>
                            <a:srgbClr val="000000"/>
                          </a:solidFill>
                          <a:latin typeface="Calibri"/>
                        </a:rPr>
                        <a:t>CMCC</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4.15.6.6;4.15.6.6a;Npcf; for ECN</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29070">
                <a:tc vMerge="1">
                  <a:txBody>
                    <a:bodyPr/>
                    <a:lstStyle/>
                    <a:p>
                      <a:endParaRPr lang="en-US"/>
                    </a:p>
                  </a:txBody>
                  <a:tcPr/>
                </a:tc>
                <a:tc>
                  <a:txBody>
                    <a:bodyPr/>
                    <a:lstStyle/>
                    <a:p>
                      <a:pPr algn="ctr" fontAlgn="ctr"/>
                      <a:r>
                        <a:rPr lang="en-US" sz="800" b="0" i="0" u="none" strike="noStrike">
                          <a:solidFill>
                            <a:srgbClr val="000000"/>
                          </a:solidFill>
                          <a:latin typeface="Calibri"/>
                        </a:rPr>
                        <a:t>vivo</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4.3.3.2;4.3.X;4.4.2.2(N4 session);Nnef;Nsmf;UPF;TSCTSF;</a:t>
                      </a:r>
                      <a:br>
                        <a:rPr lang="en-US" sz="800" b="0" i="0" u="none" strike="noStrike">
                          <a:solidFill>
                            <a:srgbClr val="000000"/>
                          </a:solidFill>
                          <a:latin typeface="Calibri"/>
                        </a:rPr>
                      </a:br>
                      <a:r>
                        <a:rPr lang="en-US" sz="800" b="0" i="0" u="none" strike="noStrike">
                          <a:solidFill>
                            <a:srgbClr val="000000"/>
                          </a:solidFill>
                          <a:latin typeface="Calibri"/>
                        </a:rPr>
                        <a:t>new procedure for RAN reporting to UPF; remove the redunant description about QoS monitoring parameters;</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23595">
                <a:tc rowSpan="3">
                  <a:txBody>
                    <a:bodyPr/>
                    <a:lstStyle/>
                    <a:p>
                      <a:pPr algn="ctr" fontAlgn="ctr"/>
                      <a:r>
                        <a:rPr lang="en-US" sz="800" b="0" i="0" u="none" strike="noStrike">
                          <a:solidFill>
                            <a:srgbClr val="000000"/>
                          </a:solidFill>
                          <a:latin typeface="Calibri"/>
                        </a:rPr>
                        <a:t>4,5</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KDDI</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Npcf_PolicyAuthorization Service;</a:t>
                      </a:r>
                      <a:br>
                        <a:rPr lang="en-US" sz="800" b="0" i="0" u="none" strike="noStrike">
                          <a:solidFill>
                            <a:srgbClr val="000000"/>
                          </a:solidFill>
                          <a:latin typeface="Calibri"/>
                        </a:rPr>
                      </a:br>
                      <a:r>
                        <a:rPr lang="en-US" sz="800" b="0" i="0" u="none" strike="noStrike">
                          <a:solidFill>
                            <a:srgbClr val="000000"/>
                          </a:solidFill>
                          <a:latin typeface="Calibri"/>
                        </a:rPr>
                        <a:t>PDU Set QoS Parameters; Protocol Description </a:t>
                      </a:r>
                      <a:br>
                        <a:rPr lang="en-US" sz="800" b="0" i="0" u="none" strike="noStrike">
                          <a:solidFill>
                            <a:srgbClr val="000000"/>
                          </a:solidFill>
                          <a:latin typeface="Calibri"/>
                        </a:rPr>
                      </a:br>
                      <a:endParaRPr lang="en-US" sz="800" b="0" i="0" u="none" strike="noStrike">
                        <a:solidFill>
                          <a:srgbClr val="000000"/>
                        </a:solidFill>
                        <a:latin typeface="Calibri"/>
                      </a:endParaRP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organizer?</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6427">
                <a:tc vMerge="1">
                  <a:txBody>
                    <a:bodyPr/>
                    <a:lstStyle/>
                    <a:p>
                      <a:endParaRPr lang="en-US"/>
                    </a:p>
                  </a:txBody>
                  <a:tcPr/>
                </a:tc>
                <a:tc>
                  <a:txBody>
                    <a:bodyPr/>
                    <a:lstStyle/>
                    <a:p>
                      <a:pPr algn="ctr" fontAlgn="ctr"/>
                      <a:r>
                        <a:rPr lang="en-US" sz="800" b="0" i="0" u="none" strike="noStrike">
                          <a:solidFill>
                            <a:srgbClr val="000000"/>
                          </a:solidFill>
                          <a:latin typeface="Calibri"/>
                        </a:rPr>
                        <a:t>huawei</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4.15.6.6;4.15.6.6a;Npcf;Nnef</a:t>
                      </a:r>
                      <a:br>
                        <a:rPr lang="en-US" sz="800" b="0" i="0" u="none" strike="noStrike">
                          <a:solidFill>
                            <a:srgbClr val="000000"/>
                          </a:solidFill>
                          <a:latin typeface="Calibri"/>
                        </a:rPr>
                      </a:br>
                      <a:r>
                        <a:rPr lang="en-US" sz="800" b="0" i="0" u="none" strike="noStrike">
                          <a:solidFill>
                            <a:srgbClr val="000000"/>
                          </a:solidFill>
                          <a:latin typeface="Calibri"/>
                        </a:rPr>
                        <a:t>Protocol Description, the PDU Set QoS parameters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6427">
                <a:tc vMerge="1">
                  <a:txBody>
                    <a:bodyPr/>
                    <a:lstStyle/>
                    <a:p>
                      <a:endParaRPr lang="en-US"/>
                    </a:p>
                  </a:txBody>
                  <a:tcPr/>
                </a:tc>
                <a:tc>
                  <a:txBody>
                    <a:bodyPr/>
                    <a:lstStyle/>
                    <a:p>
                      <a:pPr algn="ctr" fontAlgn="ctr"/>
                      <a:r>
                        <a:rPr lang="en-US" sz="800" b="0" i="0" u="none" strike="noStrike">
                          <a:solidFill>
                            <a:srgbClr val="000000"/>
                          </a:solidFill>
                          <a:latin typeface="Calibri"/>
                        </a:rPr>
                        <a:t>CMCC</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da-DK" sz="800" b="0" i="0" u="none" strike="noStrike">
                          <a:solidFill>
                            <a:srgbClr val="000000"/>
                          </a:solidFill>
                          <a:latin typeface="Calibri"/>
                        </a:rPr>
                        <a:t>4.3.3.2;Npcf</a:t>
                      </a:r>
                      <a:br>
                        <a:rPr lang="da-DK" sz="800" b="0" i="0" u="none" strike="noStrike">
                          <a:solidFill>
                            <a:srgbClr val="000000"/>
                          </a:solidFill>
                          <a:latin typeface="Calibri"/>
                        </a:rPr>
                      </a:br>
                      <a:r>
                        <a:rPr lang="da-DK" sz="800" b="0" i="0" u="none" strike="noStrike">
                          <a:solidFill>
                            <a:srgbClr val="000000"/>
                          </a:solidFill>
                          <a:latin typeface="Calibri"/>
                        </a:rPr>
                        <a:t>PDU set based QoS handling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58732">
                <a:tc>
                  <a:txBody>
                    <a:bodyPr/>
                    <a:lstStyle/>
                    <a:p>
                      <a:pPr algn="ctr" fontAlgn="ctr"/>
                      <a:r>
                        <a:rPr lang="en-US" sz="800" b="0" i="0" u="none" strike="noStrike">
                          <a:solidFill>
                            <a:srgbClr val="000000"/>
                          </a:solidFill>
                          <a:latin typeface="Calibri"/>
                        </a:rPr>
                        <a:t>6</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xiaomi</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4.15.6.6</a:t>
                      </a:r>
                      <a:br>
                        <a:rPr lang="en-US" sz="800" b="0" i="0" u="none" strike="noStrike">
                          <a:solidFill>
                            <a:srgbClr val="000000"/>
                          </a:solidFill>
                          <a:latin typeface="Calibri"/>
                        </a:rPr>
                      </a:br>
                      <a:r>
                        <a:rPr lang="en-US" sz="800" b="0" i="0" u="none" strike="noStrike">
                          <a:solidFill>
                            <a:srgbClr val="000000"/>
                          </a:solidFill>
                          <a:latin typeface="Calibri"/>
                        </a:rPr>
                        <a:t>description about QoS monitoring for two related flows.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organizer?</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6427">
                <a:tc>
                  <a:txBody>
                    <a:bodyPr/>
                    <a:lstStyle/>
                    <a:p>
                      <a:pPr algn="ctr" fontAlgn="ctr"/>
                      <a:r>
                        <a:rPr lang="en-US" sz="800" b="0" i="0" u="none" strike="noStrike">
                          <a:solidFill>
                            <a:srgbClr val="000000"/>
                          </a:solidFill>
                          <a:latin typeface="Calibri"/>
                        </a:rPr>
                        <a:t>7</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Samsung</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4.15.6.6;4.15.6.6a;Npcf;Nnef</a:t>
                      </a:r>
                      <a:br>
                        <a:rPr lang="en-US" sz="800" b="0" i="0" u="none" strike="noStrike">
                          <a:solidFill>
                            <a:srgbClr val="000000"/>
                          </a:solidFill>
                          <a:latin typeface="Calibri"/>
                        </a:rPr>
                      </a:br>
                      <a:r>
                        <a:rPr lang="en-US" sz="800" b="0" i="0" u="none" strike="noStrike">
                          <a:solidFill>
                            <a:srgbClr val="000000"/>
                          </a:solidFill>
                          <a:latin typeface="Calibri"/>
                        </a:rPr>
                        <a:t>PDV requriement;</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organizer?</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6427">
                <a:tc rowSpan="6">
                  <a:txBody>
                    <a:bodyPr/>
                    <a:lstStyle/>
                    <a:p>
                      <a:pPr algn="ctr" fontAlgn="ctr"/>
                      <a:r>
                        <a:rPr lang="en-US" sz="800" b="0" i="0" u="none" strike="noStrike">
                          <a:solidFill>
                            <a:srgbClr val="000000"/>
                          </a:solidFill>
                          <a:latin typeface="Calibri"/>
                        </a:rPr>
                        <a:t>8</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KDDI</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Npcf;</a:t>
                      </a:r>
                      <a:br>
                        <a:rPr lang="en-US" sz="800" b="0" i="0" u="none" strike="noStrike">
                          <a:solidFill>
                            <a:srgbClr val="000000"/>
                          </a:solidFill>
                          <a:latin typeface="Calibri"/>
                        </a:rPr>
                      </a:br>
                      <a:r>
                        <a:rPr lang="en-US" sz="800" b="0" i="0" u="none" strike="noStrike">
                          <a:solidFill>
                            <a:srgbClr val="000000"/>
                          </a:solidFill>
                          <a:latin typeface="Calibri"/>
                        </a:rPr>
                        <a:t>UL and/or DL Periodicity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58732">
                <a:tc vMerge="1">
                  <a:txBody>
                    <a:bodyPr/>
                    <a:lstStyle/>
                    <a:p>
                      <a:endParaRPr lang="en-US"/>
                    </a:p>
                  </a:txBody>
                  <a:tcPr/>
                </a:tc>
                <a:tc>
                  <a:txBody>
                    <a:bodyPr/>
                    <a:lstStyle/>
                    <a:p>
                      <a:pPr algn="ctr" fontAlgn="ctr"/>
                      <a:r>
                        <a:rPr lang="en-US" sz="800" b="0" i="0" u="none" strike="noStrike">
                          <a:solidFill>
                            <a:srgbClr val="000000"/>
                          </a:solidFill>
                          <a:latin typeface="Calibri"/>
                        </a:rPr>
                        <a:t>MTK</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4.3.3.2(PDU session modification);4.4.2.2(N4 session);</a:t>
                      </a:r>
                      <a:br>
                        <a:rPr lang="en-US" sz="800" b="0" i="0" u="none" strike="noStrike">
                          <a:solidFill>
                            <a:srgbClr val="000000"/>
                          </a:solidFill>
                          <a:latin typeface="Calibri"/>
                        </a:rPr>
                      </a:br>
                      <a:r>
                        <a:rPr lang="en-US" sz="800" b="0" i="0" u="none" strike="noStrike">
                          <a:solidFill>
                            <a:srgbClr val="000000"/>
                          </a:solidFill>
                          <a:latin typeface="Calibri"/>
                        </a:rPr>
                        <a:t>In PDU session modification and N4 session;TSCAC;N6 jitter</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organizer?</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58732">
                <a:tc vMerge="1">
                  <a:txBody>
                    <a:bodyPr/>
                    <a:lstStyle/>
                    <a:p>
                      <a:endParaRPr lang="en-US"/>
                    </a:p>
                  </a:txBody>
                  <a:tcPr/>
                </a:tc>
                <a:tc>
                  <a:txBody>
                    <a:bodyPr/>
                    <a:lstStyle/>
                    <a:p>
                      <a:pPr algn="ctr" fontAlgn="ctr"/>
                      <a:r>
                        <a:rPr lang="en-US" sz="800" b="0" i="0" u="none" strike="noStrike">
                          <a:solidFill>
                            <a:srgbClr val="000000"/>
                          </a:solidFill>
                          <a:latin typeface="Calibri"/>
                        </a:rPr>
                        <a:t>Qualcomm</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4.3.3.2;4.9.1.2.2(Xn handover);4.9.4.3.2;4.15.6.6;Npcf</a:t>
                      </a:r>
                      <a:br>
                        <a:rPr lang="en-US" sz="800" b="0" i="0" u="none" strike="noStrike">
                          <a:solidFill>
                            <a:srgbClr val="000000"/>
                          </a:solidFill>
                          <a:latin typeface="Calibri"/>
                        </a:rPr>
                      </a:br>
                      <a:r>
                        <a:rPr lang="en-US" sz="800" b="0" i="0" u="none" strike="noStrike">
                          <a:solidFill>
                            <a:srgbClr val="000000"/>
                          </a:solidFill>
                          <a:latin typeface="Calibri"/>
                        </a:rPr>
                        <a:t>QoS Flow DL Periodicity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6427">
                <a:tc vMerge="1">
                  <a:txBody>
                    <a:bodyPr/>
                    <a:lstStyle/>
                    <a:p>
                      <a:endParaRPr lang="en-US"/>
                    </a:p>
                  </a:txBody>
                  <a:tcPr/>
                </a:tc>
                <a:tc>
                  <a:txBody>
                    <a:bodyPr/>
                    <a:lstStyle/>
                    <a:p>
                      <a:pPr algn="ctr" fontAlgn="ctr"/>
                      <a:r>
                        <a:rPr lang="en-US" sz="800" b="0" i="0" u="none" strike="noStrike">
                          <a:solidFill>
                            <a:srgbClr val="000000"/>
                          </a:solidFill>
                          <a:latin typeface="Calibri"/>
                        </a:rPr>
                        <a:t>ZTE</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4.4.2.2;Nnef;Npcf;</a:t>
                      </a:r>
                      <a:br>
                        <a:rPr lang="en-US" sz="800" b="0" i="0" u="none" strike="noStrike">
                          <a:solidFill>
                            <a:srgbClr val="000000"/>
                          </a:solidFill>
                          <a:latin typeface="Calibri"/>
                        </a:rPr>
                      </a:br>
                      <a:r>
                        <a:rPr lang="en-US" sz="800" b="0" i="0" u="none" strike="noStrike">
                          <a:solidFill>
                            <a:srgbClr val="000000"/>
                          </a:solidFill>
                          <a:latin typeface="Calibri"/>
                        </a:rPr>
                        <a:t>N6 Jitter detection ;Periodicity;TSCinput</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43901">
                <a:tc vMerge="1">
                  <a:txBody>
                    <a:bodyPr/>
                    <a:lstStyle/>
                    <a:p>
                      <a:endParaRPr lang="en-US"/>
                    </a:p>
                  </a:txBody>
                  <a:tcPr/>
                </a:tc>
                <a:tc>
                  <a:txBody>
                    <a:bodyPr/>
                    <a:lstStyle/>
                    <a:p>
                      <a:pPr algn="ctr" fontAlgn="ctr"/>
                      <a:r>
                        <a:rPr lang="en-US" sz="800" b="0" i="0" u="none" strike="noStrike">
                          <a:solidFill>
                            <a:srgbClr val="000000"/>
                          </a:solidFill>
                          <a:latin typeface="Calibri"/>
                        </a:rPr>
                        <a:t>vivo</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4.3.3.2;4.15.6.6;4.4.2.2;Npcf;Nnef;Nsmf;</a:t>
                      </a:r>
                      <a:br>
                        <a:rPr lang="en-US" sz="800" b="0" i="0" u="none" strike="noStrike">
                          <a:solidFill>
                            <a:srgbClr val="000000"/>
                          </a:solidFill>
                          <a:latin typeface="Calibri"/>
                        </a:rPr>
                      </a:br>
                      <a:r>
                        <a:rPr lang="en-US" sz="800" b="0" i="0" u="none" strike="noStrike">
                          <a:solidFill>
                            <a:srgbClr val="000000"/>
                          </a:solidFill>
                          <a:latin typeface="Calibri"/>
                        </a:rPr>
                        <a:t>PCC rule with periodicity;UPF derive </a:t>
                      </a:r>
                      <a:r>
                        <a:rPr lang="en-US" sz="800" b="0" i="0" u="none" strike="noStrike">
                          <a:solidFill>
                            <a:srgbClr val="000000"/>
                          </a:solidFill>
                          <a:latin typeface="Calibri"/>
                        </a:rPr>
                        <a:t>periodicity;N6 </a:t>
                      </a:r>
                      <a:r>
                        <a:rPr lang="en-US" sz="800" b="0" i="0" u="none" strike="noStrike" smtClean="0">
                          <a:solidFill>
                            <a:srgbClr val="000000"/>
                          </a:solidFill>
                          <a:latin typeface="Calibri"/>
                        </a:rPr>
                        <a:t>jitter</a:t>
                      </a:r>
                      <a:endParaRPr lang="en-US" sz="800" b="0" i="0" u="none" strike="noStrike">
                        <a:solidFill>
                          <a:srgbClr val="000000"/>
                        </a:solidFill>
                        <a:latin typeface="Calibri"/>
                      </a:endParaRP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80670">
                <a:tc vMerge="1">
                  <a:txBody>
                    <a:bodyPr/>
                    <a:lstStyle/>
                    <a:p>
                      <a:endParaRPr lang="en-US"/>
                    </a:p>
                  </a:txBody>
                  <a:tcPr/>
                </a:tc>
                <a:tc>
                  <a:txBody>
                    <a:bodyPr/>
                    <a:lstStyle/>
                    <a:p>
                      <a:pPr algn="ctr" fontAlgn="ctr"/>
                      <a:r>
                        <a:rPr lang="en-US" sz="800" b="0" i="0" u="none" strike="noStrike">
                          <a:solidFill>
                            <a:srgbClr val="000000"/>
                          </a:solidFill>
                          <a:latin typeface="Calibri"/>
                        </a:rPr>
                        <a:t>huawei</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4.4.2.2</a:t>
                      </a:r>
                      <a:br>
                        <a:rPr lang="en-US" sz="800" b="0" i="0" u="none" strike="noStrike">
                          <a:solidFill>
                            <a:srgbClr val="000000"/>
                          </a:solidFill>
                          <a:latin typeface="Calibri"/>
                        </a:rPr>
                      </a:br>
                      <a:r>
                        <a:rPr lang="en-US" sz="800" b="0" i="0" u="none" strike="noStrike">
                          <a:solidFill>
                            <a:srgbClr val="000000"/>
                          </a:solidFill>
                          <a:latin typeface="Calibri"/>
                        </a:rPr>
                        <a:t>Traffic Pattern Measurement reporting (UPF derive periodicity N6jitter)</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800" b="0" i="0" u="none" strike="noStrike">
                          <a:solidFill>
                            <a:srgbClr val="000000"/>
                          </a:solidFill>
                          <a:latin typeface="Calibri"/>
                        </a:rPr>
                        <a:t> </a:t>
                      </a:r>
                    </a:p>
                  </a:txBody>
                  <a:tcPr marL="2379" marR="2379" marT="23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p:txBody>
          <a:bodyPr/>
          <a:lstStyle/>
          <a:p>
            <a:pPr algn="l"/>
            <a:r>
              <a:rPr lang="en-US" altLang="de-DE" b="1" dirty="0"/>
              <a:t>Agenda</a:t>
            </a:r>
          </a:p>
        </p:txBody>
      </p:sp>
      <p:sp>
        <p:nvSpPr>
          <p:cNvPr id="2" name="内容占位符 1">
            <a:extLst>
              <a:ext uri="{FF2B5EF4-FFF2-40B4-BE49-F238E27FC236}">
                <a16:creationId xmlns:a16="http://schemas.microsoft.com/office/drawing/2014/main" xmlns="" id="{7BC5D88D-DDA1-BFFF-B550-832920D92B98}"/>
              </a:ext>
            </a:extLst>
          </p:cNvPr>
          <p:cNvSpPr>
            <a:spLocks noGrp="1"/>
          </p:cNvSpPr>
          <p:nvPr>
            <p:ph idx="1"/>
          </p:nvPr>
        </p:nvSpPr>
        <p:spPr>
          <a:xfrm>
            <a:off x="274109" y="1115483"/>
            <a:ext cx="8717492" cy="4830763"/>
          </a:xfrm>
        </p:spPr>
        <p:txBody>
          <a:bodyPr/>
          <a:lstStyle/>
          <a:p>
            <a:pPr>
              <a:lnSpc>
                <a:spcPct val="150000"/>
              </a:lnSpc>
              <a:spcBef>
                <a:spcPts val="0"/>
              </a:spcBef>
            </a:pPr>
            <a:r>
              <a:rPr lang="en-US" altLang="zh-CN" sz="2000" dirty="0">
                <a:solidFill>
                  <a:srgbClr val="000000"/>
                </a:solidFill>
                <a:latin typeface="微软雅黑" pitchFamily="34" charset="-122"/>
                <a:ea typeface="微软雅黑" pitchFamily="34" charset="-122"/>
              </a:rPr>
              <a:t>General </a:t>
            </a:r>
            <a:r>
              <a:rPr lang="en-US" altLang="zh-CN" sz="2000">
                <a:solidFill>
                  <a:srgbClr val="000000"/>
                </a:solidFill>
                <a:latin typeface="微软雅黑" pitchFamily="34" charset="-122"/>
                <a:ea typeface="微软雅黑" pitchFamily="34" charset="-122"/>
              </a:rPr>
              <a:t>discussion </a:t>
            </a:r>
            <a:r>
              <a:rPr lang="en-US" altLang="zh-CN" sz="2000" smtClean="0">
                <a:solidFill>
                  <a:srgbClr val="000000"/>
                </a:solidFill>
                <a:latin typeface="微软雅黑" pitchFamily="34" charset="-122"/>
                <a:ea typeface="微软雅黑" pitchFamily="34" charset="-122"/>
              </a:rPr>
              <a:t>(20 </a:t>
            </a:r>
            <a:r>
              <a:rPr lang="en-US" altLang="zh-CN" sz="2000" dirty="0">
                <a:solidFill>
                  <a:srgbClr val="000000"/>
                </a:solidFill>
                <a:latin typeface="微软雅黑" pitchFamily="34" charset="-122"/>
                <a:ea typeface="微软雅黑" pitchFamily="34" charset="-122"/>
              </a:rPr>
              <a:t>minutes)</a:t>
            </a:r>
            <a:endParaRPr lang="zh-CN" altLang="zh-CN" sz="2000" dirty="0">
              <a:solidFill>
                <a:srgbClr val="000000"/>
              </a:solidFill>
              <a:latin typeface="微软雅黑" pitchFamily="34" charset="-122"/>
              <a:ea typeface="微软雅黑" pitchFamily="34" charset="-122"/>
            </a:endParaRPr>
          </a:p>
          <a:p>
            <a:pPr>
              <a:lnSpc>
                <a:spcPct val="150000"/>
              </a:lnSpc>
              <a:spcBef>
                <a:spcPts val="0"/>
              </a:spcBef>
            </a:pPr>
            <a:r>
              <a:rPr lang="en-US" altLang="zh-CN" sz="2000" smtClean="0">
                <a:solidFill>
                  <a:srgbClr val="000000"/>
                </a:solidFill>
                <a:latin typeface="微软雅黑" pitchFamily="34" charset="-122"/>
                <a:ea typeface="微软雅黑" pitchFamily="34" charset="-122"/>
              </a:rPr>
              <a:t>Check the ENs and the way forward (60 </a:t>
            </a:r>
            <a:r>
              <a:rPr lang="en-US" altLang="zh-CN" sz="2000" dirty="0">
                <a:solidFill>
                  <a:srgbClr val="000000"/>
                </a:solidFill>
                <a:latin typeface="微软雅黑" pitchFamily="34" charset="-122"/>
                <a:ea typeface="微软雅黑" pitchFamily="34" charset="-122"/>
              </a:rPr>
              <a:t>minutes)</a:t>
            </a:r>
          </a:p>
          <a:p>
            <a:pPr>
              <a:lnSpc>
                <a:spcPct val="150000"/>
              </a:lnSpc>
              <a:spcBef>
                <a:spcPts val="0"/>
              </a:spcBef>
            </a:pPr>
            <a:r>
              <a:rPr lang="en-US" altLang="zh-CN" sz="2000" smtClean="0">
                <a:solidFill>
                  <a:srgbClr val="000000"/>
                </a:solidFill>
                <a:latin typeface="微软雅黑" pitchFamily="34" charset="-122"/>
                <a:ea typeface="微软雅黑" pitchFamily="34" charset="-122"/>
              </a:rPr>
              <a:t>502 CRs (20 </a:t>
            </a:r>
            <a:r>
              <a:rPr lang="en-US" altLang="zh-CN" sz="2000" dirty="0">
                <a:solidFill>
                  <a:srgbClr val="000000"/>
                </a:solidFill>
                <a:latin typeface="微软雅黑" pitchFamily="34" charset="-122"/>
                <a:ea typeface="微软雅黑" pitchFamily="34" charset="-122"/>
              </a:rPr>
              <a:t>minutes)</a:t>
            </a:r>
            <a:endParaRPr lang="zh-CN" altLang="zh-CN" sz="2000" dirty="0">
              <a:solidFill>
                <a:srgbClr val="000000"/>
              </a:solidFill>
              <a:latin typeface="微软雅黑" pitchFamily="34" charset="-122"/>
              <a:ea typeface="微软雅黑" pitchFamily="34" charset="-122"/>
            </a:endParaRPr>
          </a:p>
          <a:p>
            <a:pPr>
              <a:lnSpc>
                <a:spcPct val="150000"/>
              </a:lnSpc>
              <a:spcBef>
                <a:spcPts val="0"/>
              </a:spcBef>
            </a:pPr>
            <a:r>
              <a:rPr lang="en-US" altLang="zh-CN" sz="2000" smtClean="0">
                <a:solidFill>
                  <a:srgbClr val="000000"/>
                </a:solidFill>
                <a:latin typeface="微软雅黑" pitchFamily="34" charset="-122"/>
                <a:ea typeface="微软雅黑" pitchFamily="34" charset="-122"/>
              </a:rPr>
              <a:t>Discussion paper for KI#8 from vivo(20 minutes)</a:t>
            </a:r>
          </a:p>
          <a:p>
            <a:pPr>
              <a:lnSpc>
                <a:spcPct val="150000"/>
              </a:lnSpc>
              <a:spcBef>
                <a:spcPts val="0"/>
              </a:spcBef>
            </a:pPr>
            <a:r>
              <a:rPr lang="en-US" altLang="zh-CN" sz="2000" smtClean="0">
                <a:solidFill>
                  <a:srgbClr val="000000"/>
                </a:solidFill>
                <a:latin typeface="微软雅黑" pitchFamily="34" charset="-122"/>
                <a:ea typeface="微软雅黑" pitchFamily="34" charset="-122"/>
              </a:rPr>
              <a:t>Others(paper for KI#4&amp;5 from Lenovo)</a:t>
            </a:r>
            <a:endParaRPr lang="zh-CN" altLang="en-US" sz="2000" dirty="0">
              <a:solidFill>
                <a:srgbClr val="000000"/>
              </a:solidFill>
              <a:latin typeface="微软雅黑" pitchFamily="34" charset="-122"/>
              <a:ea typeface="微软雅黑" pitchFamily="34" charset="-122"/>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p:txBody>
          <a:bodyPr/>
          <a:lstStyle/>
          <a:p>
            <a:pPr algn="l"/>
            <a:r>
              <a:rPr lang="en-US" altLang="de-DE" b="1" smtClean="0"/>
              <a:t>General discussion</a:t>
            </a:r>
            <a:endParaRPr lang="en-US" altLang="de-DE" b="1" dirty="0"/>
          </a:p>
        </p:txBody>
      </p:sp>
      <p:sp>
        <p:nvSpPr>
          <p:cNvPr id="2" name="内容占位符 1">
            <a:extLst>
              <a:ext uri="{FF2B5EF4-FFF2-40B4-BE49-F238E27FC236}">
                <a16:creationId xmlns:a16="http://schemas.microsoft.com/office/drawing/2014/main" xmlns="" id="{7BC5D88D-DDA1-BFFF-B550-832920D92B98}"/>
              </a:ext>
            </a:extLst>
          </p:cNvPr>
          <p:cNvSpPr>
            <a:spLocks noGrp="1"/>
          </p:cNvSpPr>
          <p:nvPr>
            <p:ph idx="1"/>
          </p:nvPr>
        </p:nvSpPr>
        <p:spPr>
          <a:xfrm>
            <a:off x="274109" y="1115483"/>
            <a:ext cx="8717492" cy="4830763"/>
          </a:xfrm>
        </p:spPr>
        <p:txBody>
          <a:bodyPr/>
          <a:lstStyle/>
          <a:p>
            <a:r>
              <a:rPr lang="en-US" altLang="zh-CN" sz="1800" smtClean="0"/>
              <a:t>Rapporteurs</a:t>
            </a:r>
            <a:r>
              <a:rPr lang="en-US" altLang="zh-CN" sz="1800" dirty="0"/>
              <a:t>’ proposed target of SA2#156E for discussion</a:t>
            </a:r>
          </a:p>
          <a:p>
            <a:pPr marL="800100" lvl="1">
              <a:spcBef>
                <a:spcPts val="600"/>
              </a:spcBef>
              <a:spcAft>
                <a:spcPts val="600"/>
              </a:spcAft>
            </a:pPr>
            <a:r>
              <a:rPr lang="en-US" altLang="zh-CN" sz="1800" smtClean="0">
                <a:solidFill>
                  <a:srgbClr val="000000"/>
                </a:solidFill>
                <a:latin typeface="+mj-lt"/>
                <a:ea typeface="微软雅黑" pitchFamily="34" charset="-122"/>
              </a:rPr>
              <a:t>Almost complete </a:t>
            </a:r>
            <a:r>
              <a:rPr lang="en-US" altLang="zh-CN" sz="1800" dirty="0">
                <a:solidFill>
                  <a:srgbClr val="000000"/>
                </a:solidFill>
                <a:latin typeface="+mj-lt"/>
                <a:ea typeface="微软雅黑" pitchFamily="34" charset="-122"/>
              </a:rPr>
              <a:t>KI#1&amp;2, 6, 7 &amp; 8</a:t>
            </a:r>
          </a:p>
          <a:p>
            <a:pPr marL="800100" lvl="1">
              <a:spcBef>
                <a:spcPts val="600"/>
              </a:spcBef>
              <a:spcAft>
                <a:spcPts val="600"/>
              </a:spcAft>
            </a:pPr>
            <a:r>
              <a:rPr lang="en-US" altLang="zh-CN" sz="1800" dirty="0">
                <a:solidFill>
                  <a:srgbClr val="000000"/>
                </a:solidFill>
                <a:latin typeface="+mj-lt"/>
                <a:ea typeface="微软雅黑" pitchFamily="34" charset="-122"/>
              </a:rPr>
              <a:t>Try to resolve ENs </a:t>
            </a:r>
            <a:r>
              <a:rPr lang="en-US" altLang="zh-CN" sz="1800">
                <a:solidFill>
                  <a:srgbClr val="000000"/>
                </a:solidFill>
                <a:latin typeface="+mj-lt"/>
                <a:ea typeface="微软雅黑" pitchFamily="34" charset="-122"/>
              </a:rPr>
              <a:t>left </a:t>
            </a:r>
            <a:r>
              <a:rPr lang="en-US" altLang="zh-CN" sz="1800" smtClean="0">
                <a:solidFill>
                  <a:srgbClr val="000000"/>
                </a:solidFill>
                <a:latin typeface="+mj-lt"/>
                <a:ea typeface="微软雅黑" pitchFamily="34" charset="-122"/>
              </a:rPr>
              <a:t>for </a:t>
            </a:r>
            <a:r>
              <a:rPr lang="en-US" altLang="zh-CN" sz="1800" dirty="0">
                <a:solidFill>
                  <a:srgbClr val="000000"/>
                </a:solidFill>
                <a:latin typeface="+mj-lt"/>
                <a:ea typeface="微软雅黑" pitchFamily="34" charset="-122"/>
              </a:rPr>
              <a:t>KI#3, KI#4&amp;5</a:t>
            </a:r>
            <a:r>
              <a:rPr lang="en-US" altLang="zh-CN" sz="1800">
                <a:solidFill>
                  <a:srgbClr val="000000"/>
                </a:solidFill>
                <a:latin typeface="+mj-lt"/>
                <a:ea typeface="微软雅黑" pitchFamily="34" charset="-122"/>
              </a:rPr>
              <a:t>,  </a:t>
            </a:r>
            <a:endParaRPr lang="en-US" altLang="zh-CN" sz="1800" smtClean="0">
              <a:solidFill>
                <a:srgbClr val="000000"/>
              </a:solidFill>
              <a:latin typeface="+mj-lt"/>
              <a:ea typeface="微软雅黑" pitchFamily="34" charset="-122"/>
            </a:endParaRPr>
          </a:p>
          <a:p>
            <a:pPr marL="800100" lvl="1">
              <a:spcBef>
                <a:spcPts val="600"/>
              </a:spcBef>
              <a:spcAft>
                <a:spcPts val="600"/>
              </a:spcAft>
            </a:pPr>
            <a:r>
              <a:rPr lang="en-US" altLang="zh-CN" sz="1800" smtClean="0">
                <a:solidFill>
                  <a:srgbClr val="000000"/>
                </a:solidFill>
                <a:latin typeface="+mj-lt"/>
                <a:ea typeface="微软雅黑" pitchFamily="34" charset="-122"/>
              </a:rPr>
              <a:t>Perform </a:t>
            </a:r>
            <a:r>
              <a:rPr lang="en-US" altLang="zh-CN" sz="1800" dirty="0">
                <a:solidFill>
                  <a:srgbClr val="000000"/>
                </a:solidFill>
                <a:latin typeface="+mj-lt"/>
                <a:ea typeface="微软雅黑" pitchFamily="34" charset="-122"/>
              </a:rPr>
              <a:t>SoH in </a:t>
            </a:r>
            <a:r>
              <a:rPr lang="en-US" altLang="zh-CN" sz="1800">
                <a:solidFill>
                  <a:srgbClr val="000000"/>
                </a:solidFill>
                <a:latin typeface="+mj-lt"/>
                <a:ea typeface="微软雅黑" pitchFamily="34" charset="-122"/>
              </a:rPr>
              <a:t>SA2#156E </a:t>
            </a:r>
            <a:r>
              <a:rPr lang="en-US" altLang="zh-CN" sz="1800" smtClean="0">
                <a:solidFill>
                  <a:srgbClr val="000000"/>
                </a:solidFill>
                <a:latin typeface="+mj-lt"/>
                <a:ea typeface="微软雅黑" pitchFamily="34" charset="-122"/>
              </a:rPr>
              <a:t>if needed.</a:t>
            </a:r>
            <a:endParaRPr lang="en-US" altLang="zh-CN" sz="1800" dirty="0">
              <a:solidFill>
                <a:srgbClr val="000000"/>
              </a:solidFill>
              <a:latin typeface="+mj-lt"/>
              <a:ea typeface="微软雅黑" pitchFamily="34" charset="-122"/>
            </a:endParaRPr>
          </a:p>
          <a:p>
            <a:r>
              <a:rPr lang="en-US" altLang="zh-CN" sz="1800" smtClean="0"/>
              <a:t>Organizer/Interested company for 502 CRs may be </a:t>
            </a:r>
            <a:r>
              <a:rPr lang="en-US" altLang="zh-CN" sz="1800"/>
              <a:t>selected </a:t>
            </a:r>
            <a:r>
              <a:rPr lang="en-US" altLang="zh-CN" sz="1800" smtClean="0"/>
              <a:t>during the CC(maybe based on the uploaded 502 CRs). </a:t>
            </a:r>
          </a:p>
          <a:p>
            <a:r>
              <a:rPr lang="en-US" altLang="zh-CN" sz="1800" smtClean="0"/>
              <a:t>For other CRs, the baseline paper will </a:t>
            </a:r>
            <a:r>
              <a:rPr lang="en-US" altLang="zh-CN" sz="1800" dirty="0" smtClean="0"/>
              <a:t>be </a:t>
            </a:r>
            <a:r>
              <a:rPr lang="en-US" altLang="zh-CN" sz="1800" smtClean="0"/>
              <a:t>selected after submission deadline.</a:t>
            </a:r>
            <a:endParaRPr lang="en-US" altLang="zh-CN" sz="1800" dirty="0" smtClean="0"/>
          </a:p>
          <a:p>
            <a:pPr>
              <a:spcBef>
                <a:spcPts val="600"/>
              </a:spcBef>
              <a:spcAft>
                <a:spcPts val="600"/>
              </a:spcAft>
            </a:pPr>
            <a:endParaRPr lang="zh-CN" altLang="en-US" sz="3200" dirty="0">
              <a:latin typeface="+mj-lt"/>
              <a:ea typeface="微软雅黑" pitchFamily="34" charset="-122"/>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FB3A352E-09EC-C478-A6B1-2A2DFD94FD5D}"/>
              </a:ext>
            </a:extLst>
          </p:cNvPr>
          <p:cNvSpPr>
            <a:spLocks noGrp="1"/>
          </p:cNvSpPr>
          <p:nvPr>
            <p:ph type="title"/>
          </p:nvPr>
        </p:nvSpPr>
        <p:spPr/>
        <p:txBody>
          <a:bodyPr/>
          <a:lstStyle/>
          <a:p>
            <a:r>
              <a:rPr lang="en-US" altLang="zh-CN" dirty="0"/>
              <a:t>KI#1&amp;2</a:t>
            </a:r>
            <a:endParaRPr lang="zh-CN" altLang="en-US" dirty="0"/>
          </a:p>
        </p:txBody>
      </p:sp>
      <p:sp>
        <p:nvSpPr>
          <p:cNvPr id="3" name="内容占位符 2">
            <a:extLst>
              <a:ext uri="{FF2B5EF4-FFF2-40B4-BE49-F238E27FC236}">
                <a16:creationId xmlns:a16="http://schemas.microsoft.com/office/drawing/2014/main" xmlns="" id="{641E4211-3C75-237C-03A0-0CCBFDB665D8}"/>
              </a:ext>
            </a:extLst>
          </p:cNvPr>
          <p:cNvSpPr>
            <a:spLocks noGrp="1"/>
          </p:cNvSpPr>
          <p:nvPr>
            <p:ph idx="1"/>
          </p:nvPr>
        </p:nvSpPr>
        <p:spPr>
          <a:xfrm>
            <a:off x="434975" y="1157817"/>
            <a:ext cx="8388350" cy="4830763"/>
          </a:xfrm>
        </p:spPr>
        <p:txBody>
          <a:bodyPr/>
          <a:lstStyle/>
          <a:p>
            <a:pPr lvl="0"/>
            <a:r>
              <a:rPr lang="en-US" altLang="zh-CN" sz="1800" dirty="0"/>
              <a:t>501 CR</a:t>
            </a:r>
          </a:p>
          <a:p>
            <a:pPr lvl="1"/>
            <a:r>
              <a:rPr lang="en-US" altLang="zh-CN" sz="1600" smtClean="0"/>
              <a:t>No EN</a:t>
            </a:r>
            <a:endParaRPr lang="en-US" altLang="zh-CN" sz="1600" dirty="0"/>
          </a:p>
          <a:p>
            <a:r>
              <a:rPr lang="en-US" altLang="zh-CN" sz="1800" smtClean="0"/>
              <a:t>503 CR</a:t>
            </a:r>
          </a:p>
          <a:p>
            <a:pPr lvl="1"/>
            <a:r>
              <a:rPr lang="en-US" altLang="zh-CN" sz="1600" smtClean="0"/>
              <a:t>No EN</a:t>
            </a:r>
            <a:endParaRPr lang="en-GB" altLang="zh-CN" sz="1600" smtClean="0"/>
          </a:p>
          <a:p>
            <a:r>
              <a:rPr lang="en-US" altLang="zh-CN" sz="1800" smtClean="0"/>
              <a:t>502 </a:t>
            </a:r>
            <a:r>
              <a:rPr lang="en-US" altLang="zh-CN" sz="1800" dirty="0"/>
              <a:t>CR</a:t>
            </a:r>
          </a:p>
          <a:p>
            <a:pPr lvl="1"/>
            <a:r>
              <a:rPr lang="en-US" altLang="zh-CN" sz="1600" smtClean="0"/>
              <a:t>Editor's note: Whether and how the PCF correlates the QoS monitoring policies or notifications for the service data flows associated to a multi-modal application by considering the Multi-modal Service ID is FFS. </a:t>
            </a:r>
          </a:p>
          <a:p>
            <a:endParaRPr lang="zh-CN" altLang="en-US" sz="1800" dirty="0"/>
          </a:p>
        </p:txBody>
      </p:sp>
      <p:sp>
        <p:nvSpPr>
          <p:cNvPr id="4" name="TextBox 3"/>
          <p:cNvSpPr txBox="1"/>
          <p:nvPr/>
        </p:nvSpPr>
        <p:spPr>
          <a:xfrm>
            <a:off x="397932" y="4267199"/>
            <a:ext cx="8111068" cy="1077218"/>
          </a:xfrm>
          <a:prstGeom prst="rect">
            <a:avLst/>
          </a:prstGeom>
          <a:noFill/>
        </p:spPr>
        <p:txBody>
          <a:bodyPr wrap="square" rtlCol="0">
            <a:spAutoFit/>
          </a:bodyPr>
          <a:lstStyle/>
          <a:p>
            <a:r>
              <a:rPr lang="en-US" sz="1600" b="1" smtClean="0">
                <a:latin typeface="微软雅黑" pitchFamily="34" charset="-122"/>
                <a:ea typeface="微软雅黑" pitchFamily="34" charset="-122"/>
              </a:rPr>
              <a:t>Suggested way forward: </a:t>
            </a:r>
          </a:p>
          <a:p>
            <a:endParaRPr lang="en-US" sz="1600" b="1" smtClean="0">
              <a:latin typeface="微软雅黑" pitchFamily="34" charset="-122"/>
              <a:ea typeface="微软雅黑" pitchFamily="34" charset="-122"/>
            </a:endParaRPr>
          </a:p>
          <a:p>
            <a:r>
              <a:rPr lang="en-US" altLang="zh-CN" sz="1600" smtClean="0">
                <a:latin typeface="微软雅黑" pitchFamily="34" charset="-122"/>
                <a:ea typeface="微软雅黑" pitchFamily="34" charset="-122"/>
              </a:rPr>
              <a:t>Removing the EN and clarify that the QoS monitoring policy is per QoS flow.</a:t>
            </a:r>
            <a:endParaRPr lang="en-US" sz="1600" smtClean="0">
              <a:latin typeface="微软雅黑" pitchFamily="34" charset="-122"/>
              <a:ea typeface="微软雅黑" pitchFamily="34" charset="-122"/>
            </a:endParaRPr>
          </a:p>
          <a:p>
            <a:endParaRPr lang="en-US" sz="1600">
              <a:latin typeface="微软雅黑" pitchFamily="34" charset="-122"/>
              <a:ea typeface="微软雅黑" pitchFamily="34" charset="-122"/>
            </a:endParaRPr>
          </a:p>
        </p:txBody>
      </p:sp>
    </p:spTree>
    <p:extLst>
      <p:ext uri="{BB962C8B-B14F-4D97-AF65-F5344CB8AC3E}">
        <p14:creationId xmlns:p14="http://schemas.microsoft.com/office/powerpoint/2010/main" xmlns="" val="1729294342"/>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FB3A352E-09EC-C478-A6B1-2A2DFD94FD5D}"/>
              </a:ext>
            </a:extLst>
          </p:cNvPr>
          <p:cNvSpPr>
            <a:spLocks noGrp="1"/>
          </p:cNvSpPr>
          <p:nvPr>
            <p:ph type="title"/>
          </p:nvPr>
        </p:nvSpPr>
        <p:spPr>
          <a:xfrm>
            <a:off x="556683" y="101600"/>
            <a:ext cx="6827838" cy="1143000"/>
          </a:xfrm>
        </p:spPr>
        <p:txBody>
          <a:bodyPr/>
          <a:lstStyle/>
          <a:p>
            <a:r>
              <a:rPr lang="en-US" altLang="zh-CN" dirty="0"/>
              <a:t>KI#3</a:t>
            </a:r>
            <a:endParaRPr lang="zh-CN" altLang="en-US" dirty="0"/>
          </a:p>
        </p:txBody>
      </p:sp>
      <p:sp>
        <p:nvSpPr>
          <p:cNvPr id="3" name="内容占位符 2">
            <a:extLst>
              <a:ext uri="{FF2B5EF4-FFF2-40B4-BE49-F238E27FC236}">
                <a16:creationId xmlns:a16="http://schemas.microsoft.com/office/drawing/2014/main" xmlns="" id="{641E4211-3C75-237C-03A0-0CCBFDB665D8}"/>
              </a:ext>
            </a:extLst>
          </p:cNvPr>
          <p:cNvSpPr>
            <a:spLocks noGrp="1"/>
          </p:cNvSpPr>
          <p:nvPr>
            <p:ph idx="1"/>
          </p:nvPr>
        </p:nvSpPr>
        <p:spPr>
          <a:xfrm>
            <a:off x="316441" y="709083"/>
            <a:ext cx="8388350" cy="4830763"/>
          </a:xfrm>
        </p:spPr>
        <p:txBody>
          <a:bodyPr/>
          <a:lstStyle/>
          <a:p>
            <a:pPr lvl="0"/>
            <a:r>
              <a:rPr lang="en-US" altLang="zh-CN" sz="1800" dirty="0"/>
              <a:t>501 CR</a:t>
            </a:r>
          </a:p>
          <a:p>
            <a:pPr lvl="1"/>
            <a:r>
              <a:rPr lang="en-US" altLang="zh-CN" sz="1200" b="1" smtClean="0"/>
              <a:t>General API exposure</a:t>
            </a:r>
          </a:p>
          <a:p>
            <a:pPr lvl="1"/>
            <a:r>
              <a:rPr lang="en-US" altLang="zh-CN" sz="1200" smtClean="0">
                <a:solidFill>
                  <a:srgbClr val="FF0000"/>
                </a:solidFill>
              </a:rPr>
              <a:t>Editor’s Note1: It is for RAN WGs to confirm whether providing QoS Notification Control for GBR QoS Flow and data rate information can be included in Release 18.</a:t>
            </a:r>
          </a:p>
          <a:p>
            <a:pPr lvl="1"/>
            <a:r>
              <a:rPr lang="en-US" altLang="zh-CN" sz="1200" smtClean="0"/>
              <a:t>Editor’s Note2: It is FFS whether all QoS monitoring requests can be addressed with the limitation of one QoS Monitoring control information per PCC.</a:t>
            </a:r>
          </a:p>
          <a:p>
            <a:pPr lvl="1"/>
            <a:r>
              <a:rPr lang="en-US" altLang="zh-CN" sz="1200" b="1" smtClean="0"/>
              <a:t>L4S</a:t>
            </a:r>
            <a:r>
              <a:rPr lang="zh-CN" altLang="en-US" sz="1200" b="1" smtClean="0"/>
              <a:t>：</a:t>
            </a:r>
            <a:endParaRPr lang="en-US" altLang="zh-CN" sz="1200" b="1" smtClean="0"/>
          </a:p>
          <a:p>
            <a:pPr lvl="1"/>
            <a:r>
              <a:rPr lang="en-GB" altLang="zh-CN" sz="1200" smtClean="0"/>
              <a:t>Editor’s Note3: During UE mobility, e.g., NG-RAN handover or local PSA UPF relocation, whether there are other impacts for ECN marking for L4S is FFS.</a:t>
            </a:r>
            <a:endParaRPr lang="en-US" altLang="zh-CN" sz="1200" smtClean="0"/>
          </a:p>
          <a:p>
            <a:pPr lvl="1"/>
            <a:r>
              <a:rPr lang="en-US" altLang="zh-CN" sz="1200" b="1" smtClean="0"/>
              <a:t>QoS monitoring EN</a:t>
            </a:r>
            <a:r>
              <a:rPr lang="zh-CN" altLang="en-US" sz="1200" b="1" smtClean="0"/>
              <a:t>：</a:t>
            </a:r>
            <a:endParaRPr lang="en-US" altLang="zh-CN" sz="1200" b="1" smtClean="0"/>
          </a:p>
          <a:p>
            <a:pPr lvl="1"/>
            <a:r>
              <a:rPr lang="en-US" altLang="zh-CN" sz="1200" smtClean="0">
                <a:solidFill>
                  <a:srgbClr val="FF0000"/>
                </a:solidFill>
              </a:rPr>
              <a:t>Editor’s Note4: It is pending for RAN WG to confirm whether providing data rate information for QoS Flow to the CN can be included or not in Release-18. </a:t>
            </a:r>
          </a:p>
          <a:p>
            <a:pPr lvl="1"/>
            <a:r>
              <a:rPr lang="en-US" altLang="zh-CN" sz="1200" smtClean="0">
                <a:solidFill>
                  <a:srgbClr val="FF0000"/>
                </a:solidFill>
              </a:rPr>
              <a:t>Editor’s Note5: It is for pending to RAN WG to confirm whether providing QoS Notification for GBR QoS Flow to the CN via User Plane can be included or not in Release-18. </a:t>
            </a:r>
          </a:p>
          <a:p>
            <a:pPr lvl="1"/>
            <a:r>
              <a:rPr lang="en-US" altLang="zh-CN" sz="1200" smtClean="0"/>
              <a:t>Editor’s Note6: It is FFS whether Direct exposure of QoS Notification does need to be part of QoS Monitoring of rather more as an extension to 5.7.2.4 and a new UPF Event.</a:t>
            </a:r>
          </a:p>
          <a:p>
            <a:pPr lvl="1"/>
            <a:r>
              <a:rPr lang="en-US" altLang="zh-CN" sz="1200" smtClean="0">
                <a:solidFill>
                  <a:srgbClr val="FF0000"/>
                </a:solidFill>
              </a:rPr>
              <a:t>Editor’s Note7: It is pending for RAN WG to confirm whether providing QoS Notification Control for GBR QoS Flow via the tunnel between the NG-RAN and PSA UPF can be included in Release-18.</a:t>
            </a:r>
          </a:p>
          <a:p>
            <a:r>
              <a:rPr lang="en-US" altLang="zh-CN" sz="1800" smtClean="0"/>
              <a:t>503 CR</a:t>
            </a:r>
            <a:endParaRPr lang="en-US" altLang="zh-CN" sz="1200" smtClean="0"/>
          </a:p>
          <a:p>
            <a:pPr lvl="1"/>
            <a:r>
              <a:rPr lang="en-US" altLang="zh-CN" sz="1200" smtClean="0"/>
              <a:t>No EN</a:t>
            </a:r>
            <a:endParaRPr lang="en-US" altLang="zh-CN" sz="1200" dirty="0" smtClean="0"/>
          </a:p>
          <a:p>
            <a:pPr lvl="1"/>
            <a:endParaRPr lang="en-US" altLang="zh-CN" sz="1200" smtClean="0"/>
          </a:p>
        </p:txBody>
      </p:sp>
      <p:sp>
        <p:nvSpPr>
          <p:cNvPr id="4" name="TextBox 3"/>
          <p:cNvSpPr txBox="1"/>
          <p:nvPr/>
        </p:nvSpPr>
        <p:spPr>
          <a:xfrm>
            <a:off x="414864" y="5312049"/>
            <a:ext cx="8111068" cy="855619"/>
          </a:xfrm>
          <a:prstGeom prst="rect">
            <a:avLst/>
          </a:prstGeom>
          <a:noFill/>
        </p:spPr>
        <p:txBody>
          <a:bodyPr wrap="square" rtlCol="0">
            <a:spAutoFit/>
          </a:bodyPr>
          <a:lstStyle/>
          <a:p>
            <a:r>
              <a:rPr lang="en-US" sz="1600" b="1" smtClean="0">
                <a:latin typeface="微软雅黑" pitchFamily="34" charset="-122"/>
                <a:ea typeface="微软雅黑" pitchFamily="34" charset="-122"/>
              </a:rPr>
              <a:t>Suggested way forward: </a:t>
            </a:r>
          </a:p>
          <a:p>
            <a:pPr marL="742950" lvl="1" indent="-285750">
              <a:spcBef>
                <a:spcPct val="20000"/>
              </a:spcBef>
              <a:buClr>
                <a:srgbClr val="C00000"/>
              </a:buClr>
              <a:buFont typeface="Arial" panose="020B0604020202020204" pitchFamily="34" charset="0"/>
              <a:buChar char="•"/>
            </a:pPr>
            <a:r>
              <a:rPr lang="en-US" altLang="zh-CN" sz="1400" smtClean="0">
                <a:latin typeface="+mn-lt"/>
              </a:rPr>
              <a:t>EN2, EN3, EN6 are suggested to be resolved in next meeting.</a:t>
            </a:r>
          </a:p>
          <a:p>
            <a:pPr marL="742950" lvl="1" indent="-285750">
              <a:spcBef>
                <a:spcPct val="20000"/>
              </a:spcBef>
              <a:buClr>
                <a:srgbClr val="C00000"/>
              </a:buClr>
              <a:buFont typeface="Arial" panose="020B0604020202020204" pitchFamily="34" charset="0"/>
              <a:buChar char="•"/>
            </a:pPr>
            <a:r>
              <a:rPr lang="en-US" altLang="zh-CN" sz="1400" smtClean="0">
                <a:latin typeface="+mn-lt"/>
              </a:rPr>
              <a:t>The method to resolve the EN1,4,5,7.(technical endorse?)</a:t>
            </a:r>
          </a:p>
        </p:txBody>
      </p:sp>
    </p:spTree>
    <p:extLst>
      <p:ext uri="{BB962C8B-B14F-4D97-AF65-F5344CB8AC3E}">
        <p14:creationId xmlns:p14="http://schemas.microsoft.com/office/powerpoint/2010/main" xmlns="" val="1366481762"/>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FB3A352E-09EC-C478-A6B1-2A2DFD94FD5D}"/>
              </a:ext>
            </a:extLst>
          </p:cNvPr>
          <p:cNvSpPr>
            <a:spLocks noGrp="1"/>
          </p:cNvSpPr>
          <p:nvPr>
            <p:ph type="title"/>
          </p:nvPr>
        </p:nvSpPr>
        <p:spPr>
          <a:xfrm>
            <a:off x="556327" y="0"/>
            <a:ext cx="6827838" cy="1143000"/>
          </a:xfrm>
        </p:spPr>
        <p:txBody>
          <a:bodyPr/>
          <a:lstStyle/>
          <a:p>
            <a:r>
              <a:rPr lang="en-US" altLang="zh-CN" dirty="0"/>
              <a:t>KI#4&amp;5</a:t>
            </a:r>
            <a:endParaRPr lang="zh-CN" altLang="en-US" dirty="0"/>
          </a:p>
        </p:txBody>
      </p:sp>
      <p:sp>
        <p:nvSpPr>
          <p:cNvPr id="3" name="内容占位符 2">
            <a:extLst>
              <a:ext uri="{FF2B5EF4-FFF2-40B4-BE49-F238E27FC236}">
                <a16:creationId xmlns:a16="http://schemas.microsoft.com/office/drawing/2014/main" xmlns="" id="{641E4211-3C75-237C-03A0-0CCBFDB665D8}"/>
              </a:ext>
            </a:extLst>
          </p:cNvPr>
          <p:cNvSpPr>
            <a:spLocks noGrp="1"/>
          </p:cNvSpPr>
          <p:nvPr>
            <p:ph idx="1"/>
          </p:nvPr>
        </p:nvSpPr>
        <p:spPr>
          <a:xfrm>
            <a:off x="248318" y="616751"/>
            <a:ext cx="8385175" cy="4830763"/>
          </a:xfrm>
        </p:spPr>
        <p:txBody>
          <a:bodyPr/>
          <a:lstStyle/>
          <a:p>
            <a:r>
              <a:rPr lang="en-US" altLang="zh-CN" sz="2000"/>
              <a:t>501 </a:t>
            </a:r>
            <a:r>
              <a:rPr lang="en-US" altLang="zh-CN" sz="2000" smtClean="0"/>
              <a:t>CR</a:t>
            </a:r>
            <a:endParaRPr lang="en-US" altLang="zh-CN" sz="2000" dirty="0"/>
          </a:p>
          <a:p>
            <a:pPr lvl="1"/>
            <a:r>
              <a:rPr lang="en-GB" altLang="zh-CN" sz="1400" b="1" smtClean="0"/>
              <a:t>PDU Set QoS Parameters:</a:t>
            </a:r>
            <a:endParaRPr lang="en-US" altLang="zh-CN" sz="1400" b="1" smtClean="0"/>
          </a:p>
          <a:p>
            <a:pPr lvl="1"/>
            <a:r>
              <a:rPr lang="en-US" altLang="zh-CN" sz="1400" smtClean="0"/>
              <a:t>Editor’s Note1 : Usage of PSIHI is FFS.</a:t>
            </a:r>
          </a:p>
          <a:p>
            <a:pPr lvl="1"/>
            <a:r>
              <a:rPr lang="en-US" altLang="zh-CN" sz="1400" smtClean="0">
                <a:solidFill>
                  <a:srgbClr val="FF0000"/>
                </a:solidFill>
              </a:rPr>
              <a:t>Editor’s Note2 : The applicability and details of PDU Set handling in uplink direction is pending RAN WG’s progress.</a:t>
            </a:r>
          </a:p>
          <a:p>
            <a:pPr lvl="1"/>
            <a:r>
              <a:rPr lang="en-US" altLang="zh-CN" sz="1400" smtClean="0"/>
              <a:t>Editor's Note3: The need for AN PSDB and definition of AN PSDB is FFS.</a:t>
            </a:r>
          </a:p>
          <a:p>
            <a:pPr lvl="1"/>
            <a:r>
              <a:rPr lang="en-US" altLang="zh-CN" sz="1400" smtClean="0"/>
              <a:t>Editor's Note4: The PSER definition may be subject to change if RAN2 provides any feedback on that</a:t>
            </a:r>
          </a:p>
          <a:p>
            <a:pPr lvl="1"/>
            <a:r>
              <a:rPr lang="en-US" altLang="zh-CN" sz="1400" b="1" smtClean="0"/>
              <a:t>501 General:</a:t>
            </a:r>
          </a:p>
          <a:p>
            <a:pPr lvl="1"/>
            <a:r>
              <a:rPr lang="en-US" altLang="zh-CN" sz="1400" smtClean="0">
                <a:solidFill>
                  <a:srgbClr val="FF0000"/>
                </a:solidFill>
              </a:rPr>
              <a:t>Editor’s note5: The applicability and details of PDU Set handling in uplink direction is pending RAN WG’s progress</a:t>
            </a:r>
          </a:p>
          <a:p>
            <a:pPr lvl="1"/>
            <a:r>
              <a:rPr lang="en-US" altLang="zh-CN" sz="1400" smtClean="0"/>
              <a:t>Editor’s Note6: Whether a standardized S-NSSAI (SST) is defined for XRM or whether non-standardized S-NSSAI is used is FFS</a:t>
            </a:r>
          </a:p>
          <a:p>
            <a:pPr lvl="1"/>
            <a:r>
              <a:rPr lang="en-US" altLang="zh-CN" sz="1400" smtClean="0"/>
              <a:t>Editor’s note7: 	Whether and how PDU Set Importance can span across QoS Flows is FFS.</a:t>
            </a:r>
          </a:p>
          <a:p>
            <a:pPr lvl="1"/>
            <a:r>
              <a:rPr lang="en-US" altLang="zh-CN" sz="1400" smtClean="0">
                <a:solidFill>
                  <a:srgbClr val="FF0000"/>
                </a:solidFill>
              </a:rPr>
              <a:t>Editor’s note8: 	The PDU Set Size is pending SA WG4 progress on SA WG4 5G_RTP WI. It is up to SA4 to decide whether PDU Set Size in an SA4 defined RTP header, extension header and/or payload is in bytes and whether the PDU Set Size in an SA4 </a:t>
            </a:r>
            <a:r>
              <a:rPr lang="en-US" altLang="zh-CN" sz="1400" smtClean="0"/>
              <a:t>defined RTP header, extension header and/or payload includes the RTP and/or IP overhead.</a:t>
            </a:r>
          </a:p>
          <a:p>
            <a:pPr lvl="1"/>
            <a:r>
              <a:rPr lang="en-US" altLang="zh-CN" sz="1400" smtClean="0">
                <a:solidFill>
                  <a:srgbClr val="FF0000"/>
                </a:solidFill>
              </a:rPr>
              <a:t>Editor’s note9: 	PDU Set Information in RTP/SRTP header, extension header and/or payload is pending SA WG4 progress on SA WG4 5G_RTP WI.</a:t>
            </a:r>
          </a:p>
          <a:p>
            <a:pPr lvl="1"/>
            <a:endParaRPr lang="en-US" altLang="zh-CN" sz="1400" smtClean="0"/>
          </a:p>
        </p:txBody>
      </p:sp>
      <p:sp>
        <p:nvSpPr>
          <p:cNvPr id="4" name="TextBox 3"/>
          <p:cNvSpPr txBox="1"/>
          <p:nvPr/>
        </p:nvSpPr>
        <p:spPr>
          <a:xfrm>
            <a:off x="357113" y="5485317"/>
            <a:ext cx="8111068" cy="1372683"/>
          </a:xfrm>
          <a:prstGeom prst="rect">
            <a:avLst/>
          </a:prstGeom>
          <a:solidFill>
            <a:schemeClr val="bg1"/>
          </a:solidFill>
        </p:spPr>
        <p:txBody>
          <a:bodyPr wrap="square" rtlCol="0">
            <a:spAutoFit/>
          </a:bodyPr>
          <a:lstStyle/>
          <a:p>
            <a:r>
              <a:rPr lang="en-US" sz="1600" b="1" smtClean="0">
                <a:latin typeface="微软雅黑" pitchFamily="34" charset="-122"/>
                <a:ea typeface="微软雅黑" pitchFamily="34" charset="-122"/>
              </a:rPr>
              <a:t>Suggested way forward: </a:t>
            </a:r>
          </a:p>
          <a:p>
            <a:pPr marL="742950" lvl="1" indent="-285750">
              <a:spcBef>
                <a:spcPct val="20000"/>
              </a:spcBef>
              <a:buClr>
                <a:srgbClr val="C00000"/>
              </a:buClr>
              <a:buFont typeface="Arial" panose="020B0604020202020204" pitchFamily="34" charset="0"/>
              <a:buChar char="•"/>
            </a:pPr>
            <a:r>
              <a:rPr lang="en-US" altLang="zh-CN" sz="1400" smtClean="0">
                <a:latin typeface="+mn-lt"/>
              </a:rPr>
              <a:t>EN4 can be resolved based on RAN LS feedback.</a:t>
            </a:r>
          </a:p>
          <a:p>
            <a:pPr marL="742950" lvl="1" indent="-285750">
              <a:spcBef>
                <a:spcPct val="20000"/>
              </a:spcBef>
              <a:buClr>
                <a:srgbClr val="C00000"/>
              </a:buClr>
              <a:buFont typeface="Arial" panose="020B0604020202020204" pitchFamily="34" charset="0"/>
              <a:buChar char="•"/>
            </a:pPr>
            <a:r>
              <a:rPr lang="en-US" altLang="zh-CN" sz="1400" smtClean="0">
                <a:latin typeface="+mn-lt"/>
              </a:rPr>
              <a:t>EN1,EN3,EN6,EN7,</a:t>
            </a:r>
          </a:p>
          <a:p>
            <a:pPr marL="742950" lvl="1" indent="-285750">
              <a:spcBef>
                <a:spcPct val="20000"/>
              </a:spcBef>
              <a:buClr>
                <a:srgbClr val="C00000"/>
              </a:buClr>
              <a:buFont typeface="Arial" panose="020B0604020202020204" pitchFamily="34" charset="0"/>
              <a:buChar char="•"/>
            </a:pPr>
            <a:r>
              <a:rPr lang="en-US" altLang="zh-CN" sz="1400" smtClean="0">
                <a:latin typeface="+mn-lt"/>
              </a:rPr>
              <a:t>EN2,EN5 are depending on RAN progress.</a:t>
            </a:r>
          </a:p>
          <a:p>
            <a:pPr marL="742950" lvl="1" indent="-285750">
              <a:spcBef>
                <a:spcPct val="20000"/>
              </a:spcBef>
              <a:buClr>
                <a:srgbClr val="C00000"/>
              </a:buClr>
              <a:buFont typeface="Arial" panose="020B0604020202020204" pitchFamily="34" charset="0"/>
              <a:buChar char="•"/>
            </a:pPr>
            <a:r>
              <a:rPr lang="en-US" altLang="zh-CN" sz="1400" smtClean="0">
                <a:latin typeface="+mn-lt"/>
              </a:rPr>
              <a:t>EN8,EN9 are depending on SA4 progress.(changing into NOTE?)</a:t>
            </a:r>
          </a:p>
        </p:txBody>
      </p:sp>
    </p:spTree>
    <p:extLst>
      <p:ext uri="{BB962C8B-B14F-4D97-AF65-F5344CB8AC3E}">
        <p14:creationId xmlns:p14="http://schemas.microsoft.com/office/powerpoint/2010/main" xmlns="" val="1738742513"/>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FB3A352E-09EC-C478-A6B1-2A2DFD94FD5D}"/>
              </a:ext>
            </a:extLst>
          </p:cNvPr>
          <p:cNvSpPr>
            <a:spLocks noGrp="1"/>
          </p:cNvSpPr>
          <p:nvPr>
            <p:ph type="title"/>
          </p:nvPr>
        </p:nvSpPr>
        <p:spPr/>
        <p:txBody>
          <a:bodyPr/>
          <a:lstStyle/>
          <a:p>
            <a:r>
              <a:rPr lang="en-US" altLang="zh-CN" smtClean="0"/>
              <a:t>KI#6</a:t>
            </a:r>
            <a:endParaRPr lang="zh-CN" altLang="en-US" dirty="0"/>
          </a:p>
        </p:txBody>
      </p:sp>
      <p:sp>
        <p:nvSpPr>
          <p:cNvPr id="3" name="内容占位符 2">
            <a:extLst>
              <a:ext uri="{FF2B5EF4-FFF2-40B4-BE49-F238E27FC236}">
                <a16:creationId xmlns:a16="http://schemas.microsoft.com/office/drawing/2014/main" xmlns="" id="{641E4211-3C75-237C-03A0-0CCBFDB665D8}"/>
              </a:ext>
            </a:extLst>
          </p:cNvPr>
          <p:cNvSpPr>
            <a:spLocks noGrp="1"/>
          </p:cNvSpPr>
          <p:nvPr>
            <p:ph idx="1"/>
          </p:nvPr>
        </p:nvSpPr>
        <p:spPr>
          <a:xfrm>
            <a:off x="488949" y="1454150"/>
            <a:ext cx="8385175" cy="4830763"/>
          </a:xfrm>
        </p:spPr>
        <p:txBody>
          <a:bodyPr/>
          <a:lstStyle/>
          <a:p>
            <a:pPr lvl="0"/>
            <a:r>
              <a:rPr lang="en-US" altLang="zh-CN" sz="1800" smtClean="0"/>
              <a:t>501 CR</a:t>
            </a:r>
          </a:p>
          <a:p>
            <a:pPr lvl="1"/>
            <a:r>
              <a:rPr lang="en-US" altLang="zh-CN" sz="1600" smtClean="0"/>
              <a:t>No EN</a:t>
            </a:r>
          </a:p>
          <a:p>
            <a:r>
              <a:rPr lang="en-US" altLang="zh-CN" sz="1800" smtClean="0"/>
              <a:t>503 CR</a:t>
            </a:r>
          </a:p>
          <a:p>
            <a:pPr lvl="1"/>
            <a:r>
              <a:rPr lang="en-US" altLang="zh-CN" sz="1600" smtClean="0"/>
              <a:t>No EN</a:t>
            </a:r>
            <a:endParaRPr lang="en-GB" altLang="zh-CN" sz="1600" smtClean="0"/>
          </a:p>
          <a:p>
            <a:r>
              <a:rPr lang="en-US" altLang="zh-CN" sz="1800" smtClean="0"/>
              <a:t>502 CR</a:t>
            </a:r>
          </a:p>
          <a:p>
            <a:pPr lvl="1"/>
            <a:r>
              <a:rPr lang="en-US" altLang="zh-CN" sz="1600" smtClean="0"/>
              <a:t>No EN</a:t>
            </a:r>
            <a:endParaRPr lang="en-US" altLang="zh-CN" sz="1600" dirty="0"/>
          </a:p>
        </p:txBody>
      </p:sp>
      <p:sp>
        <p:nvSpPr>
          <p:cNvPr id="4" name="TextBox 3"/>
          <p:cNvSpPr txBox="1"/>
          <p:nvPr/>
        </p:nvSpPr>
        <p:spPr>
          <a:xfrm>
            <a:off x="376364" y="4368786"/>
            <a:ext cx="8111068" cy="664797"/>
          </a:xfrm>
          <a:prstGeom prst="rect">
            <a:avLst/>
          </a:prstGeom>
          <a:solidFill>
            <a:schemeClr val="bg1"/>
          </a:solidFill>
        </p:spPr>
        <p:txBody>
          <a:bodyPr wrap="square" rtlCol="0">
            <a:spAutoFit/>
          </a:bodyPr>
          <a:lstStyle/>
          <a:p>
            <a:r>
              <a:rPr lang="en-US" sz="1800" b="1" smtClean="0">
                <a:latin typeface="微软雅黑" pitchFamily="34" charset="-122"/>
                <a:ea typeface="微软雅黑" pitchFamily="34" charset="-122"/>
              </a:rPr>
              <a:t>Suggested way forward: </a:t>
            </a:r>
          </a:p>
          <a:p>
            <a:pPr marL="742950" lvl="1" indent="-285750">
              <a:spcBef>
                <a:spcPct val="20000"/>
              </a:spcBef>
              <a:buClr>
                <a:srgbClr val="C00000"/>
              </a:buClr>
              <a:buFont typeface="Arial" panose="020B0604020202020204" pitchFamily="34" charset="0"/>
              <a:buChar char="•"/>
            </a:pPr>
            <a:r>
              <a:rPr lang="en-US" altLang="zh-CN" sz="1600" smtClean="0">
                <a:latin typeface="+mn-lt"/>
              </a:rPr>
              <a:t>502 CR may need to be proposed to complete the description of KI#6.</a:t>
            </a:r>
          </a:p>
        </p:txBody>
      </p:sp>
    </p:spTree>
    <p:extLst>
      <p:ext uri="{BB962C8B-B14F-4D97-AF65-F5344CB8AC3E}">
        <p14:creationId xmlns:p14="http://schemas.microsoft.com/office/powerpoint/2010/main" xmlns="" val="314717078"/>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261AA78D-FE2E-1EE3-68A9-5CB7AAF32AFA}"/>
              </a:ext>
            </a:extLst>
          </p:cNvPr>
          <p:cNvSpPr>
            <a:spLocks noGrp="1"/>
          </p:cNvSpPr>
          <p:nvPr>
            <p:ph type="title"/>
          </p:nvPr>
        </p:nvSpPr>
        <p:spPr/>
        <p:txBody>
          <a:bodyPr/>
          <a:lstStyle/>
          <a:p>
            <a:r>
              <a:rPr lang="en-US" altLang="zh-CN" dirty="0"/>
              <a:t>KI#7</a:t>
            </a:r>
            <a:endParaRPr lang="zh-CN" altLang="en-US" dirty="0"/>
          </a:p>
        </p:txBody>
      </p:sp>
      <p:sp>
        <p:nvSpPr>
          <p:cNvPr id="3" name="内容占位符 2">
            <a:extLst>
              <a:ext uri="{FF2B5EF4-FFF2-40B4-BE49-F238E27FC236}">
                <a16:creationId xmlns:a16="http://schemas.microsoft.com/office/drawing/2014/main" xmlns="" id="{F857B4E3-4645-AA29-406D-E5449DE1985C}"/>
              </a:ext>
            </a:extLst>
          </p:cNvPr>
          <p:cNvSpPr>
            <a:spLocks noGrp="1"/>
          </p:cNvSpPr>
          <p:nvPr>
            <p:ph idx="1"/>
          </p:nvPr>
        </p:nvSpPr>
        <p:spPr/>
        <p:txBody>
          <a:bodyPr/>
          <a:lstStyle/>
          <a:p>
            <a:r>
              <a:rPr lang="en-US" altLang="zh-CN" sz="2000" dirty="0"/>
              <a:t>501 CR</a:t>
            </a:r>
          </a:p>
          <a:p>
            <a:pPr lvl="1"/>
            <a:r>
              <a:rPr lang="en-GB" altLang="zh-CN" sz="1800" dirty="0"/>
              <a:t>Editor’s Note</a:t>
            </a:r>
          </a:p>
          <a:p>
            <a:pPr lvl="2"/>
            <a:r>
              <a:rPr lang="en-GB" altLang="zh-CN" sz="1600" dirty="0"/>
              <a:t>Whether all QoS monitoring needs can be addressed with the limitation of one QoS Monitoring control information per PCC rule is FFS.</a:t>
            </a:r>
          </a:p>
          <a:p>
            <a:r>
              <a:rPr lang="en-US" altLang="zh-CN" sz="2000" smtClean="0"/>
              <a:t>503 </a:t>
            </a:r>
            <a:r>
              <a:rPr lang="en-US" altLang="zh-CN" sz="2000" dirty="0"/>
              <a:t>CR</a:t>
            </a:r>
          </a:p>
          <a:p>
            <a:pPr lvl="1"/>
            <a:r>
              <a:rPr lang="en-GB" sz="1800" smtClean="0"/>
              <a:t>S2-2301474 (CR0781) is withdraw from SA plenary.</a:t>
            </a:r>
            <a:endParaRPr lang="en-US" altLang="zh-CN" sz="1800" dirty="0"/>
          </a:p>
          <a:p>
            <a:endParaRPr lang="zh-CN" altLang="en-US" sz="2000" dirty="0"/>
          </a:p>
        </p:txBody>
      </p:sp>
      <p:sp>
        <p:nvSpPr>
          <p:cNvPr id="4" name="TextBox 3"/>
          <p:cNvSpPr txBox="1"/>
          <p:nvPr/>
        </p:nvSpPr>
        <p:spPr>
          <a:xfrm>
            <a:off x="308987" y="4821174"/>
            <a:ext cx="8111068" cy="1206484"/>
          </a:xfrm>
          <a:prstGeom prst="rect">
            <a:avLst/>
          </a:prstGeom>
          <a:solidFill>
            <a:schemeClr val="bg1"/>
          </a:solidFill>
        </p:spPr>
        <p:txBody>
          <a:bodyPr wrap="square" rtlCol="0">
            <a:spAutoFit/>
          </a:bodyPr>
          <a:lstStyle/>
          <a:p>
            <a:r>
              <a:rPr lang="en-US" sz="1800" b="1" smtClean="0">
                <a:latin typeface="微软雅黑" pitchFamily="34" charset="-122"/>
                <a:ea typeface="微软雅黑" pitchFamily="34" charset="-122"/>
              </a:rPr>
              <a:t>Suggested way forward: </a:t>
            </a:r>
          </a:p>
          <a:p>
            <a:pPr marL="742950" lvl="1" indent="-285750">
              <a:spcBef>
                <a:spcPct val="20000"/>
              </a:spcBef>
              <a:buClr>
                <a:srgbClr val="C00000"/>
              </a:buClr>
              <a:buFont typeface="Arial" panose="020B0604020202020204" pitchFamily="34" charset="0"/>
              <a:buChar char="•"/>
            </a:pPr>
            <a:r>
              <a:rPr lang="en-US" altLang="zh-CN" sz="1600" smtClean="0">
                <a:latin typeface="+mn-lt"/>
              </a:rPr>
              <a:t>The EN in 501 can be resoved. There will be only one QoS monitoring pcc rule sent from PCF to SMF to get the packet delay and packet delay variation together.</a:t>
            </a:r>
          </a:p>
          <a:p>
            <a:pPr marL="742950" lvl="1" indent="-285750">
              <a:spcBef>
                <a:spcPct val="20000"/>
              </a:spcBef>
              <a:buClr>
                <a:srgbClr val="C00000"/>
              </a:buClr>
              <a:buFont typeface="Arial" panose="020B0604020202020204" pitchFamily="34" charset="0"/>
              <a:buChar char="•"/>
            </a:pPr>
            <a:r>
              <a:rPr lang="en-US" altLang="zh-CN" sz="1600" smtClean="0">
                <a:latin typeface="+mn-lt"/>
              </a:rPr>
              <a:t>501 CR for PDV will be submitted in next meeting in QoS monitoring section.</a:t>
            </a:r>
          </a:p>
        </p:txBody>
      </p:sp>
    </p:spTree>
    <p:extLst>
      <p:ext uri="{BB962C8B-B14F-4D97-AF65-F5344CB8AC3E}">
        <p14:creationId xmlns:p14="http://schemas.microsoft.com/office/powerpoint/2010/main" xmlns="" val="3497434801"/>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23F549CF-68B7-C55B-5390-B9537810407D}"/>
              </a:ext>
            </a:extLst>
          </p:cNvPr>
          <p:cNvSpPr>
            <a:spLocks noGrp="1"/>
          </p:cNvSpPr>
          <p:nvPr>
            <p:ph type="title"/>
          </p:nvPr>
        </p:nvSpPr>
        <p:spPr/>
        <p:txBody>
          <a:bodyPr/>
          <a:lstStyle/>
          <a:p>
            <a:r>
              <a:rPr lang="en-US" altLang="zh-CN" dirty="0"/>
              <a:t>KI#8</a:t>
            </a:r>
            <a:endParaRPr lang="zh-CN" altLang="en-US" dirty="0"/>
          </a:p>
        </p:txBody>
      </p:sp>
      <p:sp>
        <p:nvSpPr>
          <p:cNvPr id="3" name="内容占位符 2">
            <a:extLst>
              <a:ext uri="{FF2B5EF4-FFF2-40B4-BE49-F238E27FC236}">
                <a16:creationId xmlns:a16="http://schemas.microsoft.com/office/drawing/2014/main" xmlns="" id="{4AD5D794-1E09-1D29-D545-A84B3051BB54}"/>
              </a:ext>
            </a:extLst>
          </p:cNvPr>
          <p:cNvSpPr>
            <a:spLocks noGrp="1"/>
          </p:cNvSpPr>
          <p:nvPr>
            <p:ph idx="1"/>
          </p:nvPr>
        </p:nvSpPr>
        <p:spPr/>
        <p:txBody>
          <a:bodyPr/>
          <a:lstStyle/>
          <a:p>
            <a:r>
              <a:rPr lang="en-US" altLang="zh-CN" sz="1800" dirty="0"/>
              <a:t>501 CR</a:t>
            </a:r>
          </a:p>
          <a:p>
            <a:pPr lvl="1"/>
            <a:r>
              <a:rPr lang="en-US" altLang="zh-CN" sz="1400" smtClean="0"/>
              <a:t>Editor’s note1: The method used to provide the Periodicity information to SMF is FFS.</a:t>
            </a:r>
          </a:p>
          <a:p>
            <a:pPr lvl="1"/>
            <a:r>
              <a:rPr lang="en-US" altLang="zh-CN" sz="1400" smtClean="0"/>
              <a:t>Editor’s note2: The method used to report the Periodicity information from the UPF to the SMF is FFS</a:t>
            </a:r>
          </a:p>
          <a:p>
            <a:pPr lvl="1"/>
            <a:r>
              <a:rPr lang="en-US" altLang="zh-CN" sz="1400" smtClean="0">
                <a:solidFill>
                  <a:srgbClr val="FF0000"/>
                </a:solidFill>
              </a:rPr>
              <a:t>Editor's note3: Support of new RTP header extension for End of Data Burst indication by the application server depends on progress in SA4 5G_RTP WI.</a:t>
            </a:r>
            <a:endParaRPr lang="en-US" altLang="zh-CN" sz="1600" smtClean="0">
              <a:solidFill>
                <a:srgbClr val="FF0000"/>
              </a:solidFill>
            </a:endParaRPr>
          </a:p>
          <a:p>
            <a:pPr lvl="1"/>
            <a:r>
              <a:rPr lang="en-US" altLang="zh-CN" sz="1400" smtClean="0"/>
              <a:t>Editor's note4:	The details of the Jitter Information are FFS and will be coordinated with RAN WGs.</a:t>
            </a:r>
          </a:p>
          <a:p>
            <a:r>
              <a:rPr lang="en-US" altLang="zh-CN" sz="1800" smtClean="0"/>
              <a:t>503 </a:t>
            </a:r>
            <a:r>
              <a:rPr lang="en-US" altLang="zh-CN" sz="1800" dirty="0"/>
              <a:t>CR</a:t>
            </a:r>
          </a:p>
          <a:p>
            <a:pPr lvl="1"/>
            <a:r>
              <a:rPr lang="en-GB" altLang="zh-CN" sz="1400"/>
              <a:t>Editor’s </a:t>
            </a:r>
            <a:r>
              <a:rPr lang="en-GB" altLang="zh-CN" sz="1400" smtClean="0"/>
              <a:t>Note5: </a:t>
            </a:r>
            <a:r>
              <a:rPr lang="en-GB" altLang="zh-CN" sz="1400" dirty="0"/>
              <a:t>whether the TSCAC is used by AF to transmit the periodicity information for power saving is FFS.</a:t>
            </a:r>
            <a:endParaRPr lang="zh-CN" altLang="zh-CN" sz="1400" dirty="0"/>
          </a:p>
          <a:p>
            <a:endParaRPr lang="zh-CN" altLang="en-US" dirty="0"/>
          </a:p>
        </p:txBody>
      </p:sp>
      <p:sp>
        <p:nvSpPr>
          <p:cNvPr id="4" name="TextBox 3"/>
          <p:cNvSpPr txBox="1"/>
          <p:nvPr/>
        </p:nvSpPr>
        <p:spPr>
          <a:xfrm>
            <a:off x="308987" y="4821174"/>
            <a:ext cx="8111068" cy="1255728"/>
          </a:xfrm>
          <a:prstGeom prst="rect">
            <a:avLst/>
          </a:prstGeom>
          <a:solidFill>
            <a:schemeClr val="bg1"/>
          </a:solidFill>
        </p:spPr>
        <p:txBody>
          <a:bodyPr wrap="square" rtlCol="0">
            <a:spAutoFit/>
          </a:bodyPr>
          <a:lstStyle/>
          <a:p>
            <a:r>
              <a:rPr lang="en-US" sz="1800" b="1" smtClean="0">
                <a:latin typeface="微软雅黑" pitchFamily="34" charset="-122"/>
                <a:ea typeface="微软雅黑" pitchFamily="34" charset="-122"/>
              </a:rPr>
              <a:t>Suggested way forward: </a:t>
            </a:r>
          </a:p>
          <a:p>
            <a:pPr marL="742950" lvl="1" indent="-285750">
              <a:spcBef>
                <a:spcPct val="20000"/>
              </a:spcBef>
              <a:buClr>
                <a:srgbClr val="C00000"/>
              </a:buClr>
              <a:buFont typeface="Arial" panose="020B0604020202020204" pitchFamily="34" charset="0"/>
              <a:buChar char="•"/>
            </a:pPr>
            <a:r>
              <a:rPr lang="en-US" altLang="zh-CN" sz="1600" smtClean="0">
                <a:latin typeface="+mn-lt"/>
              </a:rPr>
              <a:t>EN1,EN2,EN4,EN5 need to be resolved in next meeting.</a:t>
            </a:r>
          </a:p>
          <a:p>
            <a:pPr marL="742950" lvl="1" indent="-285750">
              <a:spcBef>
                <a:spcPct val="20000"/>
              </a:spcBef>
              <a:buClr>
                <a:srgbClr val="C00000"/>
              </a:buClr>
              <a:buFont typeface="Arial" panose="020B0604020202020204" pitchFamily="34" charset="0"/>
              <a:buChar char="•"/>
            </a:pPr>
            <a:r>
              <a:rPr lang="en-US" altLang="zh-CN" sz="1600" smtClean="0">
                <a:latin typeface="+mn-lt"/>
              </a:rPr>
              <a:t>EN3 is depending on SA4 progress.(changing into NOTE?)</a:t>
            </a:r>
          </a:p>
          <a:p>
            <a:pPr marL="742950" lvl="1" indent="-285750">
              <a:spcBef>
                <a:spcPct val="20000"/>
              </a:spcBef>
              <a:buClr>
                <a:srgbClr val="C00000"/>
              </a:buClr>
              <a:buFont typeface="Arial" panose="020B0604020202020204" pitchFamily="34" charset="0"/>
              <a:buChar char="•"/>
            </a:pPr>
            <a:endParaRPr lang="en-US" altLang="zh-CN" sz="1600" smtClean="0">
              <a:latin typeface="+mn-lt"/>
            </a:endParaRPr>
          </a:p>
        </p:txBody>
      </p:sp>
    </p:spTree>
    <p:extLst>
      <p:ext uri="{BB962C8B-B14F-4D97-AF65-F5344CB8AC3E}">
        <p14:creationId xmlns:p14="http://schemas.microsoft.com/office/powerpoint/2010/main" xmlns="" val="3652562759"/>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1660</TotalTime>
  <Words>932</Words>
  <Application>Microsoft Office PowerPoint</Application>
  <PresentationFormat>全屏显示(4:3)</PresentationFormat>
  <Paragraphs>174</Paragraphs>
  <Slides>10</Slides>
  <Notes>4</Notes>
  <HiddenSlides>0</HiddenSlides>
  <MMClips>0</MMClips>
  <ScaleCrop>false</ScaleCrop>
  <HeadingPairs>
    <vt:vector size="4" baseType="variant">
      <vt:variant>
        <vt:lpstr>主题</vt:lpstr>
      </vt:variant>
      <vt:variant>
        <vt:i4>2</vt:i4>
      </vt:variant>
      <vt:variant>
        <vt:lpstr>幻灯片标题</vt:lpstr>
      </vt:variant>
      <vt:variant>
        <vt:i4>10</vt:i4>
      </vt:variant>
    </vt:vector>
  </HeadingPairs>
  <TitlesOfParts>
    <vt:vector size="12" baseType="lpstr">
      <vt:lpstr>Office Theme</vt:lpstr>
      <vt:lpstr>1_Office Theme</vt:lpstr>
      <vt:lpstr>Conference call for XRM before SA2#156e</vt:lpstr>
      <vt:lpstr>Agenda</vt:lpstr>
      <vt:lpstr>General discussion</vt:lpstr>
      <vt:lpstr>KI#1&amp;2</vt:lpstr>
      <vt:lpstr>KI#3</vt:lpstr>
      <vt:lpstr>KI#4&amp;5</vt:lpstr>
      <vt:lpstr>KI#6</vt:lpstr>
      <vt:lpstr>KI#7</vt:lpstr>
      <vt:lpstr>KI#8</vt:lpstr>
      <vt:lpstr>Uploaded 502 CRs(23)</vt:lpstr>
    </vt:vector>
  </TitlesOfParts>
  <Company>3GPP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cmcc-wd</cp:lastModifiedBy>
  <cp:revision>2067</cp:revision>
  <dcterms:created xsi:type="dcterms:W3CDTF">2008-08-30T09:32:00Z</dcterms:created>
  <dcterms:modified xsi:type="dcterms:W3CDTF">2023-03-30T12:12:13Z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d845be66-0dd2-42c8-8a85-27aea652d485</vt:lpwstr>
  </property>
  <property fmtid="{D5CDD505-2E9C-101B-9397-08002B2CF9AE}" pid="3" name="CTP_TimeStamp">
    <vt:lpwstr>2020-02-07 13:13:00Z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y fmtid="{D5CDD505-2E9C-101B-9397-08002B2CF9AE}" pid="8" name="_2015_ms_pID_725343">
    <vt:lpwstr>(3)ws57Bm1rCc6j05frPFZj2k+UdaJr/mLRGa91jUg95hCFC5MHZrTCbhpjh+7JOZV0AL4dCVSX
XNd+zi5TYToqrnxXShEScIm+xnRF4HAZvxzEuAz1IBv3eYDnkIB717QEn9vFzsJhScxDgnw3
2Vm85Xl1ImFdj1ZQiPIxIG6/J0zXR60j8K/QqeDe8XWld3CDMwo0rrshy/NFuTPcbtVkBYE1
KttJGUegjsPAunbSxi</vt:lpwstr>
  </property>
  <property fmtid="{D5CDD505-2E9C-101B-9397-08002B2CF9AE}" pid="9" name="_2015_ms_pID_7253431">
    <vt:lpwstr>/5X0K2KFmFypLdiH15dWQmToOmnM3hQ+TTnVYMHtefwUO3P6uxqNZ1
XkyH67lxn9wUjU+tED5wRE8nelMcduCnpV8YMrwxdt43xlje8ZgAerpfGGdSZnnR8aLkSy0d
2C3YIQh6vqUy46HHfSpmrBtWfvPAvKTsg56roiqsRLVsVVYiUKcb9kEOzGb76SmPmQa4bXMq
gzvfrAmevLteqIaJXZdiA2QxTcg45ANQtEY8</vt:lpwstr>
  </property>
  <property fmtid="{D5CDD505-2E9C-101B-9397-08002B2CF9AE}" pid="10" name="_2015_ms_pID_7253432">
    <vt:lpwstr>2Q==</vt:lpwstr>
  </property>
  <property fmtid="{D5CDD505-2E9C-101B-9397-08002B2CF9AE}" pid="11" name="ContentTypeId">
    <vt:lpwstr>0x01010000A41F864BF9E047AC9D98AA3A92DCA2</vt:lpwstr>
  </property>
  <property fmtid="{D5CDD505-2E9C-101B-9397-08002B2CF9AE}" pid="12" name="ICV">
    <vt:lpwstr>E85B9324F64D493C8935AAABB946DBB0</vt:lpwstr>
  </property>
  <property fmtid="{D5CDD505-2E9C-101B-9397-08002B2CF9AE}" pid="13" name="KSOProductBuildVer">
    <vt:lpwstr>2052-11.8.2.10912</vt:lpwstr>
  </property>
  <property fmtid="{D5CDD505-2E9C-101B-9397-08002B2CF9AE}" pid="14" name="_readonly">
    <vt:lpwstr/>
  </property>
  <property fmtid="{D5CDD505-2E9C-101B-9397-08002B2CF9AE}" pid="15" name="_change">
    <vt:lpwstr/>
  </property>
  <property fmtid="{D5CDD505-2E9C-101B-9397-08002B2CF9AE}" pid="16" name="_full-control">
    <vt:lpwstr/>
  </property>
  <property fmtid="{D5CDD505-2E9C-101B-9397-08002B2CF9AE}" pid="17" name="sflag">
    <vt:lpwstr>1645404766</vt:lpwstr>
  </property>
</Properties>
</file>