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2134805359" r:id="rId6"/>
    <p:sldId id="2134805360" r:id="rId7"/>
    <p:sldId id="2134805351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88" d="100"/>
          <a:sy n="88" d="100"/>
        </p:scale>
        <p:origin x="312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5933" y="138866"/>
            <a:ext cx="34197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</a:t>
            </a:r>
            <a:r>
              <a:rPr lang="en-GB" altLang="zh-CN" sz="14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156-e </a:t>
            </a:r>
            <a:endParaRPr lang="sv-SE" altLang="en-US" sz="1400" b="1" dirty="0">
              <a:latin typeface="Arial "/>
            </a:endParaRPr>
          </a:p>
          <a:p>
            <a:pPr eaLnBrk="1" hangingPunct="1">
              <a:defRPr/>
            </a:pPr>
            <a:r>
              <a:rPr lang="en-GB" sz="14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Electronic meeting, 17 - 21 April, 2023</a:t>
            </a:r>
            <a:endParaRPr lang="sv-SE" altLang="en-US" sz="14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400" b="1" i="1" dirty="0">
                <a:latin typeface="Arial "/>
              </a:rPr>
              <a:t>S2-220xxxx</a:t>
            </a:r>
            <a:r>
              <a:rPr lang="sv-SE" altLang="en-US" sz="1200" b="1" i="1" dirty="0">
                <a:latin typeface="Arial "/>
              </a:rPr>
              <a:t>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2598" y="2995748"/>
            <a:ext cx="9480235" cy="731858"/>
          </a:xfrm>
        </p:spPr>
        <p:txBody>
          <a:bodyPr/>
          <a:lstStyle/>
          <a:p>
            <a:pPr eaLnBrk="1" hangingPunct="1"/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sz="3600" dirty="0"/>
              <a:t>Way Forward for CT1 LS </a:t>
            </a:r>
            <a:r>
              <a:rPr lang="en-US" altLang="zh-CN" sz="3600" dirty="0" smtClean="0"/>
              <a:t>- S2-2303916</a:t>
            </a:r>
            <a:r>
              <a:rPr lang="en-US" altLang="zh-CN" sz="3600" dirty="0"/>
              <a:t>/ C1-227197</a:t>
            </a:r>
            <a:endParaRPr lang="en-GB" altLang="en-US" sz="3600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 smtClean="0"/>
              <a:t>Background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414" y="1940412"/>
            <a:ext cx="10935789" cy="4351338"/>
          </a:xfrm>
        </p:spPr>
        <p:txBody>
          <a:bodyPr/>
          <a:lstStyle/>
          <a:p>
            <a:pPr marL="0" indent="0">
              <a:buNone/>
            </a:pPr>
            <a:r>
              <a:rPr lang="en-IN" altLang="zh-CN" sz="1400" b="1" dirty="0"/>
              <a:t>CT1 sent an LS to SA2 in S2-2303916/ C1-227197. Below are the details:</a:t>
            </a:r>
          </a:p>
          <a:p>
            <a:pPr marL="0" indent="0">
              <a:buNone/>
            </a:pPr>
            <a:endParaRPr lang="en-IN" altLang="zh-CN" sz="1400" b="1" dirty="0"/>
          </a:p>
          <a:p>
            <a:pPr marL="0" indent="0">
              <a:buNone/>
            </a:pPr>
            <a:r>
              <a:rPr lang="en-IN" altLang="zh-CN" sz="1200" i="1" dirty="0" smtClean="0"/>
              <a:t>“At </a:t>
            </a:r>
            <a:r>
              <a:rPr lang="en-IN" altLang="zh-CN" sz="1200" i="1" dirty="0"/>
              <a:t>CT1#139e, CT1 discussed certain requirements related to the UE behaviour in a non-allowed service area. CT1 would like to ask SA2 for guidance on an issue. </a:t>
            </a:r>
            <a:r>
              <a:rPr lang="en-IN" altLang="zh-CN" sz="1200" i="1" dirty="0" smtClean="0"/>
              <a:t>The </a:t>
            </a:r>
            <a:r>
              <a:rPr lang="en-IN" altLang="zh-CN" sz="1200" i="1" dirty="0"/>
              <a:t>scenario is as follows</a:t>
            </a:r>
            <a:r>
              <a:rPr lang="en-IN" altLang="zh-CN" sz="1200" i="1" dirty="0" smtClean="0"/>
              <a:t>:</a:t>
            </a:r>
            <a:r>
              <a:rPr lang="en-IN" altLang="zh-CN" sz="1200" i="1" dirty="0"/>
              <a:t> </a:t>
            </a:r>
          </a:p>
          <a:p>
            <a:pPr marL="0" indent="0">
              <a:buNone/>
            </a:pPr>
            <a:r>
              <a:rPr lang="en-IN" altLang="zh-CN" sz="1200" i="1" dirty="0" smtClean="0"/>
              <a:t>The </a:t>
            </a:r>
            <a:r>
              <a:rPr lang="en-IN" altLang="zh-CN" sz="1200" i="1" dirty="0"/>
              <a:t>UE is registered to an AMF both via 3GPP and non-3GPP access. The UE is currently in a non-allowed area. The registration area (TAI list) for 3GPP access includes both TAs from the UE's non-allowed area and TAs from the allowed area. The UE is currently in a non-allowed area.</a:t>
            </a:r>
          </a:p>
          <a:p>
            <a:pPr marL="0" indent="0">
              <a:buNone/>
            </a:pPr>
            <a:r>
              <a:rPr lang="en-IN" altLang="zh-CN" sz="1200" i="1" dirty="0"/>
              <a:t>The UE has at least 1 PDU session activated via non-3GPP access which cannot be transferred to 3GPP access. </a:t>
            </a:r>
          </a:p>
          <a:p>
            <a:pPr marL="0" indent="0">
              <a:buNone/>
            </a:pPr>
            <a:r>
              <a:rPr lang="en-IN" altLang="zh-CN" sz="1200" i="1" dirty="0"/>
              <a:t>The UE is in IDLE mode both for 3GPP and non-3GPP access, when it receives a paging via 3GPP access indicating non-3GPP access and responds with a Service </a:t>
            </a:r>
            <a:r>
              <a:rPr lang="en-IN" altLang="zh-CN" sz="1200" i="1" dirty="0" smtClean="0"/>
              <a:t>Request.CT1 </a:t>
            </a:r>
            <a:r>
              <a:rPr lang="en-IN" altLang="zh-CN" sz="1200" i="1" dirty="0"/>
              <a:t>understands that if the UE responds to the paging when it is in a TA belonging to the allowed area, then the UE needs to include the Allowed PDU session status IE (in 23.502 terminology: "List Of Allowed PDU Sessions") indicating which of the PDU sessions associated with non-3GPP access can be transferred to 3GPP access and may include the Uplink data status IE if it has uplink data pending.</a:t>
            </a:r>
          </a:p>
          <a:p>
            <a:pPr marL="0" indent="0">
              <a:buNone/>
            </a:pPr>
            <a:r>
              <a:rPr lang="en-IN" altLang="zh-CN" sz="1200" i="1" dirty="0" smtClean="0"/>
              <a:t>Question </a:t>
            </a:r>
            <a:r>
              <a:rPr lang="en-IN" altLang="zh-CN" sz="1200" i="1" dirty="0"/>
              <a:t>1: Does the UE need to include the Allowed PDU session status IE also if it responds to the paging when it is in a non-allowed area?</a:t>
            </a:r>
          </a:p>
          <a:p>
            <a:pPr marL="0" indent="0">
              <a:buNone/>
            </a:pPr>
            <a:r>
              <a:rPr lang="en-IN" altLang="zh-CN" sz="1200" i="1" dirty="0" smtClean="0"/>
              <a:t>Question </a:t>
            </a:r>
            <a:r>
              <a:rPr lang="en-IN" altLang="zh-CN" sz="1200" i="1" dirty="0"/>
              <a:t>2: Is the UE allowed to include the Uplink data status IE if it has uplink data pending if it responds to the paging when it is in a non-allowed area</a:t>
            </a:r>
            <a:r>
              <a:rPr lang="en-IN" altLang="zh-CN" sz="1200" i="1" dirty="0" smtClean="0"/>
              <a:t>?”</a:t>
            </a:r>
            <a:endParaRPr lang="en-GB" altLang="zh-CN" sz="1400" b="1" dirty="0"/>
          </a:p>
          <a:p>
            <a:pPr lvl="1"/>
            <a:endParaRPr lang="en-GB" altLang="zh-CN" sz="1800" b="1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183" y="1825625"/>
            <a:ext cx="11292840" cy="4351338"/>
          </a:xfrm>
        </p:spPr>
        <p:txBody>
          <a:bodyPr/>
          <a:lstStyle/>
          <a:p>
            <a:r>
              <a:rPr lang="en-IN" sz="2000" dirty="0"/>
              <a:t>SA2 could not reach consensus in last 2 meetings on Question-1 of CT1 LS, 3 possible answers were discussed as listed below. </a:t>
            </a:r>
          </a:p>
          <a:p>
            <a:r>
              <a:rPr lang="en-IN" sz="2000" dirty="0" err="1"/>
              <a:t>SoH</a:t>
            </a:r>
            <a:r>
              <a:rPr lang="en-IN" sz="2000" dirty="0"/>
              <a:t> question:</a:t>
            </a:r>
          </a:p>
          <a:p>
            <a:pPr marL="457200" lvl="1" indent="0">
              <a:buNone/>
            </a:pPr>
            <a:r>
              <a:rPr lang="en-IN" sz="1600" dirty="0"/>
              <a:t>The </a:t>
            </a:r>
            <a:r>
              <a:rPr lang="en-IN" sz="1600" dirty="0" smtClean="0"/>
              <a:t>UE as part of Allowed </a:t>
            </a:r>
            <a:r>
              <a:rPr lang="en-IN" sz="1600" dirty="0"/>
              <a:t>PDU session status IE(CT1 terminology)/List Of Allowed PDU Sessions(SA2 terminology) will indicate which PDU session(s) for the scenario described in CT1 LS</a:t>
            </a:r>
            <a:r>
              <a:rPr lang="en-IN" sz="1600" dirty="0" smtClean="0"/>
              <a:t>:</a:t>
            </a:r>
            <a:endParaRPr lang="en-IN" sz="1600" dirty="0"/>
          </a:p>
          <a:p>
            <a:pPr marL="800100" lvl="1" indent="-342900">
              <a:buClrTx/>
              <a:buFont typeface="+mj-lt"/>
              <a:buAutoNum type="arabicPeriod"/>
            </a:pPr>
            <a:r>
              <a:rPr lang="en-IN" sz="1600" dirty="0"/>
              <a:t>The UE shall include empty PDU session list.</a:t>
            </a:r>
          </a:p>
          <a:p>
            <a:pPr marL="800100" lvl="1" indent="-342900">
              <a:buClrTx/>
              <a:buFont typeface="+mj-lt"/>
              <a:buAutoNum type="arabicPeriod"/>
            </a:pPr>
            <a:r>
              <a:rPr lang="en-IN" sz="1600" dirty="0"/>
              <a:t>The UE shall include empty PDU session list. However, If UE has a PDU session of emergency service, MCS,MPX session it is allowed to include as part of Allowed PDU session status </a:t>
            </a:r>
            <a:r>
              <a:rPr lang="en-IN" sz="1600" dirty="0" smtClean="0"/>
              <a:t>IE.</a:t>
            </a:r>
            <a:endParaRPr lang="en-IN" sz="1600" dirty="0"/>
          </a:p>
          <a:p>
            <a:pPr marL="800100" lvl="1" indent="-342900">
              <a:buClrTx/>
              <a:buFont typeface="+mj-lt"/>
              <a:buAutoNum type="arabicPeriod"/>
            </a:pPr>
            <a:r>
              <a:rPr lang="en-IN" sz="1600" dirty="0"/>
              <a:t>The UE is allowed to include any PDU session based on its policy</a:t>
            </a:r>
            <a:r>
              <a:rPr lang="en-IN" sz="1600" dirty="0" smtClean="0"/>
              <a:t>. </a:t>
            </a:r>
            <a:r>
              <a:rPr lang="en-IN" sz="1600" dirty="0"/>
              <a:t>S</a:t>
            </a:r>
            <a:r>
              <a:rPr lang="en-IN" sz="1600" dirty="0" smtClean="0"/>
              <a:t>ame behaviour is applied </a:t>
            </a:r>
            <a:r>
              <a:rPr lang="en-IN" sz="1600" dirty="0"/>
              <a:t>for List Of PDU Sessions To Be Activated </a:t>
            </a:r>
            <a:r>
              <a:rPr lang="en-IN" sz="1600" dirty="0" smtClean="0"/>
              <a:t>in the specific scenario described in CT1 LS .</a:t>
            </a:r>
            <a:endParaRPr lang="en-IN" sz="1600" dirty="0"/>
          </a:p>
          <a:p>
            <a:pPr lvl="1"/>
            <a:endParaRPr lang="en-GB" altLang="zh-CN" b="1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47124594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infopath/2007/PartnerControls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679a257e-872f-4c98-9e8a-0a9c104f72cd"/>
    <ds:schemaRef ds:uri="http://schemas.openxmlformats.org/package/2006/metadata/core-properties"/>
    <ds:schemaRef ds:uri="280d8efa-eff2-4910-88d2-79ca146720c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10993</TotalTime>
  <Words>455</Words>
  <Application>Microsoft Office PowerPoint</Application>
  <PresentationFormat>Widescreen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宋体</vt:lpstr>
      <vt:lpstr>Arial</vt:lpstr>
      <vt:lpstr>Arial </vt:lpstr>
      <vt:lpstr>Calibri</vt:lpstr>
      <vt:lpstr>Calibri Light</vt:lpstr>
      <vt:lpstr>Times New Roman</vt:lpstr>
      <vt:lpstr>Office Theme</vt:lpstr>
      <vt:lpstr> Way Forward for CT1 LS - S2-2303916/ C1-227197</vt:lpstr>
      <vt:lpstr>Background</vt:lpstr>
      <vt:lpstr>PowerPoint Presentation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Samsung</cp:lastModifiedBy>
  <cp:revision>1409</cp:revision>
  <dcterms:created xsi:type="dcterms:W3CDTF">2010-02-05T13:52:04Z</dcterms:created>
  <dcterms:modified xsi:type="dcterms:W3CDTF">2023-04-14T03:17:45Z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