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8"/>
  </p:notesMasterIdLst>
  <p:handoutMasterIdLst>
    <p:handoutMasterId r:id="rId9"/>
  </p:handoutMasterIdLst>
  <p:sldIdLst>
    <p:sldId id="341" r:id="rId5"/>
    <p:sldId id="2134805359" r:id="rId6"/>
    <p:sldId id="2134805351" r:id="rId7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ivo" initials="谢振华" lastIdx="1" clrIdx="0">
    <p:extLst>
      <p:ext uri="{19B8F6BF-5375-455C-9EA6-DF929625EA0E}">
        <p15:presenceInfo xmlns:p15="http://schemas.microsoft.com/office/powerpoint/2012/main" userId="viv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88" autoAdjust="0"/>
    <p:restoredTop sz="95954" autoAdjust="0"/>
  </p:normalViewPr>
  <p:slideViewPr>
    <p:cSldViewPr snapToGrid="0">
      <p:cViewPr varScale="1">
        <p:scale>
          <a:sx n="111" d="100"/>
          <a:sy n="111" d="100"/>
        </p:scale>
        <p:origin x="282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260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948" y="90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512357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B452CC-48C9-4997-9257-C682E2A70ECE}" type="slidenum">
              <a:rPr lang="en-GB" altLang="en-US" smtClean="0"/>
              <a:pPr>
                <a:defRPr/>
              </a:pPr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472886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id="{AA2802BD-1B72-4AD1-8184-0FD099607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33350" y="36513"/>
            <a:ext cx="260191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zh-CN" sz="10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3GPP TSG-WG SA2 Meeting #156E </a:t>
            </a:r>
            <a:r>
              <a:rPr lang="sv-SE" altLang="en-US" sz="1200" b="1" dirty="0">
                <a:latin typeface="Arial "/>
              </a:rPr>
              <a:t>	</a:t>
            </a:r>
          </a:p>
          <a:p>
            <a:pPr eaLnBrk="1" hangingPunct="1">
              <a:defRPr/>
            </a:pPr>
            <a:r>
              <a:rPr lang="en-GB" altLang="zh-CN" sz="10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EMEETING, April 17 – 21, 2023</a:t>
            </a:r>
            <a:endParaRPr lang="sv-SE" altLang="en-US" sz="1200" b="1" dirty="0">
              <a:latin typeface="Arial "/>
            </a:endParaRP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AF4006C6-1A95-4284-A498-917EA49F0F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271793" y="11004"/>
            <a:ext cx="260032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sv-SE" altLang="en-US" sz="1200" b="1" i="1" dirty="0">
                <a:latin typeface="Arial "/>
              </a:rPr>
              <a:t>S2-220xxxx </a:t>
            </a:r>
          </a:p>
          <a:p>
            <a:pPr algn="r" eaLnBrk="1" hangingPunct="1">
              <a:defRPr/>
            </a:pPr>
            <a:r>
              <a:rPr lang="sv-SE" altLang="en-US" sz="1200" b="1" i="1" dirty="0">
                <a:latin typeface="Arial "/>
              </a:rPr>
              <a:t>	</a:t>
            </a:r>
            <a:r>
              <a:rPr lang="sv-SE" altLang="en-US" sz="1200" b="1" i="1" dirty="0">
                <a:solidFill>
                  <a:srgbClr val="0070C0"/>
                </a:solidFill>
                <a:latin typeface="Arial "/>
              </a:rPr>
              <a:t>was S2-220xxxx</a:t>
            </a:r>
            <a:r>
              <a:rPr lang="sv-SE" altLang="en-US" sz="1200" b="1" dirty="0">
                <a:latin typeface="Arial "/>
              </a:rPr>
              <a:t>	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BFCA172-672F-4297-B767-9F7EDE37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0976" y="1709739"/>
            <a:ext cx="10065834" cy="1965616"/>
          </a:xfrm>
        </p:spPr>
        <p:txBody>
          <a:bodyPr/>
          <a:lstStyle/>
          <a:p>
            <a:pPr eaLnBrk="1" hangingPunct="1"/>
            <a:r>
              <a:rPr lang="en-US" altLang="zh-CN" dirty="0"/>
              <a:t>PIN:</a:t>
            </a:r>
            <a:br>
              <a:rPr lang="en-US" altLang="zh-CN" dirty="0"/>
            </a:br>
            <a:r>
              <a:rPr lang="en-US" altLang="zh-CN" dirty="0"/>
              <a:t>Way Forward for Open Issues</a:t>
            </a:r>
            <a:endParaRPr lang="en-GB" altLang="en-US" dirty="0"/>
          </a:p>
        </p:txBody>
      </p:sp>
      <p:sp>
        <p:nvSpPr>
          <p:cNvPr id="2" name="文本框 1"/>
          <p:cNvSpPr txBox="1"/>
          <p:nvPr/>
        </p:nvSpPr>
        <p:spPr>
          <a:xfrm>
            <a:off x="1442225" y="4252331"/>
            <a:ext cx="1287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SA2#156E</a:t>
            </a:r>
            <a:endParaRPr lang="zh-CN" altLang="en-US" dirty="0"/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1BBF823-0BE4-4887-9B04-1775DEB35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4414" y="437696"/>
            <a:ext cx="9324753" cy="1325563"/>
          </a:xfrm>
        </p:spPr>
        <p:txBody>
          <a:bodyPr/>
          <a:lstStyle/>
          <a:p>
            <a:r>
              <a:rPr lang="en-US" altLang="zh-CN" sz="3200" dirty="0"/>
              <a:t>Mapping between PIN and PDU session on a PEGC</a:t>
            </a:r>
            <a:endParaRPr lang="zh-CN" altLang="en-US" sz="3200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A88E7C9-9A98-47E5-9F40-B73B0D75A7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13988"/>
            <a:ext cx="10515600" cy="4945604"/>
          </a:xfrm>
        </p:spPr>
        <p:txBody>
          <a:bodyPr/>
          <a:lstStyle/>
          <a:p>
            <a:r>
              <a:rPr lang="en-GB" altLang="zh-CN" sz="1400" dirty="0"/>
              <a:t>There’re two Editor’s Notes need to be resolved:</a:t>
            </a:r>
          </a:p>
          <a:p>
            <a:pPr marL="914400" lvl="2" indent="0">
              <a:buNone/>
            </a:pPr>
            <a:r>
              <a:rPr lang="en-GB" altLang="zh-CN" sz="1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Gulim" panose="020B0600000101010101" pitchFamily="34" charset="-127"/>
              </a:rPr>
              <a:t>Editor's note: How and whether to handle the case where PINs share a PDU session and local switching is FFS.</a:t>
            </a:r>
          </a:p>
          <a:p>
            <a:pPr marL="914400" lvl="2" indent="0">
              <a:buNone/>
            </a:pPr>
            <a:r>
              <a:rPr lang="en-GB" altLang="zh-CN" sz="1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Gulim" panose="020B0600000101010101" pitchFamily="34" charset="-127"/>
              </a:rPr>
              <a:t>Editor's note: One PIN served by more than one PDU sessions in PEGC is FFS</a:t>
            </a:r>
            <a:r>
              <a:rPr lang="en-GB" altLang="zh-CN" sz="1200" dirty="0">
                <a:solidFill>
                  <a:srgbClr val="FF0000"/>
                </a:solidFill>
                <a:latin typeface="Times New Roman" panose="02020603050405020304" pitchFamily="18" charset="0"/>
                <a:ea typeface="Gulim" panose="020B0600000101010101" pitchFamily="34" charset="-127"/>
              </a:rPr>
              <a:t>.</a:t>
            </a:r>
            <a:endParaRPr lang="en-GB" altLang="zh-CN" sz="1200" b="1" dirty="0"/>
          </a:p>
          <a:p>
            <a:r>
              <a:rPr lang="en-GB" altLang="zh-CN" sz="1400" dirty="0"/>
              <a:t>Following </a:t>
            </a:r>
            <a:r>
              <a:rPr lang="en-US" altLang="zh-CN" sz="1400" dirty="0"/>
              <a:t>options are proposed:</a:t>
            </a:r>
          </a:p>
          <a:p>
            <a:pPr lvl="1"/>
            <a:r>
              <a:rPr lang="en-GB" altLang="zh-CN" sz="1200" dirty="0" err="1"/>
              <a:t>Opt</a:t>
            </a:r>
            <a:r>
              <a:rPr lang="en-GB" altLang="zh-CN" sz="1200" dirty="0"/>
              <a:t> #1:</a:t>
            </a:r>
            <a:r>
              <a:rPr lang="en-US" altLang="zh-CN" sz="1200" dirty="0"/>
              <a:t> </a:t>
            </a:r>
            <a:r>
              <a:rPr lang="en-US" altLang="zh-CN" sz="1200" b="1" dirty="0"/>
              <a:t>One PDU Session </a:t>
            </a:r>
            <a:r>
              <a:rPr lang="en-US" altLang="zh-CN" sz="1200" dirty="0"/>
              <a:t>of a PEGC can server </a:t>
            </a:r>
            <a:r>
              <a:rPr lang="en-US" altLang="zh-CN" sz="1200" b="1" dirty="0"/>
              <a:t>multiple PINs</a:t>
            </a:r>
            <a:r>
              <a:rPr lang="en-US" altLang="zh-CN" sz="1200" dirty="0"/>
              <a:t>, and </a:t>
            </a:r>
            <a:r>
              <a:rPr lang="en-US" altLang="zh-CN" sz="1200" b="1" dirty="0"/>
              <a:t>one PIN </a:t>
            </a:r>
            <a:r>
              <a:rPr lang="en-US" altLang="zh-CN" sz="1200" dirty="0"/>
              <a:t>is served by </a:t>
            </a:r>
            <a:r>
              <a:rPr lang="en-US" altLang="zh-CN" sz="1200" b="1" dirty="0"/>
              <a:t>only</a:t>
            </a:r>
            <a:r>
              <a:rPr lang="en-US" altLang="zh-CN" sz="1200" dirty="0"/>
              <a:t> </a:t>
            </a:r>
            <a:r>
              <a:rPr lang="en-US" altLang="zh-CN" sz="1200" b="1" dirty="0"/>
              <a:t>one PDU Session </a:t>
            </a:r>
            <a:r>
              <a:rPr lang="en-US" altLang="zh-CN" sz="1200" dirty="0"/>
              <a:t>of a PEGC</a:t>
            </a:r>
            <a:r>
              <a:rPr lang="en-GB" altLang="zh-CN" sz="1200" dirty="0"/>
              <a:t>. (WF CR: </a:t>
            </a:r>
            <a:r>
              <a:rPr lang="en-GB" altLang="zh-CN" sz="1200" b="1" u="sng" dirty="0"/>
              <a:t>S2-2304175</a:t>
            </a:r>
            <a:r>
              <a:rPr lang="en-GB" altLang="zh-CN" sz="1200" dirty="0"/>
              <a:t> (merge corresponding content from CRs of Ericsson, vivo, Qualcomm))</a:t>
            </a:r>
          </a:p>
          <a:p>
            <a:pPr lvl="1"/>
            <a:r>
              <a:rPr lang="en-GB" altLang="zh-CN" sz="1200" dirty="0" err="1"/>
              <a:t>Opt</a:t>
            </a:r>
            <a:r>
              <a:rPr lang="en-GB" altLang="zh-CN" sz="1200" dirty="0"/>
              <a:t> #2:</a:t>
            </a:r>
            <a:r>
              <a:rPr lang="en-US" altLang="zh-CN" sz="1200" dirty="0"/>
              <a:t> </a:t>
            </a:r>
            <a:r>
              <a:rPr lang="en-US" altLang="zh-CN" sz="1200" b="1" dirty="0"/>
              <a:t>One PDU Session </a:t>
            </a:r>
            <a:r>
              <a:rPr lang="en-US" altLang="zh-CN" sz="1200" dirty="0"/>
              <a:t>of a PEGC can server </a:t>
            </a:r>
            <a:r>
              <a:rPr lang="en-US" altLang="zh-CN" sz="1200" b="1" dirty="0"/>
              <a:t>only one PIN</a:t>
            </a:r>
            <a:r>
              <a:rPr lang="en-US" altLang="zh-CN" sz="1200" dirty="0"/>
              <a:t>, and </a:t>
            </a:r>
            <a:r>
              <a:rPr lang="en-US" altLang="zh-CN" sz="1200" b="1" dirty="0"/>
              <a:t>one PIN </a:t>
            </a:r>
            <a:r>
              <a:rPr lang="en-US" altLang="zh-CN" sz="1200" dirty="0"/>
              <a:t>can be served by </a:t>
            </a:r>
            <a:r>
              <a:rPr lang="en-US" altLang="zh-CN" sz="1200" b="1" dirty="0"/>
              <a:t>multiple PDU Sessions </a:t>
            </a:r>
            <a:r>
              <a:rPr lang="en-US" altLang="zh-CN" sz="1200" dirty="0"/>
              <a:t>of a PEGC</a:t>
            </a:r>
            <a:r>
              <a:rPr lang="en-GB" altLang="zh-CN" sz="1200" dirty="0"/>
              <a:t>. (WF CR: </a:t>
            </a:r>
            <a:r>
              <a:rPr lang="en-GB" altLang="zh-CN" sz="1200" b="1" u="sng" dirty="0"/>
              <a:t>S2-2304850</a:t>
            </a:r>
            <a:r>
              <a:rPr lang="en-GB" altLang="zh-CN" sz="1200" dirty="0"/>
              <a:t> (merge corresponding content from CRs of Huawei, LG))</a:t>
            </a:r>
          </a:p>
          <a:p>
            <a:pPr lvl="1"/>
            <a:r>
              <a:rPr lang="en-US" altLang="zh-CN" sz="1200" dirty="0" err="1"/>
              <a:t>Opt</a:t>
            </a:r>
            <a:r>
              <a:rPr lang="en-US" altLang="zh-CN" sz="1200" dirty="0"/>
              <a:t> #3: </a:t>
            </a:r>
            <a:r>
              <a:rPr lang="en-US" altLang="zh-CN" sz="1200" b="1" dirty="0"/>
              <a:t>One PDU Session </a:t>
            </a:r>
            <a:r>
              <a:rPr lang="en-US" altLang="zh-CN" sz="1200" dirty="0"/>
              <a:t>of a PEGC can server </a:t>
            </a:r>
            <a:r>
              <a:rPr lang="en-US" altLang="zh-CN" sz="1200" b="1" dirty="0"/>
              <a:t>multiple PINs</a:t>
            </a:r>
            <a:r>
              <a:rPr lang="en-US" altLang="zh-CN" sz="1200" dirty="0"/>
              <a:t>, and </a:t>
            </a:r>
            <a:r>
              <a:rPr lang="en-US" altLang="zh-CN" sz="1200" b="1" dirty="0"/>
              <a:t>one PIN </a:t>
            </a:r>
            <a:r>
              <a:rPr lang="en-US" altLang="zh-CN" sz="1200" dirty="0"/>
              <a:t>can be served by </a:t>
            </a:r>
            <a:r>
              <a:rPr lang="en-US" altLang="zh-CN" sz="1200" b="1" dirty="0"/>
              <a:t>multiple PDU Sessions </a:t>
            </a:r>
            <a:r>
              <a:rPr lang="en-US" altLang="zh-CN" sz="1200" dirty="0"/>
              <a:t>of a PEGC</a:t>
            </a:r>
            <a:r>
              <a:rPr lang="en-GB" altLang="zh-CN" sz="1200" dirty="0"/>
              <a:t>. (WF CR: </a:t>
            </a:r>
            <a:r>
              <a:rPr lang="en-GB" altLang="zh-CN" sz="1200" b="1" u="sng" dirty="0"/>
              <a:t>S2-2305310</a:t>
            </a:r>
            <a:r>
              <a:rPr lang="en-GB" altLang="zh-CN" sz="1200" dirty="0"/>
              <a:t> (merge corresponding content from CRs of </a:t>
            </a:r>
            <a:r>
              <a:rPr lang="en-GB" altLang="ko-KR" sz="1200" dirty="0" err="1"/>
              <a:t>InterDigital</a:t>
            </a:r>
            <a:r>
              <a:rPr lang="en-GB" altLang="zh-CN" sz="1200" dirty="0"/>
              <a:t>, Google))</a:t>
            </a:r>
          </a:p>
          <a:p>
            <a:endParaRPr lang="en-US" altLang="zh-CN" sz="1400" dirty="0">
              <a:solidFill>
                <a:srgbClr val="FF0000"/>
              </a:solidFill>
            </a:endParaRPr>
          </a:p>
          <a:p>
            <a:r>
              <a:rPr lang="en-US" altLang="zh-CN" sz="1400" dirty="0">
                <a:solidFill>
                  <a:srgbClr val="FF0000"/>
                </a:solidFill>
              </a:rPr>
              <a:t>Q: Which option is preferred as the way forward?</a:t>
            </a:r>
            <a:endParaRPr lang="en-GB" altLang="zh-CN" sz="1400" dirty="0">
              <a:solidFill>
                <a:srgbClr val="FF0000"/>
              </a:solidFill>
            </a:endParaRPr>
          </a:p>
          <a:p>
            <a:pPr marL="914400" lvl="2" indent="0">
              <a:buNone/>
            </a:pPr>
            <a:r>
              <a:rPr lang="en-GB" altLang="zh-CN" sz="1200" b="1" dirty="0"/>
              <a:t>Opt#1:	Yes: </a:t>
            </a:r>
          </a:p>
          <a:p>
            <a:pPr marL="914400" lvl="2" indent="0">
              <a:buNone/>
            </a:pPr>
            <a:r>
              <a:rPr lang="en-GB" altLang="zh-CN" sz="1200" b="1" dirty="0"/>
              <a:t>	No: </a:t>
            </a:r>
          </a:p>
          <a:p>
            <a:pPr marL="914400" lvl="2" indent="0">
              <a:buNone/>
            </a:pPr>
            <a:r>
              <a:rPr lang="en-GB" altLang="zh-CN" sz="1200" b="1" dirty="0"/>
              <a:t>Opt#2:	Yes: </a:t>
            </a:r>
          </a:p>
          <a:p>
            <a:pPr marL="914400" lvl="2" indent="0">
              <a:buNone/>
            </a:pPr>
            <a:r>
              <a:rPr lang="en-GB" altLang="zh-CN" sz="1200" b="1" dirty="0"/>
              <a:t>	No: </a:t>
            </a:r>
          </a:p>
          <a:p>
            <a:pPr marL="914400" lvl="2" indent="0">
              <a:buNone/>
            </a:pPr>
            <a:r>
              <a:rPr lang="en-GB" altLang="zh-CN" sz="1200" b="1" dirty="0"/>
              <a:t>Opt#3:	Yes: </a:t>
            </a:r>
          </a:p>
          <a:p>
            <a:pPr marL="914400" lvl="2" indent="0">
              <a:buNone/>
            </a:pPr>
            <a:r>
              <a:rPr lang="en-GB" altLang="zh-CN" sz="1200" b="1" dirty="0"/>
              <a:t>	No:</a:t>
            </a:r>
          </a:p>
          <a:p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4184213226"/>
      </p:ext>
    </p:extLst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CCDB193-227E-4C4C-80B5-1EC2B2CAD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CN" dirty="0"/>
              <a:t>End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9749805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5CA3727-A4EB-4398-9783-D0148B061093}">
  <ds:schemaRefs>
    <ds:schemaRef ds:uri="http://purl.org/dc/elements/1.1/"/>
    <ds:schemaRef ds:uri="http://schemas.openxmlformats.org/package/2006/metadata/core-properties"/>
    <ds:schemaRef ds:uri="http://purl.org/dc/terms/"/>
    <ds:schemaRef ds:uri="280d8efa-eff2-4910-88d2-79ca146720c4"/>
    <ds:schemaRef ds:uri="http://purl.org/dc/dcmitype/"/>
    <ds:schemaRef ds:uri="http://schemas.microsoft.com/office/2006/metadata/properties"/>
    <ds:schemaRef ds:uri="http://schemas.microsoft.com/office/2006/documentManagement/types"/>
    <ds:schemaRef ds:uri="http://www.w3.org/XML/1998/namespace"/>
    <ds:schemaRef ds:uri="679a257e-872f-4c98-9e8a-0a9c104f72c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11265</TotalTime>
  <Words>252</Words>
  <Application>Microsoft Office PowerPoint</Application>
  <PresentationFormat>宽屏</PresentationFormat>
  <Paragraphs>20</Paragraphs>
  <Slides>3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9" baseType="lpstr">
      <vt:lpstr>Arial </vt:lpstr>
      <vt:lpstr>Arial</vt:lpstr>
      <vt:lpstr>Calibri</vt:lpstr>
      <vt:lpstr>Calibri Light</vt:lpstr>
      <vt:lpstr>Times New Roman</vt:lpstr>
      <vt:lpstr>Office Theme</vt:lpstr>
      <vt:lpstr>PIN: Way Forward for Open Issues</vt:lpstr>
      <vt:lpstr>Mapping between PIN and PDU session on a PEGC</vt:lpstr>
      <vt:lpstr>End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vivo-Zhenhua</cp:lastModifiedBy>
  <cp:revision>1484</cp:revision>
  <dcterms:created xsi:type="dcterms:W3CDTF">2010-02-05T13:52:04Z</dcterms:created>
  <dcterms:modified xsi:type="dcterms:W3CDTF">2023-04-13T05:42:08Z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  <property fmtid="{D5CDD505-2E9C-101B-9397-08002B2CF9AE}" pid="3" name="_2015_ms_pID_725343">
    <vt:lpwstr>(3)q23a7rchnaU/ROYaatnR2I2SJK0j3JYtOGPqZIzYgnMCFQtD7qXFMM3+SJS/iH9tThciBFfJ
MqOoziv4icLPnEdZMgTwy+JIBnFRqrMKjE02tEqG41QMOQn5PhR/vQDXo29AXYQhM1yWbGZ1
E9DylImWG/8iKjfc+nuCesBPrMonrUr70EqZPkM13UfnOVBUM7G3vZSEpXfIjajH8AtHnnvW
r+A7NTEF+yk4qeVmxS</vt:lpwstr>
  </property>
  <property fmtid="{D5CDD505-2E9C-101B-9397-08002B2CF9AE}" pid="4" name="_2015_ms_pID_7253431">
    <vt:lpwstr>gC/fnZy2gwvYyxPPmWHgiawwdhblES2v36ultlMzsFyW6EDx4fUVW9
+t6eq7zXpFB5DKGJFJgo04OC/e6blIdILdOWFi0aBshHZ6Dp90d3aiKqlcY6ee9lmK3diksB
bsBqwVUzWlYwdTpkw7dHpuZPy9CxFjmQAY0n81it6gcsrt9xJzLKsUYKZpCVycqV7z4pOfxE
gwrPEP7pxGMFWyYEdQkljruB8GYnlre5qLns</vt:lpwstr>
  </property>
  <property fmtid="{D5CDD505-2E9C-101B-9397-08002B2CF9AE}" pid="5" name="_2015_ms_pID_7253432">
    <vt:lpwstr>ug==</vt:lpwstr>
  </property>
  <property fmtid="{D5CDD505-2E9C-101B-9397-08002B2CF9AE}" pid="6" name="_readonly">
    <vt:lpwstr/>
  </property>
  <property fmtid="{D5CDD505-2E9C-101B-9397-08002B2CF9AE}" pid="7" name="_change">
    <vt:lpwstr/>
  </property>
  <property fmtid="{D5CDD505-2E9C-101B-9397-08002B2CF9AE}" pid="8" name="_full-control">
    <vt:lpwstr/>
  </property>
  <property fmtid="{D5CDD505-2E9C-101B-9397-08002B2CF9AE}" pid="9" name="sflag">
    <vt:lpwstr>1665399888</vt:lpwstr>
  </property>
</Properties>
</file>