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3"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BF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3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9A7DC-89E9-4814-AE3A-58CEE9DCFC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DFFAA377-9433-4F4B-B663-6DF8553792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514E7850-837E-4D87-AFA1-3DB99221F89E}"/>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B2E1007A-9AAA-4462-A246-AEFE74A3F3A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A940068-B7BC-4418-85CA-D50B3A926DC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65517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0840-D7CA-4927-9BC4-152DCF669A0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81CFD3A9-6D10-4E11-9E36-4C65B0CE1A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21E34AC-59E2-4873-BB53-69AB125558F0}"/>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2384171B-9DD7-40A4-8FDA-1E4D5831A5A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266797C-B6DB-4EF8-BA8A-3F9B7A333BF8}"/>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05964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AD903E-CC4E-4804-BD2D-7CA9766913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DFA6C8D-6995-492C-B6E6-2B0A6520523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D7A9B77-EDC1-4C9A-BDBE-9922AC2E3414}"/>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A7EB557A-902A-4570-A9AC-849247D1750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9140E36-60C0-4AC2-97B0-E6DAA141DB4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16442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A1430-4C8E-4EB4-ABB2-FEAA8850AAE9}"/>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4F30ED3-6B18-4127-9097-3C4AD54A7D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5BDEE89-C873-40B0-B3F5-2385202AEE58}"/>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23EFE1DC-C5F3-47EB-B71C-B9106463AEC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11CDD2E-583A-4929-BB54-88EA9587CE8B}"/>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45963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3BA2B-7E4C-416A-995A-59AAD4DADA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A5567537-47ED-49EA-8AB0-540A52D23C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F833D99-4EF1-439E-919F-1EC29C090ACE}"/>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836E786B-E4C6-4D50-BE06-545B8B48518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0C389FB-A4B9-4442-A0F9-6EFCF285B077}"/>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130764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72856-7EE9-42DE-B4BD-D3DB5E27642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AB39C4C2-653B-4F89-B77B-0BBE4BE59C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41DA958F-EE20-4AA2-9027-8E92436CD8C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83946A58-2D03-44E8-8530-6C237174146A}"/>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6" name="Footer Placeholder 5">
            <a:extLst>
              <a:ext uri="{FF2B5EF4-FFF2-40B4-BE49-F238E27FC236}">
                <a16:creationId xmlns:a16="http://schemas.microsoft.com/office/drawing/2014/main" id="{A3A0244D-E751-4686-BB23-8C30C3C0BFA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B8BA5AC-1866-44A4-A566-D4B1FE7A4E6E}"/>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356143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36BCC-67BC-4743-9EE1-85A167C4489A}"/>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D9D33A2-D463-4F0C-8AA7-CC04AE908C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BE46FF-C713-4F46-A3A0-086FE3BD20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8CEE2789-D82A-413C-80BB-B6D0BD9C7A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28E2A4D-E898-40D7-B497-82A5B0B4DE0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61989724-D675-4ACA-9A36-78E74F0D9DAA}"/>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8" name="Footer Placeholder 7">
            <a:extLst>
              <a:ext uri="{FF2B5EF4-FFF2-40B4-BE49-F238E27FC236}">
                <a16:creationId xmlns:a16="http://schemas.microsoft.com/office/drawing/2014/main" id="{2E0686F7-2B46-4106-B9D0-F1A61F9B04E1}"/>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28E8627-A361-40AE-890C-B2928327125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7808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FF29-3B37-4830-827F-8D440DE362EB}"/>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741DFDB1-E9EC-4910-8580-8874652D01FB}"/>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4" name="Footer Placeholder 3">
            <a:extLst>
              <a:ext uri="{FF2B5EF4-FFF2-40B4-BE49-F238E27FC236}">
                <a16:creationId xmlns:a16="http://schemas.microsoft.com/office/drawing/2014/main" id="{E6F819E4-EFA6-48CD-A16C-D38625A2D5DD}"/>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651B33A-11AB-40EF-AD82-E0AF14312190}"/>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243416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910D99-065B-4344-BD33-C16F68849015}"/>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3" name="Footer Placeholder 2">
            <a:extLst>
              <a:ext uri="{FF2B5EF4-FFF2-40B4-BE49-F238E27FC236}">
                <a16:creationId xmlns:a16="http://schemas.microsoft.com/office/drawing/2014/main" id="{0E17F608-5141-4C79-A2C2-E5A67713854D}"/>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9EB088A9-039E-448B-B362-F46C98F9025F}"/>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345274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2E092-38F4-45FF-B912-2F367959F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B55FA3C5-C2B2-47C9-8B18-567506848F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602630C3-F20A-4D42-A288-A709452AB9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5B15D4-36AE-4161-8C3E-FBCFD63DFDBC}"/>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6" name="Footer Placeholder 5">
            <a:extLst>
              <a:ext uri="{FF2B5EF4-FFF2-40B4-BE49-F238E27FC236}">
                <a16:creationId xmlns:a16="http://schemas.microsoft.com/office/drawing/2014/main" id="{8B3F171B-71D5-4C97-810D-E70542E91FE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3ABE1B6-3136-4549-AFFE-F3D9C6F6C162}"/>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407028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8E421-622D-4364-8937-BFA375C56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0AEF5507-4CF5-4D95-B0A1-6B111F885A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0901D7A3-CBEB-4B42-99D4-421D1AB418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6D68FE-6CC7-412E-B772-DDEF2343CCBC}"/>
              </a:ext>
            </a:extLst>
          </p:cNvPr>
          <p:cNvSpPr>
            <a:spLocks noGrp="1"/>
          </p:cNvSpPr>
          <p:nvPr>
            <p:ph type="dt" sz="half" idx="10"/>
          </p:nvPr>
        </p:nvSpPr>
        <p:spPr/>
        <p:txBody>
          <a:bodyPr/>
          <a:lstStyle/>
          <a:p>
            <a:fld id="{647617D6-E4C1-42C0-9A0E-0F8B6F061FE6}" type="datetimeFigureOut">
              <a:rPr lang="fr-FR" smtClean="0"/>
              <a:t>28/03/2023</a:t>
            </a:fld>
            <a:endParaRPr lang="fr-FR"/>
          </a:p>
        </p:txBody>
      </p:sp>
      <p:sp>
        <p:nvSpPr>
          <p:cNvPr id="6" name="Footer Placeholder 5">
            <a:extLst>
              <a:ext uri="{FF2B5EF4-FFF2-40B4-BE49-F238E27FC236}">
                <a16:creationId xmlns:a16="http://schemas.microsoft.com/office/drawing/2014/main" id="{E39F7FE6-AA7A-4C68-9F33-F4E6D8CDBC1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A5A3168-F5D9-4E87-8D7C-BB83590CDBA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9645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8EF666-E78F-42A7-AC44-3EF2251386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10A8473-9573-47FE-A0C7-A4CD47E80B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89E508F-723A-4B34-9FB7-80BDC1C7DE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617D6-E4C1-42C0-9A0E-0F8B6F061FE6}" type="datetimeFigureOut">
              <a:rPr lang="fr-FR" smtClean="0"/>
              <a:t>28/03/2023</a:t>
            </a:fld>
            <a:endParaRPr lang="fr-FR"/>
          </a:p>
        </p:txBody>
      </p:sp>
      <p:sp>
        <p:nvSpPr>
          <p:cNvPr id="5" name="Footer Placeholder 4">
            <a:extLst>
              <a:ext uri="{FF2B5EF4-FFF2-40B4-BE49-F238E27FC236}">
                <a16:creationId xmlns:a16="http://schemas.microsoft.com/office/drawing/2014/main" id="{C035A835-01CE-4557-96F1-CE6917FFB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60829B89-0714-4F9E-943E-F8D426717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5B7DB-29FC-4322-B8FB-374D4FCB1C71}" type="slidenum">
              <a:rPr lang="fr-FR" smtClean="0"/>
              <a:t>‹#›</a:t>
            </a:fld>
            <a:endParaRPr lang="fr-FR"/>
          </a:p>
        </p:txBody>
      </p:sp>
    </p:spTree>
    <p:extLst>
      <p:ext uri="{BB962C8B-B14F-4D97-AF65-F5344CB8AC3E}">
        <p14:creationId xmlns:p14="http://schemas.microsoft.com/office/powerpoint/2010/main" val="589419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Visio___.vsdx"/><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Visio___1.vsdx"/><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E3DF-A0F8-4CEC-960C-57C88553C49B}"/>
              </a:ext>
            </a:extLst>
          </p:cNvPr>
          <p:cNvSpPr>
            <a:spLocks noGrp="1"/>
          </p:cNvSpPr>
          <p:nvPr>
            <p:ph type="ctrTitle"/>
          </p:nvPr>
        </p:nvSpPr>
        <p:spPr>
          <a:xfrm>
            <a:off x="1524000" y="1122362"/>
            <a:ext cx="9144000" cy="2954337"/>
          </a:xfrm>
        </p:spPr>
        <p:txBody>
          <a:bodyPr>
            <a:normAutofit fontScale="90000"/>
          </a:bodyPr>
          <a:lstStyle/>
          <a:p>
            <a:r>
              <a:rPr lang="en-US" dirty="0"/>
              <a:t>Solution proposal for PEMC communicating PEGC via 5GC local switch to enable PEMC managing PIN without AF</a:t>
            </a:r>
            <a:endParaRPr lang="fr-FR" dirty="0"/>
          </a:p>
        </p:txBody>
      </p:sp>
      <p:sp>
        <p:nvSpPr>
          <p:cNvPr id="3" name="Subtitle 2">
            <a:extLst>
              <a:ext uri="{FF2B5EF4-FFF2-40B4-BE49-F238E27FC236}">
                <a16:creationId xmlns:a16="http://schemas.microsoft.com/office/drawing/2014/main" id="{BC0F72C4-A4A6-46F0-B6C6-6B41958A8DA0}"/>
              </a:ext>
            </a:extLst>
          </p:cNvPr>
          <p:cNvSpPr>
            <a:spLocks noGrp="1"/>
          </p:cNvSpPr>
          <p:nvPr>
            <p:ph type="subTitle" idx="1"/>
          </p:nvPr>
        </p:nvSpPr>
        <p:spPr>
          <a:xfrm>
            <a:off x="1524000" y="4886324"/>
            <a:ext cx="9144000" cy="983951"/>
          </a:xfrm>
        </p:spPr>
        <p:txBody>
          <a:bodyPr/>
          <a:lstStyle/>
          <a:p>
            <a:r>
              <a:rPr lang="en-US" dirty="0"/>
              <a:t>vivo </a:t>
            </a:r>
            <a:endParaRPr lang="fr-FR" dirty="0"/>
          </a:p>
        </p:txBody>
      </p:sp>
    </p:spTree>
    <p:extLst>
      <p:ext uri="{BB962C8B-B14F-4D97-AF65-F5344CB8AC3E}">
        <p14:creationId xmlns:p14="http://schemas.microsoft.com/office/powerpoint/2010/main" val="2001249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838200" y="681037"/>
            <a:ext cx="10515600" cy="772299"/>
          </a:xfrm>
        </p:spPr>
        <p:txBody>
          <a:bodyPr>
            <a:noAutofit/>
          </a:bodyPr>
          <a:lstStyle/>
          <a:p>
            <a:r>
              <a:rPr lang="en-US" altLang="zh-CN" sz="2400" dirty="0"/>
              <a:t>Why PEMC needs to communicate with PEGC via 5GC local switch</a:t>
            </a:r>
            <a:endParaRPr lang="fr-FR" sz="2400" dirty="0"/>
          </a:p>
        </p:txBody>
      </p:sp>
      <p:sp>
        <p:nvSpPr>
          <p:cNvPr id="3" name="Content Placeholder 2">
            <a:extLst>
              <a:ext uri="{FF2B5EF4-FFF2-40B4-BE49-F238E27FC236}">
                <a16:creationId xmlns:a16="http://schemas.microsoft.com/office/drawing/2014/main" id="{8C83796E-0D38-4FB8-8875-AA3A9B5B9A5B}"/>
              </a:ext>
            </a:extLst>
          </p:cNvPr>
          <p:cNvSpPr>
            <a:spLocks noGrp="1"/>
          </p:cNvSpPr>
          <p:nvPr>
            <p:ph idx="1"/>
          </p:nvPr>
        </p:nvSpPr>
        <p:spPr>
          <a:xfrm>
            <a:off x="4966284" y="1453336"/>
            <a:ext cx="6115574" cy="5215912"/>
          </a:xfrm>
        </p:spPr>
        <p:txBody>
          <a:bodyPr>
            <a:normAutofit/>
          </a:bodyPr>
          <a:lstStyle/>
          <a:p>
            <a:r>
              <a:rPr lang="en-US" sz="2000" dirty="0"/>
              <a:t>PEMC APP can be installed on any UE as well as on devices</a:t>
            </a:r>
          </a:p>
          <a:p>
            <a:r>
              <a:rPr lang="en-US" sz="2000" dirty="0"/>
              <a:t>The UE with PEMC APP (called PEMC UE) may not have direct connection with any PEGC</a:t>
            </a:r>
          </a:p>
          <a:p>
            <a:r>
              <a:rPr lang="en-US" sz="2000" dirty="0"/>
              <a:t>The communication of a PIN is fully controlled by PEMC/AF, in case AF is not deployed, the PEMC UE shall be able to communicate with PEGC to enable the management of the PIN via 5GC local switch</a:t>
            </a:r>
          </a:p>
          <a:p>
            <a:r>
              <a:rPr lang="en-US" altLang="zh-CN" sz="2000" dirty="0"/>
              <a:t>When AF is deployed, the PEMC can register and communicate with the AF, but the PEMC may still not allow PEGCs to communicate with the AF for the sake of privacy concern</a:t>
            </a:r>
            <a:endParaRPr lang="en-US" sz="2000" dirty="0"/>
          </a:p>
          <a:p>
            <a:endParaRPr lang="en-US" sz="2000" dirty="0"/>
          </a:p>
        </p:txBody>
      </p:sp>
      <p:graphicFrame>
        <p:nvGraphicFramePr>
          <p:cNvPr id="10" name="对象 9">
            <a:extLst>
              <a:ext uri="{FF2B5EF4-FFF2-40B4-BE49-F238E27FC236}">
                <a16:creationId xmlns:a16="http://schemas.microsoft.com/office/drawing/2014/main" id="{62193CB0-C572-8AB8-BD24-25934429F110}"/>
              </a:ext>
            </a:extLst>
          </p:cNvPr>
          <p:cNvGraphicFramePr>
            <a:graphicFrameLocks noChangeAspect="1"/>
          </p:cNvGraphicFramePr>
          <p:nvPr>
            <p:extLst>
              <p:ext uri="{D42A27DB-BD31-4B8C-83A1-F6EECF244321}">
                <p14:modId xmlns:p14="http://schemas.microsoft.com/office/powerpoint/2010/main" val="781068698"/>
              </p:ext>
            </p:extLst>
          </p:nvPr>
        </p:nvGraphicFramePr>
        <p:xfrm>
          <a:off x="228600" y="1566604"/>
          <a:ext cx="4737684" cy="3028131"/>
        </p:xfrm>
        <a:graphic>
          <a:graphicData uri="http://schemas.openxmlformats.org/presentationml/2006/ole">
            <mc:AlternateContent xmlns:mc="http://schemas.openxmlformats.org/markup-compatibility/2006">
              <mc:Choice xmlns:v="urn:schemas-microsoft-com:vml" Requires="v">
                <p:oleObj name="Visio" r:id="rId2" imgW="5886515" imgH="3762401" progId="Visio.Drawing.15">
                  <p:embed/>
                </p:oleObj>
              </mc:Choice>
              <mc:Fallback>
                <p:oleObj name="Visio" r:id="rId2" imgW="5886515" imgH="3762401" progId="Visio.Drawing.15">
                  <p:embed/>
                  <p:pic>
                    <p:nvPicPr>
                      <p:cNvPr id="0" name=""/>
                      <p:cNvPicPr/>
                      <p:nvPr/>
                    </p:nvPicPr>
                    <p:blipFill>
                      <a:blip r:embed="rId3"/>
                      <a:stretch>
                        <a:fillRect/>
                      </a:stretch>
                    </p:blipFill>
                    <p:spPr>
                      <a:xfrm>
                        <a:off x="228600" y="1566604"/>
                        <a:ext cx="4737684" cy="3028131"/>
                      </a:xfrm>
                      <a:prstGeom prst="rect">
                        <a:avLst/>
                      </a:prstGeom>
                    </p:spPr>
                  </p:pic>
                </p:oleObj>
              </mc:Fallback>
            </mc:AlternateContent>
          </a:graphicData>
        </a:graphic>
      </p:graphicFrame>
    </p:spTree>
    <p:extLst>
      <p:ext uri="{BB962C8B-B14F-4D97-AF65-F5344CB8AC3E}">
        <p14:creationId xmlns:p14="http://schemas.microsoft.com/office/powerpoint/2010/main" val="313618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838200" y="681037"/>
            <a:ext cx="10515600" cy="772299"/>
          </a:xfrm>
        </p:spPr>
        <p:txBody>
          <a:bodyPr>
            <a:noAutofit/>
          </a:bodyPr>
          <a:lstStyle/>
          <a:p>
            <a:r>
              <a:rPr lang="en-US" altLang="zh-CN" sz="2400" dirty="0"/>
              <a:t>The principle for PEMC communicating with PEGC via 5GC local switch</a:t>
            </a:r>
            <a:endParaRPr lang="fr-FR" sz="2400" dirty="0"/>
          </a:p>
        </p:txBody>
      </p:sp>
      <p:sp>
        <p:nvSpPr>
          <p:cNvPr id="3" name="Content Placeholder 2">
            <a:extLst>
              <a:ext uri="{FF2B5EF4-FFF2-40B4-BE49-F238E27FC236}">
                <a16:creationId xmlns:a16="http://schemas.microsoft.com/office/drawing/2014/main" id="{8C83796E-0D38-4FB8-8875-AA3A9B5B9A5B}"/>
              </a:ext>
            </a:extLst>
          </p:cNvPr>
          <p:cNvSpPr>
            <a:spLocks noGrp="1"/>
          </p:cNvSpPr>
          <p:nvPr>
            <p:ph idx="1"/>
          </p:nvPr>
        </p:nvSpPr>
        <p:spPr>
          <a:xfrm>
            <a:off x="838200" y="1453336"/>
            <a:ext cx="10243658" cy="5215912"/>
          </a:xfrm>
        </p:spPr>
        <p:txBody>
          <a:bodyPr>
            <a:normAutofit lnSpcReduction="10000"/>
          </a:bodyPr>
          <a:lstStyle/>
          <a:p>
            <a:r>
              <a:rPr lang="en-US" sz="2000" dirty="0"/>
              <a:t>Anchor the PDU Sessions of PEGCs and PEMC UE at same SMF</a:t>
            </a:r>
          </a:p>
          <a:p>
            <a:r>
              <a:rPr lang="en-US" sz="2000" dirty="0"/>
              <a:t>The anchoring method could be according to same &lt;DNN, S-NSSAI&gt; combination, which does not have impact on SMF selection</a:t>
            </a:r>
          </a:p>
          <a:p>
            <a:r>
              <a:rPr lang="en-US" sz="2000" dirty="0">
                <a:highlight>
                  <a:srgbClr val="FFFF00"/>
                </a:highlight>
              </a:rPr>
              <a:t>Different PIN </a:t>
            </a:r>
            <a:r>
              <a:rPr lang="en-US" sz="2000" dirty="0">
                <a:solidFill>
                  <a:srgbClr val="FF0000"/>
                </a:solidFill>
                <a:highlight>
                  <a:srgbClr val="FFFF00"/>
                </a:highlight>
              </a:rPr>
              <a:t>may use </a:t>
            </a:r>
            <a:r>
              <a:rPr lang="en-US" sz="2000" b="1" dirty="0">
                <a:solidFill>
                  <a:srgbClr val="FF0000"/>
                </a:solidFill>
                <a:highlight>
                  <a:srgbClr val="FFFF00"/>
                </a:highlight>
              </a:rPr>
              <a:t>same</a:t>
            </a:r>
            <a:r>
              <a:rPr lang="en-US" sz="2000" dirty="0">
                <a:highlight>
                  <a:srgbClr val="FFFF00"/>
                </a:highlight>
              </a:rPr>
              <a:t> &lt;DNN, S-NSSAI</a:t>
            </a:r>
            <a:r>
              <a:rPr lang="en-US" sz="2000">
                <a:highlight>
                  <a:srgbClr val="FFFF00"/>
                </a:highlight>
              </a:rPr>
              <a:t>&gt; combination</a:t>
            </a:r>
            <a:r>
              <a:rPr lang="en-US" sz="2000"/>
              <a:t>, </a:t>
            </a:r>
            <a:r>
              <a:rPr lang="en-US" sz="2000" dirty="0"/>
              <a:t>the </a:t>
            </a:r>
            <a:r>
              <a:rPr lang="en-US" sz="2000" dirty="0">
                <a:solidFill>
                  <a:srgbClr val="FF0000"/>
                </a:solidFill>
              </a:rPr>
              <a:t>SMF sets </a:t>
            </a:r>
            <a:r>
              <a:rPr lang="en-US" sz="2000" b="1" dirty="0">
                <a:solidFill>
                  <a:srgbClr val="FF0000"/>
                </a:solidFill>
              </a:rPr>
              <a:t>Network Instance </a:t>
            </a:r>
            <a:r>
              <a:rPr lang="en-US" sz="2000" dirty="0">
                <a:solidFill>
                  <a:srgbClr val="FF0000"/>
                </a:solidFill>
              </a:rPr>
              <a:t>in PDRs and FARs according to the PIN ID to isolate traffic data between different PINs</a:t>
            </a:r>
            <a:r>
              <a:rPr lang="en-US" sz="2000" dirty="0"/>
              <a:t>, which has less impact on SMF functionality (SMF functionality anyway needs to be enhanced to support the new feature - </a:t>
            </a:r>
            <a:r>
              <a:rPr lang="en-US" altLang="zh-CN" sz="2000" dirty="0"/>
              <a:t>PIN</a:t>
            </a:r>
            <a:r>
              <a:rPr lang="en-US" sz="2000" dirty="0"/>
              <a:t>)</a:t>
            </a:r>
            <a:endParaRPr lang="en-US" sz="2000" dirty="0">
              <a:highlight>
                <a:srgbClr val="FFFF00"/>
              </a:highlight>
            </a:endParaRPr>
          </a:p>
          <a:p>
            <a:r>
              <a:rPr lang="en-US" sz="2000" dirty="0"/>
              <a:t>The PEMC can be provisioned with URSP rule with same &lt;DNN, S-NSSAI&gt; combination for anchoring the corresponding PDU Session at the </a:t>
            </a:r>
            <a:r>
              <a:rPr lang="en-US" altLang="zh-CN" sz="2000" dirty="0"/>
              <a:t>same SMF</a:t>
            </a:r>
            <a:r>
              <a:rPr lang="en-US" sz="2000" dirty="0"/>
              <a:t>, and </a:t>
            </a:r>
            <a:r>
              <a:rPr lang="en-US" sz="2000" dirty="0">
                <a:solidFill>
                  <a:srgbClr val="FF0000"/>
                </a:solidFill>
              </a:rPr>
              <a:t>SMF sets </a:t>
            </a:r>
            <a:r>
              <a:rPr lang="en-US" sz="2000" b="1" dirty="0">
                <a:solidFill>
                  <a:srgbClr val="FF0000"/>
                </a:solidFill>
              </a:rPr>
              <a:t>Packet Filter Set </a:t>
            </a:r>
            <a:r>
              <a:rPr lang="en-US" sz="2000" dirty="0">
                <a:solidFill>
                  <a:srgbClr val="FF0000"/>
                </a:solidFill>
              </a:rPr>
              <a:t>in PDRs </a:t>
            </a:r>
            <a:r>
              <a:rPr lang="en-US" sz="2000" dirty="0"/>
              <a:t>for the PDU Sessions </a:t>
            </a:r>
            <a:r>
              <a:rPr lang="en-US" sz="2000" dirty="0">
                <a:solidFill>
                  <a:srgbClr val="FF0000"/>
                </a:solidFill>
              </a:rPr>
              <a:t>to isolate management data between different PINs</a:t>
            </a:r>
          </a:p>
          <a:p>
            <a:r>
              <a:rPr lang="en-US" sz="2000" dirty="0"/>
              <a:t>The Internal Group ID corresponding to the PIN ID that the PEMC UE is able to be managed can be configured in Internal-Group-ID-list in AM and SM subscription, which does not have 5GC impact (e.g., pre-configured, or using 5G VN procedure that the </a:t>
            </a:r>
            <a:r>
              <a:rPr lang="en-US" sz="2000" dirty="0">
                <a:highlight>
                  <a:srgbClr val="FFFF00"/>
                </a:highlight>
              </a:rPr>
              <a:t>External GID=PIN ID and membership only includes PEMC UE(s)</a:t>
            </a:r>
            <a:r>
              <a:rPr lang="en-US" sz="2000" dirty="0"/>
              <a:t>)</a:t>
            </a:r>
          </a:p>
          <a:p>
            <a:r>
              <a:rPr lang="en-US" altLang="zh-CN" sz="2000" dirty="0"/>
              <a:t>The conclusion that “PEMC UE does not have PIN subscription” does not mean “5GC is not aware of PEMC UE”, any UE can act as PEMC but only PEGC-capable UE with PIN subscription can act as PEGC, </a:t>
            </a:r>
            <a:r>
              <a:rPr lang="en-US" altLang="zh-CN" sz="2000" dirty="0">
                <a:highlight>
                  <a:srgbClr val="FFFF00"/>
                </a:highlight>
              </a:rPr>
              <a:t>the above principle </a:t>
            </a:r>
            <a:r>
              <a:rPr lang="en-US" altLang="zh-CN" sz="2000" dirty="0">
                <a:solidFill>
                  <a:srgbClr val="FF0000"/>
                </a:solidFill>
                <a:highlight>
                  <a:srgbClr val="FFFF00"/>
                </a:highlight>
              </a:rPr>
              <a:t>does not require PEMC UE has PIN subscription</a:t>
            </a:r>
          </a:p>
          <a:p>
            <a:endParaRPr lang="en-US" sz="2000" dirty="0"/>
          </a:p>
        </p:txBody>
      </p:sp>
    </p:spTree>
    <p:extLst>
      <p:ext uri="{BB962C8B-B14F-4D97-AF65-F5344CB8AC3E}">
        <p14:creationId xmlns:p14="http://schemas.microsoft.com/office/powerpoint/2010/main" val="91638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354133" y="138034"/>
            <a:ext cx="4899547" cy="772299"/>
          </a:xfrm>
        </p:spPr>
        <p:txBody>
          <a:bodyPr>
            <a:noAutofit/>
          </a:bodyPr>
          <a:lstStyle/>
          <a:p>
            <a:r>
              <a:rPr lang="en-US" altLang="zh-CN" sz="2000" dirty="0"/>
              <a:t>An example that is aligned with the principle – PEMC UE is able to manage PIN#1 and PIN#2</a:t>
            </a:r>
            <a:endParaRPr lang="fr-FR" sz="2000" dirty="0"/>
          </a:p>
        </p:txBody>
      </p:sp>
      <p:graphicFrame>
        <p:nvGraphicFramePr>
          <p:cNvPr id="7" name="内容占位符 6">
            <a:extLst>
              <a:ext uri="{FF2B5EF4-FFF2-40B4-BE49-F238E27FC236}">
                <a16:creationId xmlns:a16="http://schemas.microsoft.com/office/drawing/2014/main" id="{34E38390-7979-6B58-C8FD-30BB15004484}"/>
              </a:ext>
            </a:extLst>
          </p:cNvPr>
          <p:cNvGraphicFramePr>
            <a:graphicFrameLocks noGrp="1"/>
          </p:cNvGraphicFramePr>
          <p:nvPr>
            <p:ph idx="1"/>
            <p:extLst>
              <p:ext uri="{D42A27DB-BD31-4B8C-83A1-F6EECF244321}">
                <p14:modId xmlns:p14="http://schemas.microsoft.com/office/powerpoint/2010/main" val="2448210157"/>
              </p:ext>
            </p:extLst>
          </p:nvPr>
        </p:nvGraphicFramePr>
        <p:xfrm>
          <a:off x="5253680" y="138034"/>
          <a:ext cx="6735431" cy="6337259"/>
        </p:xfrm>
        <a:graphic>
          <a:graphicData uri="http://schemas.openxmlformats.org/drawingml/2006/table">
            <a:tbl>
              <a:tblPr firstRow="1" firstCol="1" bandRow="1">
                <a:tableStyleId>{5C22544A-7EE6-4342-B048-85BDC9FD1C3A}</a:tableStyleId>
              </a:tblPr>
              <a:tblGrid>
                <a:gridCol w="1109020">
                  <a:extLst>
                    <a:ext uri="{9D8B030D-6E8A-4147-A177-3AD203B41FA5}">
                      <a16:colId xmlns:a16="http://schemas.microsoft.com/office/drawing/2014/main" val="3346710003"/>
                    </a:ext>
                  </a:extLst>
                </a:gridCol>
                <a:gridCol w="1009650">
                  <a:extLst>
                    <a:ext uri="{9D8B030D-6E8A-4147-A177-3AD203B41FA5}">
                      <a16:colId xmlns:a16="http://schemas.microsoft.com/office/drawing/2014/main" val="1246932754"/>
                    </a:ext>
                  </a:extLst>
                </a:gridCol>
                <a:gridCol w="1171575">
                  <a:extLst>
                    <a:ext uri="{9D8B030D-6E8A-4147-A177-3AD203B41FA5}">
                      <a16:colId xmlns:a16="http://schemas.microsoft.com/office/drawing/2014/main" val="2243536523"/>
                    </a:ext>
                  </a:extLst>
                </a:gridCol>
                <a:gridCol w="971550">
                  <a:extLst>
                    <a:ext uri="{9D8B030D-6E8A-4147-A177-3AD203B41FA5}">
                      <a16:colId xmlns:a16="http://schemas.microsoft.com/office/drawing/2014/main" val="1751039772"/>
                    </a:ext>
                  </a:extLst>
                </a:gridCol>
                <a:gridCol w="1295400">
                  <a:extLst>
                    <a:ext uri="{9D8B030D-6E8A-4147-A177-3AD203B41FA5}">
                      <a16:colId xmlns:a16="http://schemas.microsoft.com/office/drawing/2014/main" val="2897669071"/>
                    </a:ext>
                  </a:extLst>
                </a:gridCol>
                <a:gridCol w="1178236">
                  <a:extLst>
                    <a:ext uri="{9D8B030D-6E8A-4147-A177-3AD203B41FA5}">
                      <a16:colId xmlns:a16="http://schemas.microsoft.com/office/drawing/2014/main" val="3315159638"/>
                    </a:ext>
                  </a:extLst>
                </a:gridCol>
              </a:tblGrid>
              <a:tr h="226662">
                <a:tc gridSpan="2">
                  <a:txBody>
                    <a:bodyPr/>
                    <a:lstStyle/>
                    <a:p>
                      <a:pPr algn="ctr" hangingPunct="0">
                        <a:spcBef>
                          <a:spcPts val="300"/>
                        </a:spcBef>
                        <a:spcAft>
                          <a:spcPts val="300"/>
                        </a:spcAft>
                      </a:pPr>
                      <a:r>
                        <a:rPr lang="en-GB" sz="900" dirty="0">
                          <a:effectLst/>
                        </a:rPr>
                        <a:t>PDRs and FARs for PDU Session#1 (PEGC#1)</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gridSpan="2">
                  <a:txBody>
                    <a:bodyPr/>
                    <a:lstStyle/>
                    <a:p>
                      <a:pPr algn="ctr" hangingPunct="0">
                        <a:spcBef>
                          <a:spcPts val="300"/>
                        </a:spcBef>
                        <a:spcAft>
                          <a:spcPts val="300"/>
                        </a:spcAft>
                      </a:pPr>
                      <a:r>
                        <a:rPr lang="en-GB" sz="900" dirty="0">
                          <a:effectLst/>
                        </a:rPr>
                        <a:t>PDRs and FARs for PDU Session#3 (PEGC#3)</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gridSpan="2">
                  <a:txBody>
                    <a:bodyPr/>
                    <a:lstStyle/>
                    <a:p>
                      <a:pPr algn="ctr" hangingPunct="0">
                        <a:spcBef>
                          <a:spcPts val="300"/>
                        </a:spcBef>
                        <a:spcAft>
                          <a:spcPts val="300"/>
                        </a:spcAft>
                      </a:pPr>
                      <a:r>
                        <a:rPr lang="en-GB" sz="900" dirty="0">
                          <a:effectLst/>
                        </a:rPr>
                        <a:t>PDRs and FARs for PDU Session#0</a:t>
                      </a:r>
                      <a:br>
                        <a:rPr lang="en-GB" sz="900" dirty="0">
                          <a:effectLst/>
                        </a:rPr>
                      </a:br>
                      <a:r>
                        <a:rPr lang="en-GB" sz="900" dirty="0">
                          <a:effectLst/>
                        </a:rPr>
                        <a:t>(PEMC UE)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extLst>
                  <a:ext uri="{0D108BD9-81ED-4DB2-BD59-A6C34878D82A}">
                    <a16:rowId xmlns:a16="http://schemas.microsoft.com/office/drawing/2014/main" val="569853533"/>
                  </a:ext>
                </a:extLst>
              </a:tr>
              <a:tr h="113331">
                <a:tc gridSpan="2">
                  <a:txBody>
                    <a:bodyPr/>
                    <a:lstStyle/>
                    <a:p>
                      <a:pPr algn="ctr" hangingPunct="0">
                        <a:spcBef>
                          <a:spcPts val="300"/>
                        </a:spcBef>
                        <a:spcAft>
                          <a:spcPts val="300"/>
                        </a:spcAft>
                      </a:pPr>
                      <a:r>
                        <a:rPr lang="en-GB" sz="900" dirty="0">
                          <a:effectLst/>
                        </a:rPr>
                        <a:t>PDR#01 for </a:t>
                      </a:r>
                      <a:r>
                        <a:rPr lang="en-GB" sz="900" dirty="0">
                          <a:solidFill>
                            <a:srgbClr val="FFFF00"/>
                          </a:solidFill>
                          <a:effectLst/>
                        </a:rPr>
                        <a:t>management</a:t>
                      </a:r>
                      <a:r>
                        <a:rPr lang="en-GB" sz="900" dirty="0">
                          <a:effectLst/>
                        </a:rPr>
                        <a:t> UL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bg1"/>
                          </a:solidFill>
                          <a:effectLst/>
                        </a:rPr>
                        <a:t>PDR#03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PDR#05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1338146684"/>
                  </a:ext>
                </a:extLst>
              </a:tr>
              <a:tr h="0">
                <a:tc>
                  <a:txBody>
                    <a:bodyPr/>
                    <a:lstStyle/>
                    <a:p>
                      <a:pPr algn="ctr" hangingPunct="0">
                        <a:spcBef>
                          <a:spcPts val="300"/>
                        </a:spcBef>
                        <a:spcAft>
                          <a:spcPts val="300"/>
                        </a:spcAft>
                      </a:pPr>
                      <a:r>
                        <a:rPr lang="en-GB" sz="900">
                          <a:effectLst/>
                        </a:rPr>
                        <a:t>Source interface</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2519033733"/>
                  </a:ext>
                </a:extLst>
              </a:tr>
              <a:tr h="88628">
                <a:tc>
                  <a:txBody>
                    <a:bodyPr/>
                    <a:lstStyle/>
                    <a:p>
                      <a:pPr algn="ctr" hangingPunct="0">
                        <a:spcBef>
                          <a:spcPts val="300"/>
                        </a:spcBef>
                        <a:spcAft>
                          <a:spcPts val="300"/>
                        </a:spcAft>
                      </a:pPr>
                      <a:r>
                        <a:rPr lang="en-GB" sz="900">
                          <a:effectLst/>
                        </a:rPr>
                        <a:t>CN tunnel info</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N3 TEID for </a:t>
                      </a:r>
                      <a:r>
                        <a:rPr lang="en-GB" sz="900">
                          <a:solidFill>
                            <a:srgbClr val="FF0000"/>
                          </a:solidFill>
                          <a:effectLst/>
                        </a:rPr>
                        <a:t>PDU Session#1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a:effectLst/>
                        </a:rPr>
                        <a:t>N3 TEID for </a:t>
                      </a:r>
                      <a:r>
                        <a:rPr lang="en-GB" sz="900">
                          <a:solidFill>
                            <a:srgbClr val="FF0000"/>
                          </a:solidFill>
                          <a:effectLst/>
                        </a:rPr>
                        <a:t>PDU Session#3</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Session#0</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3355955768"/>
                  </a:ext>
                </a:extLst>
              </a:tr>
              <a:tr h="307613">
                <a:tc>
                  <a:txBody>
                    <a:bodyPr/>
                    <a:lstStyle/>
                    <a:p>
                      <a:pPr algn="ctr" hangingPunct="0">
                        <a:spcBef>
                          <a:spcPts val="300"/>
                        </a:spcBef>
                        <a:spcAft>
                          <a:spcPts val="300"/>
                        </a:spcAft>
                      </a:pPr>
                      <a:r>
                        <a:rPr lang="en-GB" sz="1200" dirty="0">
                          <a:solidFill>
                            <a:schemeClr val="accent4">
                              <a:lumMod val="60000"/>
                              <a:lumOff val="40000"/>
                            </a:schemeClr>
                          </a:solidFill>
                          <a:effectLst/>
                        </a:rPr>
                        <a:t>Packet Filter Set</a:t>
                      </a:r>
                      <a:endParaRPr lang="zh-CN" sz="1200"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PEGC IP#1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PEMC IP#0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PEGC IP#3</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PEMC IP#0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IP#0, </a:t>
                      </a:r>
                      <a:r>
                        <a:rPr lang="en-GB" sz="900" dirty="0" err="1">
                          <a:solidFill>
                            <a:schemeClr val="tx1"/>
                          </a:solidFill>
                          <a:effectLst/>
                        </a:rPr>
                        <a:t>dst</a:t>
                      </a:r>
                      <a:r>
                        <a:rPr lang="en-GB" sz="900" dirty="0">
                          <a:solidFill>
                            <a:schemeClr val="tx1"/>
                          </a:solidFill>
                          <a:effectLst/>
                        </a:rPr>
                        <a:t>: IP#1 || I</a:t>
                      </a:r>
                      <a:r>
                        <a:rPr lang="en-GB" altLang="zh-CN" sz="900" dirty="0">
                          <a:solidFill>
                            <a:schemeClr val="tx1"/>
                          </a:solidFill>
                          <a:effectLst/>
                        </a:rPr>
                        <a:t>P#2 || </a:t>
                      </a:r>
                      <a:r>
                        <a:rPr lang="en-GB" sz="900" dirty="0">
                          <a:solidFill>
                            <a:schemeClr val="tx1"/>
                          </a:solidFill>
                          <a:effectLst/>
                        </a:rPr>
                        <a:t>IP#3 || </a:t>
                      </a:r>
                      <a:r>
                        <a:rPr lang="en-GB" altLang="zh-CN" sz="900" dirty="0">
                          <a:solidFill>
                            <a:schemeClr val="tx1"/>
                          </a:solidFill>
                          <a:effectLst/>
                        </a:rPr>
                        <a:t>IP#4</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2585942804"/>
                  </a:ext>
                </a:extLst>
              </a:tr>
              <a:tr h="113331">
                <a:tc>
                  <a:txBody>
                    <a:bodyPr/>
                    <a:lstStyle/>
                    <a:p>
                      <a:pPr algn="ctr" hangingPunct="0">
                        <a:spcBef>
                          <a:spcPts val="300"/>
                        </a:spcBef>
                        <a:spcAft>
                          <a:spcPts val="300"/>
                        </a:spcAft>
                      </a:pPr>
                      <a:r>
                        <a:rPr lang="en-GB" sz="900">
                          <a:effectLst/>
                        </a:rPr>
                        <a:t>FAR ID</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FAR#01</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FAR ID</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FAR#03</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FAR ID</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FAR#05</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3949270193"/>
                  </a:ext>
                </a:extLst>
              </a:tr>
              <a:tr h="113331">
                <a:tc gridSpan="2">
                  <a:txBody>
                    <a:bodyPr/>
                    <a:lstStyle/>
                    <a:p>
                      <a:pPr algn="ctr" hangingPunct="0">
                        <a:spcBef>
                          <a:spcPts val="300"/>
                        </a:spcBef>
                        <a:spcAft>
                          <a:spcPts val="300"/>
                        </a:spcAft>
                      </a:pPr>
                      <a:r>
                        <a:rPr lang="en-GB" sz="900" dirty="0">
                          <a:effectLst/>
                        </a:rPr>
                        <a:t>FAR#01 for </a:t>
                      </a:r>
                      <a:r>
                        <a:rPr lang="en-GB" sz="900" dirty="0">
                          <a:solidFill>
                            <a:srgbClr val="FFFF00"/>
                          </a:solidFill>
                          <a:effectLst/>
                        </a:rPr>
                        <a:t>management</a:t>
                      </a:r>
                      <a:r>
                        <a:rPr lang="en-GB" sz="900" dirty="0">
                          <a:effectLst/>
                        </a:rPr>
                        <a:t> UL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bg1"/>
                          </a:solidFill>
                          <a:effectLst/>
                        </a:rPr>
                        <a:t>FAR#03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FAR#05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13367994"/>
                  </a:ext>
                </a:extLst>
              </a:tr>
              <a:tr h="226662">
                <a:tc>
                  <a:txBody>
                    <a:bodyPr/>
                    <a:lstStyle/>
                    <a:p>
                      <a:pPr algn="ctr" hangingPunct="0">
                        <a:spcBef>
                          <a:spcPts val="300"/>
                        </a:spcBef>
                        <a:spcAft>
                          <a:spcPts val="300"/>
                        </a:spcAft>
                      </a:pPr>
                      <a:r>
                        <a:rPr lang="en-GB" sz="900" dirty="0">
                          <a:effectLst/>
                        </a:rPr>
                        <a:t>Destination interface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3879850275"/>
                  </a:ext>
                </a:extLst>
              </a:tr>
              <a:tr h="113331">
                <a:tc gridSpan="2">
                  <a:txBody>
                    <a:bodyPr/>
                    <a:lstStyle/>
                    <a:p>
                      <a:pPr algn="ctr" hangingPunct="0">
                        <a:spcBef>
                          <a:spcPts val="300"/>
                        </a:spcBef>
                        <a:spcAft>
                          <a:spcPts val="300"/>
                        </a:spcAft>
                      </a:pPr>
                      <a:r>
                        <a:rPr lang="en-GB" sz="900" dirty="0">
                          <a:effectLst/>
                        </a:rPr>
                        <a:t>PDR#02 for </a:t>
                      </a:r>
                      <a:r>
                        <a:rPr lang="en-GB" sz="900" dirty="0">
                          <a:solidFill>
                            <a:srgbClr val="FFFF00"/>
                          </a:solidFill>
                          <a:effectLst/>
                        </a:rPr>
                        <a:t>management</a:t>
                      </a:r>
                      <a:r>
                        <a:rPr lang="en-GB" sz="900" dirty="0">
                          <a:effectLst/>
                        </a:rPr>
                        <a:t> DL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bg1"/>
                          </a:solidFill>
                          <a:effectLst/>
                        </a:rPr>
                        <a:t>PDR#04 for </a:t>
                      </a:r>
                      <a:r>
                        <a:rPr lang="en-GB" sz="900" b="1" dirty="0">
                          <a:solidFill>
                            <a:srgbClr val="FFFF00"/>
                          </a:solidFill>
                          <a:effectLst/>
                        </a:rPr>
                        <a:t>management</a:t>
                      </a:r>
                      <a:r>
                        <a:rPr lang="en-GB" sz="900" b="1" dirty="0">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PDR#06 for </a:t>
                      </a:r>
                      <a:r>
                        <a:rPr lang="en-GB" sz="900" b="1" dirty="0">
                          <a:solidFill>
                            <a:srgbClr val="FFFF00"/>
                          </a:solidFill>
                          <a:effectLst/>
                        </a:rPr>
                        <a:t>management</a:t>
                      </a:r>
                      <a:r>
                        <a:rPr lang="en-GB" sz="900" b="1" dirty="0">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998609366"/>
                  </a:ext>
                </a:extLst>
              </a:tr>
              <a:tr h="226662">
                <a:tc>
                  <a:txBody>
                    <a:bodyPr/>
                    <a:lstStyle/>
                    <a:p>
                      <a:pPr algn="ctr" hangingPunct="0">
                        <a:spcBef>
                          <a:spcPts val="300"/>
                        </a:spcBef>
                        <a:spcAft>
                          <a:spcPts val="300"/>
                        </a:spcAft>
                      </a:pPr>
                      <a:r>
                        <a:rPr lang="en-GB" sz="900">
                          <a:effectLst/>
                        </a:rPr>
                        <a:t>Source interface</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"5G VN internal"</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2586443078"/>
                  </a:ext>
                </a:extLst>
              </a:tr>
              <a:tr h="307613">
                <a:tc>
                  <a:txBody>
                    <a:bodyPr/>
                    <a:lstStyle/>
                    <a:p>
                      <a:pPr algn="ctr" hangingPunct="0">
                        <a:spcBef>
                          <a:spcPts val="300"/>
                        </a:spcBef>
                        <a:spcAft>
                          <a:spcPts val="300"/>
                        </a:spcAft>
                      </a:pPr>
                      <a:r>
                        <a:rPr lang="en-GB" sz="1200" dirty="0">
                          <a:solidFill>
                            <a:schemeClr val="accent4">
                              <a:lumMod val="60000"/>
                              <a:lumOff val="40000"/>
                            </a:schemeClr>
                          </a:solidFill>
                          <a:effectLst/>
                        </a:rPr>
                        <a:t>Packet Filter Set</a:t>
                      </a:r>
                      <a:endParaRPr lang="zh-CN" sz="1200"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PEMC IP#0 </a:t>
                      </a:r>
                      <a:r>
                        <a:rPr lang="en-GB" sz="900" dirty="0" err="1">
                          <a:solidFill>
                            <a:schemeClr val="tx1"/>
                          </a:solidFill>
                          <a:effectLst/>
                        </a:rPr>
                        <a:t>dst</a:t>
                      </a:r>
                      <a:r>
                        <a:rPr lang="en-GB" sz="900" dirty="0">
                          <a:solidFill>
                            <a:schemeClr val="tx1"/>
                          </a:solidFill>
                          <a:effectLst/>
                        </a:rPr>
                        <a:t>: PEGC IP#1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PEMC IP#0 </a:t>
                      </a:r>
                      <a:r>
                        <a:rPr lang="en-GB" sz="900" dirty="0" err="1">
                          <a:solidFill>
                            <a:schemeClr val="tx1"/>
                          </a:solidFill>
                          <a:effectLst/>
                        </a:rPr>
                        <a:t>dst</a:t>
                      </a:r>
                      <a:r>
                        <a:rPr lang="en-GB" sz="900" dirty="0">
                          <a:solidFill>
                            <a:schemeClr val="tx1"/>
                          </a:solidFill>
                          <a:effectLst/>
                        </a:rPr>
                        <a:t>: PEGC IP#3</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err="1">
                          <a:solidFill>
                            <a:schemeClr val="tx1"/>
                          </a:solidFill>
                          <a:effectLst/>
                        </a:rPr>
                        <a:t>src</a:t>
                      </a:r>
                      <a:r>
                        <a:rPr lang="en-GB" altLang="zh-CN" sz="900" dirty="0">
                          <a:solidFill>
                            <a:schemeClr val="tx1"/>
                          </a:solidFill>
                          <a:effectLst/>
                        </a:rPr>
                        <a:t>: IP#1 || IP#2 || IP#3 || IP#4, </a:t>
                      </a:r>
                      <a:r>
                        <a:rPr lang="en-GB" altLang="zh-CN" sz="900" dirty="0" err="1">
                          <a:solidFill>
                            <a:schemeClr val="tx1"/>
                          </a:solidFill>
                          <a:effectLst/>
                        </a:rPr>
                        <a:t>dst</a:t>
                      </a:r>
                      <a:r>
                        <a:rPr lang="en-GB" altLang="zh-CN" sz="900" dirty="0">
                          <a:solidFill>
                            <a:schemeClr val="tx1"/>
                          </a:solidFill>
                          <a:effectLst/>
                        </a:rPr>
                        <a:t>: IP#0</a:t>
                      </a:r>
                      <a:endParaRPr lang="zh-CN" alt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1957014062"/>
                  </a:ext>
                </a:extLst>
              </a:tr>
              <a:tr h="113331">
                <a:tc>
                  <a:txBody>
                    <a:bodyPr/>
                    <a:lstStyle/>
                    <a:p>
                      <a:pPr algn="ctr" hangingPunct="0">
                        <a:spcBef>
                          <a:spcPts val="300"/>
                        </a:spcBef>
                        <a:spcAft>
                          <a:spcPts val="300"/>
                        </a:spcAft>
                      </a:pPr>
                      <a:r>
                        <a:rPr lang="en-GB" sz="900" dirty="0">
                          <a:effectLst/>
                        </a:rPr>
                        <a:t>FAR ID</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FAR#02</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FAR ID</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FAR#04</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FAR ID</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FAR#06</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4157986383"/>
                  </a:ext>
                </a:extLst>
              </a:tr>
              <a:tr h="113331">
                <a:tc gridSpan="2">
                  <a:txBody>
                    <a:bodyPr/>
                    <a:lstStyle/>
                    <a:p>
                      <a:pPr algn="ctr" hangingPunct="0">
                        <a:spcBef>
                          <a:spcPts val="300"/>
                        </a:spcBef>
                        <a:spcAft>
                          <a:spcPts val="300"/>
                        </a:spcAft>
                      </a:pPr>
                      <a:r>
                        <a:rPr lang="en-GB" sz="900" dirty="0">
                          <a:effectLst/>
                        </a:rPr>
                        <a:t>FAR#02 for </a:t>
                      </a:r>
                      <a:r>
                        <a:rPr lang="en-GB" sz="900" dirty="0">
                          <a:solidFill>
                            <a:srgbClr val="FFFF00"/>
                          </a:solidFill>
                          <a:effectLst/>
                        </a:rPr>
                        <a:t>management</a:t>
                      </a:r>
                      <a:r>
                        <a:rPr lang="en-GB" sz="900" dirty="0">
                          <a:effectLst/>
                        </a:rPr>
                        <a:t> DL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bg1"/>
                          </a:solidFill>
                          <a:effectLst/>
                        </a:rPr>
                        <a:t>FAR#04 for </a:t>
                      </a:r>
                      <a:r>
                        <a:rPr lang="en-GB" sz="900" b="1" dirty="0">
                          <a:solidFill>
                            <a:srgbClr val="FFFF00"/>
                          </a:solidFill>
                          <a:effectLst/>
                        </a:rPr>
                        <a:t>management</a:t>
                      </a:r>
                      <a:r>
                        <a:rPr lang="en-GB" sz="900" b="1" dirty="0">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FAR#06 for </a:t>
                      </a:r>
                      <a:r>
                        <a:rPr lang="en-GB" sz="900" b="1" dirty="0">
                          <a:solidFill>
                            <a:srgbClr val="FFFF00"/>
                          </a:solidFill>
                          <a:effectLst/>
                        </a:rPr>
                        <a:t>management</a:t>
                      </a:r>
                      <a:r>
                        <a:rPr lang="en-GB" sz="900" b="1" dirty="0">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507218197"/>
                  </a:ext>
                </a:extLst>
              </a:tr>
              <a:tr h="226662">
                <a:tc>
                  <a:txBody>
                    <a:bodyPr/>
                    <a:lstStyle/>
                    <a:p>
                      <a:pPr algn="ctr" hangingPunct="0">
                        <a:spcBef>
                          <a:spcPts val="300"/>
                        </a:spcBef>
                        <a:spcAft>
                          <a:spcPts val="300"/>
                        </a:spcAft>
                      </a:pPr>
                      <a:r>
                        <a:rPr lang="en-GB" sz="900">
                          <a:effectLst/>
                        </a:rPr>
                        <a:t>Destination interface</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"access side"</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3345264317"/>
                  </a:ext>
                </a:extLst>
              </a:tr>
              <a:tr h="226662">
                <a:tc>
                  <a:txBody>
                    <a:bodyPr/>
                    <a:lstStyle/>
                    <a:p>
                      <a:pPr algn="ctr" hangingPunct="0">
                        <a:spcBef>
                          <a:spcPts val="300"/>
                        </a:spcBef>
                        <a:spcAft>
                          <a:spcPts val="300"/>
                        </a:spcAft>
                      </a:pPr>
                      <a:r>
                        <a:rPr lang="en-GB" sz="900" dirty="0">
                          <a:effectLst/>
                        </a:rPr>
                        <a:t>Outer header creation</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Outer header creation</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Session#3</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Outer header creation</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TEID </a:t>
                      </a:r>
                      <a:r>
                        <a:rPr lang="en-GB" sz="900" dirty="0">
                          <a:solidFill>
                            <a:srgbClr val="FF0000"/>
                          </a:solidFill>
                          <a:effectLst/>
                        </a:rPr>
                        <a:t>for PDU Session#0</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3755794859"/>
                  </a:ext>
                </a:extLst>
              </a:tr>
              <a:tr h="113331">
                <a:tc gridSpan="2">
                  <a:txBody>
                    <a:bodyPr/>
                    <a:lstStyle/>
                    <a:p>
                      <a:pPr algn="ctr" hangingPunct="0">
                        <a:spcBef>
                          <a:spcPts val="300"/>
                        </a:spcBef>
                        <a:spcAft>
                          <a:spcPts val="300"/>
                        </a:spcAft>
                      </a:pPr>
                      <a:r>
                        <a:rPr lang="en-GB" sz="900" dirty="0">
                          <a:solidFill>
                            <a:schemeClr val="tx1"/>
                          </a:solidFill>
                          <a:effectLst/>
                        </a:rPr>
                        <a:t>PDR#11 for </a:t>
                      </a:r>
                      <a:r>
                        <a:rPr lang="en-GB" sz="900" dirty="0">
                          <a:solidFill>
                            <a:srgbClr val="C00000"/>
                          </a:solidFill>
                          <a:effectLst/>
                        </a:rPr>
                        <a:t>traffic</a:t>
                      </a:r>
                      <a:r>
                        <a:rPr lang="en-GB" sz="900" dirty="0">
                          <a:solidFill>
                            <a:schemeClr val="tx1"/>
                          </a:solidFill>
                          <a:effectLst/>
                        </a:rPr>
                        <a:t> UL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PDR#13 for </a:t>
                      </a:r>
                      <a:r>
                        <a:rPr lang="en-GB" altLang="zh-CN" sz="900" dirty="0">
                          <a:solidFill>
                            <a:srgbClr val="C00000"/>
                          </a:solidFill>
                          <a:effectLst/>
                        </a:rPr>
                        <a:t>traffic</a:t>
                      </a:r>
                      <a:r>
                        <a:rPr lang="en-GB" altLang="zh-CN" sz="900" dirty="0">
                          <a:solidFill>
                            <a:schemeClr val="tx1"/>
                          </a:solidFill>
                          <a:effectLst/>
                        </a:rPr>
                        <a:t> </a:t>
                      </a:r>
                      <a:r>
                        <a:rPr lang="en-GB" sz="900" b="1" dirty="0">
                          <a:effectLst/>
                        </a:rPr>
                        <a:t>UL</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 </a:t>
                      </a:r>
                      <a:r>
                        <a:rPr lang="en-US" altLang="zh-CN" sz="900" b="1" dirty="0">
                          <a:effectLst/>
                        </a:rPr>
                        <a:t>N/A</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3690389472"/>
                  </a:ext>
                </a:extLst>
              </a:tr>
              <a:tr h="226662">
                <a:tc>
                  <a:txBody>
                    <a:bodyPr/>
                    <a:lstStyle/>
                    <a:p>
                      <a:pPr algn="ctr" hangingPunct="0">
                        <a:spcBef>
                          <a:spcPts val="300"/>
                        </a:spcBef>
                        <a:spcAft>
                          <a:spcPts val="300"/>
                        </a:spcAft>
                      </a:pPr>
                      <a:r>
                        <a:rPr lang="en-GB" sz="900" dirty="0">
                          <a:solidFill>
                            <a:schemeClr val="tx1"/>
                          </a:solidFill>
                          <a:effectLst/>
                        </a:rPr>
                        <a:t>Source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effectLst/>
                        </a:rPr>
                        <a:t>"access side"</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Source interface</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159545758"/>
                  </a:ext>
                </a:extLst>
              </a:tr>
              <a:tr h="226662">
                <a:tc>
                  <a:txBody>
                    <a:bodyPr/>
                    <a:lstStyle/>
                    <a:p>
                      <a:pPr algn="ctr" hangingPunct="0">
                        <a:spcBef>
                          <a:spcPts val="300"/>
                        </a:spcBef>
                        <a:spcAft>
                          <a:spcPts val="300"/>
                        </a:spcAft>
                      </a:pPr>
                      <a:r>
                        <a:rPr lang="en-GB" sz="900" dirty="0">
                          <a:solidFill>
                            <a:schemeClr val="tx1"/>
                          </a:solidFill>
                          <a:effectLst/>
                        </a:rPr>
                        <a:t>CN tunnel info</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CN tunnel info</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effectLst/>
                        </a:rPr>
                        <a:t>N3 TEID for </a:t>
                      </a:r>
                      <a:r>
                        <a:rPr lang="en-GB" sz="900">
                          <a:solidFill>
                            <a:srgbClr val="FF0000"/>
                          </a:solidFill>
                          <a:effectLst/>
                        </a:rPr>
                        <a:t>PDU Session#3</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502454373"/>
                  </a:ext>
                </a:extLst>
              </a:tr>
              <a:tr h="319717">
                <a:tc>
                  <a:txBody>
                    <a:bodyPr/>
                    <a:lstStyle/>
                    <a:p>
                      <a:pPr algn="ctr" hangingPunct="0">
                        <a:spcBef>
                          <a:spcPts val="300"/>
                        </a:spcBef>
                        <a:spcAft>
                          <a:spcPts val="300"/>
                        </a:spcAft>
                      </a:pPr>
                      <a:r>
                        <a:rPr lang="en-GB" sz="900" dirty="0">
                          <a:solidFill>
                            <a:schemeClr val="tx1"/>
                          </a:solidFill>
                          <a:effectLst/>
                        </a:rPr>
                        <a:t>Packet Filter Set</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IP#11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PINE IP#21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Packet Filter Set</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IP#31, </a:t>
                      </a:r>
                      <a:r>
                        <a:rPr lang="en-GB" sz="900" dirty="0" err="1">
                          <a:solidFill>
                            <a:schemeClr val="tx1"/>
                          </a:solidFill>
                          <a:effectLst/>
                        </a:rPr>
                        <a:t>dst</a:t>
                      </a:r>
                      <a:r>
                        <a:rPr lang="en-GB" sz="900" dirty="0">
                          <a:solidFill>
                            <a:schemeClr val="tx1"/>
                          </a:solidFill>
                          <a:effectLst/>
                        </a:rPr>
                        <a:t>: PINE IP#41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solidFill>
                            <a:schemeClr val="tx1"/>
                          </a:solidFill>
                          <a:effectLst/>
                        </a:rPr>
                        <a:t> </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845339719"/>
                  </a:ext>
                </a:extLst>
              </a:tr>
              <a:tr h="113331">
                <a:tc>
                  <a:txBody>
                    <a:bodyPr/>
                    <a:lstStyle/>
                    <a:p>
                      <a:pPr algn="ctr" hangingPunct="0">
                        <a:spcBef>
                          <a:spcPts val="300"/>
                        </a:spcBef>
                        <a:spcAft>
                          <a:spcPts val="300"/>
                        </a:spcAft>
                      </a:pPr>
                      <a:r>
                        <a:rPr lang="en-GB" sz="900" dirty="0">
                          <a:solidFill>
                            <a:schemeClr val="tx1"/>
                          </a:solidFill>
                          <a:effectLst/>
                        </a:rPr>
                        <a:t>FAR ID</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FAR#11</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FAR ID</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FAR#13</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000967656"/>
                  </a:ext>
                </a:extLst>
              </a:tr>
              <a:tr h="113331">
                <a:tc gridSpan="2">
                  <a:txBody>
                    <a:bodyPr/>
                    <a:lstStyle/>
                    <a:p>
                      <a:pPr algn="ctr" hangingPunct="0">
                        <a:spcBef>
                          <a:spcPts val="300"/>
                        </a:spcBef>
                        <a:spcAft>
                          <a:spcPts val="300"/>
                        </a:spcAft>
                      </a:pPr>
                      <a:r>
                        <a:rPr lang="en-GB" sz="900" dirty="0">
                          <a:solidFill>
                            <a:schemeClr val="tx1"/>
                          </a:solidFill>
                          <a:effectLst/>
                        </a:rPr>
                        <a:t>FAR#11 for </a:t>
                      </a:r>
                      <a:r>
                        <a:rPr lang="en-GB" altLang="zh-CN" sz="900" dirty="0">
                          <a:solidFill>
                            <a:srgbClr val="C00000"/>
                          </a:solidFill>
                          <a:effectLst/>
                        </a:rPr>
                        <a:t>traffic</a:t>
                      </a:r>
                      <a:r>
                        <a:rPr lang="en-GB" altLang="zh-CN" sz="900" dirty="0">
                          <a:solidFill>
                            <a:schemeClr val="tx1"/>
                          </a:solidFill>
                          <a:effectLst/>
                        </a:rPr>
                        <a:t> </a:t>
                      </a:r>
                      <a:r>
                        <a:rPr lang="en-GB" sz="900" dirty="0">
                          <a:solidFill>
                            <a:schemeClr val="tx1"/>
                          </a:solidFill>
                          <a:effectLst/>
                        </a:rPr>
                        <a:t>UL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FAR#13 for </a:t>
                      </a:r>
                      <a:r>
                        <a:rPr lang="en-GB" sz="900" b="1" dirty="0">
                          <a:solidFill>
                            <a:srgbClr val="C00000"/>
                          </a:solidFill>
                          <a:effectLst/>
                        </a:rPr>
                        <a:t>traffic </a:t>
                      </a:r>
                      <a:r>
                        <a:rPr lang="en-GB" sz="900" b="1" dirty="0">
                          <a:effectLst/>
                        </a:rPr>
                        <a:t>UL</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N/A </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712619154"/>
                  </a:ext>
                </a:extLst>
              </a:tr>
              <a:tr h="159723">
                <a:tc>
                  <a:txBody>
                    <a:bodyPr/>
                    <a:lstStyle/>
                    <a:p>
                      <a:pPr algn="ctr" hangingPunct="0">
                        <a:spcBef>
                          <a:spcPts val="300"/>
                        </a:spcBef>
                        <a:spcAft>
                          <a:spcPts val="300"/>
                        </a:spcAft>
                      </a:pPr>
                      <a:r>
                        <a:rPr lang="en-GB" sz="1050" dirty="0">
                          <a:solidFill>
                            <a:srgbClr val="C00000"/>
                          </a:solidFill>
                          <a:effectLst/>
                        </a:rPr>
                        <a:t>Network instance</a:t>
                      </a:r>
                      <a:endParaRPr lang="zh-CN" sz="1050"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solidFill>
                            <a:srgbClr val="FF0000"/>
                          </a:solidFill>
                          <a:effectLst/>
                        </a:rPr>
                        <a:t>PIN#1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050" b="1" dirty="0">
                          <a:solidFill>
                            <a:srgbClr val="C00000"/>
                          </a:solidFill>
                          <a:effectLst/>
                        </a:rPr>
                        <a:t>Network instance</a:t>
                      </a:r>
                      <a:endParaRPr lang="zh-CN" sz="1050" b="1"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solidFill>
                            <a:srgbClr val="FF0000"/>
                          </a:solidFill>
                          <a:effectLst/>
                        </a:rPr>
                        <a:t>PIN#2</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532280488"/>
                  </a:ext>
                </a:extLst>
              </a:tr>
              <a:tr h="226662">
                <a:tc>
                  <a:txBody>
                    <a:bodyPr/>
                    <a:lstStyle/>
                    <a:p>
                      <a:pPr algn="ctr" hangingPunct="0">
                        <a:spcBef>
                          <a:spcPts val="300"/>
                        </a:spcBef>
                        <a:spcAft>
                          <a:spcPts val="300"/>
                        </a:spcAft>
                      </a:pPr>
                      <a:r>
                        <a:rPr lang="en-GB" sz="900" dirty="0">
                          <a:solidFill>
                            <a:schemeClr val="tx1"/>
                          </a:solidFill>
                          <a:effectLst/>
                        </a:rPr>
                        <a:t>Destination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Destination interface</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145479861"/>
                  </a:ext>
                </a:extLst>
              </a:tr>
              <a:tr h="113331">
                <a:tc gridSpan="2">
                  <a:txBody>
                    <a:bodyPr/>
                    <a:lstStyle/>
                    <a:p>
                      <a:pPr algn="ctr" hangingPunct="0">
                        <a:spcBef>
                          <a:spcPts val="300"/>
                        </a:spcBef>
                        <a:spcAft>
                          <a:spcPts val="300"/>
                        </a:spcAft>
                      </a:pPr>
                      <a:r>
                        <a:rPr lang="en-GB" sz="900" dirty="0">
                          <a:solidFill>
                            <a:schemeClr val="tx1"/>
                          </a:solidFill>
                          <a:effectLst/>
                        </a:rPr>
                        <a:t>PDR#12 for </a:t>
                      </a:r>
                      <a:r>
                        <a:rPr lang="en-GB" altLang="zh-CN" sz="900" dirty="0">
                          <a:solidFill>
                            <a:srgbClr val="C00000"/>
                          </a:solidFill>
                          <a:effectLst/>
                        </a:rPr>
                        <a:t>traffic</a:t>
                      </a:r>
                      <a:r>
                        <a:rPr lang="en-GB" altLang="zh-CN" sz="900" dirty="0">
                          <a:solidFill>
                            <a:schemeClr val="tx1"/>
                          </a:solidFill>
                          <a:effectLst/>
                        </a:rPr>
                        <a:t> </a:t>
                      </a:r>
                      <a:r>
                        <a:rPr lang="en-GB" sz="900" dirty="0">
                          <a:solidFill>
                            <a:schemeClr val="tx1"/>
                          </a:solidFill>
                          <a:effectLst/>
                        </a:rPr>
                        <a:t>DL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PDR#14 for </a:t>
                      </a:r>
                      <a:r>
                        <a:rPr lang="en-GB" altLang="zh-CN" sz="900" dirty="0">
                          <a:solidFill>
                            <a:srgbClr val="C00000"/>
                          </a:solidFill>
                          <a:effectLst/>
                        </a:rPr>
                        <a:t>traffic</a:t>
                      </a:r>
                      <a:r>
                        <a:rPr lang="en-GB" altLang="zh-CN" sz="900" dirty="0">
                          <a:solidFill>
                            <a:schemeClr val="tx1"/>
                          </a:solidFill>
                          <a:effectLst/>
                        </a:rPr>
                        <a:t> </a:t>
                      </a:r>
                      <a:r>
                        <a:rPr lang="en-GB" sz="900" b="1" dirty="0">
                          <a:effectLst/>
                        </a:rPr>
                        <a:t>DL</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N</a:t>
                      </a:r>
                      <a:r>
                        <a:rPr lang="en-US" sz="900" b="1" dirty="0">
                          <a:effectLst/>
                        </a:rPr>
                        <a:t>/A</a:t>
                      </a:r>
                      <a:r>
                        <a:rPr lang="en-GB" sz="900" b="1" dirty="0">
                          <a:effectLst/>
                        </a:rPr>
                        <a:t> </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925731416"/>
                  </a:ext>
                </a:extLst>
              </a:tr>
              <a:tr h="226662">
                <a:tc>
                  <a:txBody>
                    <a:bodyPr/>
                    <a:lstStyle/>
                    <a:p>
                      <a:pPr algn="ctr" hangingPunct="0">
                        <a:spcBef>
                          <a:spcPts val="300"/>
                        </a:spcBef>
                        <a:spcAft>
                          <a:spcPts val="300"/>
                        </a:spcAft>
                      </a:pPr>
                      <a:r>
                        <a:rPr lang="en-GB" sz="900" dirty="0">
                          <a:solidFill>
                            <a:schemeClr val="tx1"/>
                          </a:solidFill>
                          <a:effectLst/>
                        </a:rPr>
                        <a:t>Source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Source interface</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23677688"/>
                  </a:ext>
                </a:extLst>
              </a:tr>
              <a:tr h="226662">
                <a:tc>
                  <a:txBody>
                    <a:bodyPr/>
                    <a:lstStyle/>
                    <a:p>
                      <a:pPr algn="ctr" hangingPunct="0">
                        <a:spcBef>
                          <a:spcPts val="300"/>
                        </a:spcBef>
                        <a:spcAft>
                          <a:spcPts val="300"/>
                        </a:spcAft>
                      </a:pPr>
                      <a:r>
                        <a:rPr lang="en-GB" sz="1050" dirty="0">
                          <a:solidFill>
                            <a:srgbClr val="C00000"/>
                          </a:solidFill>
                          <a:effectLst/>
                        </a:rPr>
                        <a:t>Network instance</a:t>
                      </a:r>
                      <a:endParaRPr lang="zh-CN" sz="1050"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a:solidFill>
                            <a:srgbClr val="FF0000"/>
                          </a:solidFill>
                          <a:effectLst/>
                        </a:rPr>
                        <a:t>PIN#1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050" b="1" dirty="0">
                          <a:solidFill>
                            <a:srgbClr val="C00000"/>
                          </a:solidFill>
                          <a:effectLst/>
                        </a:rPr>
                        <a:t>Network instance</a:t>
                      </a:r>
                      <a:endParaRPr lang="zh-CN" sz="1050" b="1"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solidFill>
                            <a:srgbClr val="FF0000"/>
                          </a:solidFill>
                          <a:effectLst/>
                        </a:rPr>
                        <a:t>PIN#2</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10964278"/>
                  </a:ext>
                </a:extLst>
              </a:tr>
              <a:tr h="226662">
                <a:tc>
                  <a:txBody>
                    <a:bodyPr/>
                    <a:lstStyle/>
                    <a:p>
                      <a:pPr algn="ctr" hangingPunct="0">
                        <a:spcBef>
                          <a:spcPts val="300"/>
                        </a:spcBef>
                        <a:spcAft>
                          <a:spcPts val="300"/>
                        </a:spcAft>
                      </a:pPr>
                      <a:r>
                        <a:rPr lang="en-GB" sz="900" dirty="0">
                          <a:solidFill>
                            <a:schemeClr val="tx1"/>
                          </a:solidFill>
                          <a:effectLst/>
                        </a:rPr>
                        <a:t>Packet Filter Set</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IP#21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PINE IP#11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Packet Filter Set</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IP#41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PINE IP#31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068870168"/>
                  </a:ext>
                </a:extLst>
              </a:tr>
              <a:tr h="113331">
                <a:tc>
                  <a:txBody>
                    <a:bodyPr/>
                    <a:lstStyle/>
                    <a:p>
                      <a:pPr algn="ctr" hangingPunct="0">
                        <a:spcBef>
                          <a:spcPts val="300"/>
                        </a:spcBef>
                        <a:spcAft>
                          <a:spcPts val="300"/>
                        </a:spcAft>
                      </a:pPr>
                      <a:r>
                        <a:rPr lang="en-GB" sz="900" dirty="0">
                          <a:solidFill>
                            <a:schemeClr val="tx1"/>
                          </a:solidFill>
                          <a:effectLst/>
                        </a:rPr>
                        <a:t>FAR ID</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FAR#12</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FAR ID</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FAR#14</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247698954"/>
                  </a:ext>
                </a:extLst>
              </a:tr>
              <a:tr h="113331">
                <a:tc gridSpan="2">
                  <a:txBody>
                    <a:bodyPr/>
                    <a:lstStyle/>
                    <a:p>
                      <a:pPr algn="ctr" hangingPunct="0">
                        <a:spcBef>
                          <a:spcPts val="300"/>
                        </a:spcBef>
                        <a:spcAft>
                          <a:spcPts val="300"/>
                        </a:spcAft>
                      </a:pPr>
                      <a:r>
                        <a:rPr lang="en-GB" sz="900" dirty="0">
                          <a:solidFill>
                            <a:schemeClr val="tx1"/>
                          </a:solidFill>
                          <a:effectLst/>
                        </a:rPr>
                        <a:t>FAR#12 for </a:t>
                      </a:r>
                      <a:r>
                        <a:rPr lang="en-GB" altLang="zh-CN" sz="900" dirty="0">
                          <a:solidFill>
                            <a:srgbClr val="C00000"/>
                          </a:solidFill>
                          <a:effectLst/>
                        </a:rPr>
                        <a:t>traffic</a:t>
                      </a:r>
                      <a:r>
                        <a:rPr lang="en-GB" altLang="zh-CN" sz="900" dirty="0">
                          <a:solidFill>
                            <a:schemeClr val="tx1"/>
                          </a:solidFill>
                          <a:effectLst/>
                        </a:rPr>
                        <a:t> </a:t>
                      </a:r>
                      <a:r>
                        <a:rPr lang="en-GB" sz="900" dirty="0">
                          <a:solidFill>
                            <a:schemeClr val="tx1"/>
                          </a:solidFill>
                          <a:effectLst/>
                        </a:rPr>
                        <a:t>DL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FAR#14 for </a:t>
                      </a:r>
                      <a:r>
                        <a:rPr lang="en-GB" sz="900" b="1" dirty="0">
                          <a:solidFill>
                            <a:srgbClr val="C00000"/>
                          </a:solidFill>
                          <a:effectLst/>
                        </a:rPr>
                        <a:t>traffic </a:t>
                      </a:r>
                      <a:r>
                        <a:rPr lang="en-GB" sz="900" b="1" dirty="0">
                          <a:effectLst/>
                        </a:rPr>
                        <a:t>DL</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sz="900" b="1" dirty="0">
                          <a:effectLst/>
                        </a:rPr>
                        <a:t>N/A </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2890689789"/>
                  </a:ext>
                </a:extLst>
              </a:tr>
              <a:tr h="226662">
                <a:tc>
                  <a:txBody>
                    <a:bodyPr/>
                    <a:lstStyle/>
                    <a:p>
                      <a:pPr algn="ctr" hangingPunct="0">
                        <a:spcBef>
                          <a:spcPts val="300"/>
                        </a:spcBef>
                        <a:spcAft>
                          <a:spcPts val="300"/>
                        </a:spcAft>
                      </a:pPr>
                      <a:r>
                        <a:rPr lang="en-GB" sz="900" dirty="0">
                          <a:solidFill>
                            <a:schemeClr val="tx1"/>
                          </a:solidFill>
                          <a:effectLst/>
                        </a:rPr>
                        <a:t>Destination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kern="1200" dirty="0">
                          <a:solidFill>
                            <a:schemeClr val="tx1"/>
                          </a:solidFill>
                          <a:effectLst/>
                          <a:latin typeface="+mn-lt"/>
                          <a:ea typeface="+mn-ea"/>
                          <a:cs typeface="+mn-cs"/>
                        </a:rPr>
                        <a:t>Destination interface</a:t>
                      </a:r>
                      <a:endParaRPr lang="zh-CN" altLang="en-US" sz="900" b="1" kern="1200" dirty="0">
                        <a:solidFill>
                          <a:schemeClr val="tx1"/>
                        </a:solidFill>
                        <a:effectLst/>
                        <a:latin typeface="+mn-lt"/>
                        <a:ea typeface="+mn-ea"/>
                        <a:cs typeface="+mn-cs"/>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b="1" kern="1200" dirty="0">
                          <a:solidFill>
                            <a:schemeClr val="tx1"/>
                          </a:solidFill>
                          <a:effectLst/>
                          <a:latin typeface="+mn-lt"/>
                          <a:ea typeface="+mn-ea"/>
                          <a:cs typeface="+mn-cs"/>
                        </a:rPr>
                        <a:t>"access side"</a:t>
                      </a:r>
                      <a:endParaRPr lang="zh-CN" altLang="en-US" sz="900" b="1" kern="1200" dirty="0">
                        <a:solidFill>
                          <a:schemeClr val="tx1"/>
                        </a:solidFill>
                        <a:effectLst/>
                        <a:latin typeface="+mn-lt"/>
                        <a:ea typeface="+mn-ea"/>
                        <a:cs typeface="+mn-cs"/>
                      </a:endParaRPr>
                    </a:p>
                  </a:txBody>
                  <a:tcPr marL="45143" marR="45143" marT="0" marB="0">
                    <a:solidFill>
                      <a:srgbClr val="CFD5EA"/>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253295666"/>
                  </a:ext>
                </a:extLst>
              </a:tr>
              <a:tr h="226662">
                <a:tc>
                  <a:txBody>
                    <a:bodyPr/>
                    <a:lstStyle/>
                    <a:p>
                      <a:pPr algn="ctr" hangingPunct="0">
                        <a:spcBef>
                          <a:spcPts val="300"/>
                        </a:spcBef>
                        <a:spcAft>
                          <a:spcPts val="300"/>
                        </a:spcAft>
                      </a:pPr>
                      <a:r>
                        <a:rPr lang="en-GB" sz="900" dirty="0">
                          <a:solidFill>
                            <a:schemeClr val="tx1"/>
                          </a:solidFill>
                          <a:effectLst/>
                        </a:rPr>
                        <a:t>Outer header creation</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effectLst/>
                        </a:rPr>
                        <a:t>Outer header creation</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5">
                        <a:lumMod val="40000"/>
                        <a:lumOff val="60000"/>
                      </a:schemeClr>
                    </a:solidFill>
                  </a:tcPr>
                </a:tc>
                <a:tc>
                  <a:txBody>
                    <a:bodyPr/>
                    <a:lstStyle/>
                    <a:p>
                      <a:pPr algn="ctr" hangingPunct="0">
                        <a:spcBef>
                          <a:spcPts val="300"/>
                        </a:spcBef>
                        <a:spcAft>
                          <a:spcPts val="300"/>
                        </a:spcAft>
                      </a:pPr>
                      <a:r>
                        <a:rPr lang="en-GB" sz="900" dirty="0">
                          <a:effectLst/>
                        </a:rPr>
                        <a:t>N3 TEID for </a:t>
                      </a:r>
                      <a:r>
                        <a:rPr lang="en-GB" sz="900" dirty="0">
                          <a:solidFill>
                            <a:srgbClr val="FF0000"/>
                          </a:solidFill>
                          <a:effectLst/>
                        </a:rPr>
                        <a:t>PDU Session#2</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 </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518316714"/>
                  </a:ext>
                </a:extLst>
              </a:tr>
            </a:tbl>
          </a:graphicData>
        </a:graphic>
      </p:graphicFrame>
      <p:graphicFrame>
        <p:nvGraphicFramePr>
          <p:cNvPr id="6" name="对象 5">
            <a:extLst>
              <a:ext uri="{FF2B5EF4-FFF2-40B4-BE49-F238E27FC236}">
                <a16:creationId xmlns:a16="http://schemas.microsoft.com/office/drawing/2014/main" id="{CFABE0C3-2F06-626F-01CD-F836F82AE6B7}"/>
              </a:ext>
            </a:extLst>
          </p:cNvPr>
          <p:cNvGraphicFramePr>
            <a:graphicFrameLocks noChangeAspect="1"/>
          </p:cNvGraphicFramePr>
          <p:nvPr>
            <p:extLst>
              <p:ext uri="{D42A27DB-BD31-4B8C-83A1-F6EECF244321}">
                <p14:modId xmlns:p14="http://schemas.microsoft.com/office/powerpoint/2010/main" val="2343418426"/>
              </p:ext>
            </p:extLst>
          </p:nvPr>
        </p:nvGraphicFramePr>
        <p:xfrm>
          <a:off x="346075" y="955675"/>
          <a:ext cx="4743450" cy="3889375"/>
        </p:xfrm>
        <a:graphic>
          <a:graphicData uri="http://schemas.openxmlformats.org/presentationml/2006/ole">
            <mc:AlternateContent xmlns:mc="http://schemas.openxmlformats.org/markup-compatibility/2006">
              <mc:Choice xmlns:v="urn:schemas-microsoft-com:vml" Requires="v">
                <p:oleObj name="Visio" r:id="rId2" imgW="5343427" imgH="4381358" progId="Visio.Drawing.15">
                  <p:embed/>
                </p:oleObj>
              </mc:Choice>
              <mc:Fallback>
                <p:oleObj name="Visio" r:id="rId2" imgW="5343427" imgH="4381358" progId="Visio.Drawing.15">
                  <p:embed/>
                  <p:pic>
                    <p:nvPicPr>
                      <p:cNvPr id="0" name=""/>
                      <p:cNvPicPr/>
                      <p:nvPr/>
                    </p:nvPicPr>
                    <p:blipFill>
                      <a:blip r:embed="rId3"/>
                      <a:stretch>
                        <a:fillRect/>
                      </a:stretch>
                    </p:blipFill>
                    <p:spPr>
                      <a:xfrm>
                        <a:off x="346075" y="955675"/>
                        <a:ext cx="4743450" cy="3889375"/>
                      </a:xfrm>
                      <a:prstGeom prst="rect">
                        <a:avLst/>
                      </a:prstGeom>
                    </p:spPr>
                  </p:pic>
                </p:oleObj>
              </mc:Fallback>
            </mc:AlternateContent>
          </a:graphicData>
        </a:graphic>
      </p:graphicFrame>
      <p:sp>
        <p:nvSpPr>
          <p:cNvPr id="8" name="Content Placeholder 2">
            <a:extLst>
              <a:ext uri="{FF2B5EF4-FFF2-40B4-BE49-F238E27FC236}">
                <a16:creationId xmlns:a16="http://schemas.microsoft.com/office/drawing/2014/main" id="{4466694A-EC52-5F9F-363D-D327F5C3A9BE}"/>
              </a:ext>
            </a:extLst>
          </p:cNvPr>
          <p:cNvSpPr txBox="1">
            <a:spLocks/>
          </p:cNvSpPr>
          <p:nvPr/>
        </p:nvSpPr>
        <p:spPr>
          <a:xfrm>
            <a:off x="354133" y="4958536"/>
            <a:ext cx="4899547" cy="1701278"/>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sz="2000" dirty="0"/>
              <a:t>The management data and traffic data may be over different PDU Sessions of PEGC, but this will cause more PDU Session establishment by PEGC, and need more procedure for establishing the PDU Session for management by PEGC</a:t>
            </a:r>
          </a:p>
          <a:p>
            <a:pPr>
              <a:lnSpc>
                <a:spcPct val="120000"/>
              </a:lnSpc>
              <a:spcBef>
                <a:spcPts val="600"/>
              </a:spcBef>
            </a:pPr>
            <a:r>
              <a:rPr lang="en-US" sz="2000" dirty="0"/>
              <a:t>The management is only between PEMC UE and PEGC, not between PEGCs, so 5G VN can not be applied for management data transferring</a:t>
            </a:r>
          </a:p>
        </p:txBody>
      </p:sp>
    </p:spTree>
    <p:extLst>
      <p:ext uri="{BB962C8B-B14F-4D97-AF65-F5344CB8AC3E}">
        <p14:creationId xmlns:p14="http://schemas.microsoft.com/office/powerpoint/2010/main" val="2258716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531</TotalTime>
  <Words>1160</Words>
  <Application>Microsoft Office PowerPoint</Application>
  <PresentationFormat>宽屏</PresentationFormat>
  <Paragraphs>176</Paragraphs>
  <Slides>4</Slides>
  <Notes>0</Notes>
  <HiddenSlides>0</HiddenSlides>
  <MMClips>0</MMClips>
  <ScaleCrop>false</ScaleCrop>
  <HeadingPairs>
    <vt:vector size="8" baseType="variant">
      <vt:variant>
        <vt:lpstr>已用的字体</vt:lpstr>
      </vt:variant>
      <vt:variant>
        <vt:i4>4</vt:i4>
      </vt:variant>
      <vt:variant>
        <vt:lpstr>主题</vt:lpstr>
      </vt:variant>
      <vt:variant>
        <vt:i4>1</vt:i4>
      </vt:variant>
      <vt:variant>
        <vt:lpstr>嵌入 OLE 服务器</vt:lpstr>
      </vt:variant>
      <vt:variant>
        <vt:i4>1</vt:i4>
      </vt:variant>
      <vt:variant>
        <vt:lpstr>幻灯片标题</vt:lpstr>
      </vt:variant>
      <vt:variant>
        <vt:i4>4</vt:i4>
      </vt:variant>
    </vt:vector>
  </HeadingPairs>
  <TitlesOfParts>
    <vt:vector size="10" baseType="lpstr">
      <vt:lpstr>Arial</vt:lpstr>
      <vt:lpstr>Calibri</vt:lpstr>
      <vt:lpstr>Calibri Light</vt:lpstr>
      <vt:lpstr>Times New Roman</vt:lpstr>
      <vt:lpstr>Office Theme</vt:lpstr>
      <vt:lpstr>Microsoft Visio 绘图</vt:lpstr>
      <vt:lpstr>Solution proposal for PEMC communicating PEGC via 5GC local switch to enable PEMC managing PIN without AF</vt:lpstr>
      <vt:lpstr>Why PEMC needs to communicate with PEGC via 5GC local switch</vt:lpstr>
      <vt:lpstr>The principle for PEMC communicating with PEGC via 5GC local switch</vt:lpstr>
      <vt:lpstr>An example that is aligned with the principle – PEMC UE is able to manage PIN#1 and PIN#2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PIN  vs 5G VN</dc:title>
  <dc:creator>Huawei2</dc:creator>
  <cp:lastModifiedBy>vivo-Zhenhua</cp:lastModifiedBy>
  <cp:revision>136</cp:revision>
  <dcterms:created xsi:type="dcterms:W3CDTF">2023-03-24T14:14:01Z</dcterms:created>
  <dcterms:modified xsi:type="dcterms:W3CDTF">2023-03-28T10:29:51Z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1679666696</vt:lpwstr>
  </property>
</Properties>
</file>