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2" r:id="rId7"/>
    <p:sldId id="259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446-F09B-435C-A09E-96AB53A7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2255F-0049-4778-9C57-AD9CEBE9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8E6-77B6-42F3-B102-6191953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662-B7AE-4DEB-8E53-929C28BC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4FA6-10C3-4993-9914-3F581AB9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12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7143-4690-45B3-B717-BF6A3E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FA05-6EA3-4259-BC00-C71FE8E3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FACA-494D-4385-9A97-71703205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8D8A-889D-4EE3-AC8E-CD015FA9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1AEE-A898-4E35-8285-24077D0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275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66EFF0-3AAC-4A55-9814-8DF35B51A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B408B-7522-4CDA-B401-00FC5F27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577C-5A89-4FAC-A9D3-9D56ADD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E33E-B370-4FB0-95B4-DD64D52D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77DD4-0F05-4B42-A7B1-54F20CC4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68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4324-43F7-489D-A123-00B22772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615A-522F-4A33-8894-1CFF0E0F0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8144-5E65-4518-B56F-F4D1EA77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0EA58-95E8-4CA9-86E6-2A290E1C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4880-1398-4F92-9E52-FB1C6A29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571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B27D-12B1-4CDB-8624-0359A2D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45C05-2D31-44A5-8DDE-939C6432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62578-258D-4172-A96F-3139A13C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C43A-FF11-4ADA-872B-C4496C3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C666-85A9-43B2-8007-192EDA8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02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93F1-AF3D-43B6-8DC4-8B4CCBFCA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2A7C-2872-44F4-B33B-3480D3E0F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FBB6-0046-40DE-8DCD-802D2F93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6DD35-9D78-41AE-AED7-06B291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4D71-B706-4AA1-A50C-FA5A61F1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73236-297B-4674-86C1-99FFFD3A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1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D492-D3F6-4410-AF41-A775248F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775E-052D-49DB-9581-3AEA23180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CED1-8F11-4A25-BBF2-8A3C72F6A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DE031-A233-4E54-B2D2-4C31BB8E7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1945A-7AC4-4E49-8C00-39C58C1E3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56077-93B6-4CE6-9064-A8BAA71DB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EFAC7-1812-49AD-9E52-9048305E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BAC0F-9A01-4C30-858E-8985D2D9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D5D-35FC-4F9B-9D0A-90A5C26F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C569F-B7BB-4CE7-8608-99BA6F5E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E3DF22-B0A8-4C2E-AC2D-93567F5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B06CC-62F6-446B-AC41-960C3C37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465B9-9F58-4E06-8764-AE42781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57845-42E9-47DE-85D4-7EAAD605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E757A-88ED-4057-A074-25B2A85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72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E15E-5563-431C-8FB4-CCAA33FD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B3495-5C13-47E9-A042-AD2BAAACD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0699A-7934-4A27-A895-78BADEDF5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C6932-BFDB-4750-B3E0-9154FD00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D452C-1FCB-49B0-9ED1-C18FE906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B2A08-D5C1-49B9-A4D7-E22D423E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5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C6-F490-4743-9D41-2A393C45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2E37B-A3E2-4631-8F89-24541CA18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64467-1EEE-4C4B-91B9-E6AC3A30A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7B6D6-1A92-4918-B111-477C3FAC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0CA8C-37F3-4B91-B5BA-CBC20D86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A0C4-F70B-4232-BACA-8613B86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698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E5165-0133-4F41-A1E8-44D5D281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FDF9E-C683-4946-B118-6BA82BAB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3FF3-1BA3-4F47-9B47-DB616441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D690-DC09-4C19-9F32-770FCA06EB90}" type="datetimeFigureOut">
              <a:rPr lang="en-IE" smtClean="0"/>
              <a:t>04/04/2023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02467-505E-4342-B6C8-0D4539E2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FDFE-1CB1-471D-81B2-C0D7DCB29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43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172FE-59B9-4DB2-80BE-E0374D06D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Edge Ph2 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49C0F-8512-4900-971B-3E727396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04/04/2023</a:t>
            </a:r>
          </a:p>
          <a:p>
            <a:endParaRPr lang="en-IE" dirty="0"/>
          </a:p>
          <a:p>
            <a:r>
              <a:rPr lang="en-IE" dirty="0"/>
              <a:t>Patrice Hédé, rapporteur</a:t>
            </a:r>
          </a:p>
        </p:txBody>
      </p:sp>
    </p:spTree>
    <p:extLst>
      <p:ext uri="{BB962C8B-B14F-4D97-AF65-F5344CB8AC3E}">
        <p14:creationId xmlns:p14="http://schemas.microsoft.com/office/powerpoint/2010/main" val="21968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KI#1:</a:t>
            </a:r>
          </a:p>
          <a:p>
            <a:pPr lvl="1"/>
            <a:r>
              <a:rPr lang="en-US" dirty="0"/>
              <a:t>discussing the resolution of the remaining contentious points (ENs)</a:t>
            </a:r>
          </a:p>
          <a:p>
            <a:pPr lvl="1"/>
            <a:r>
              <a:rPr lang="en-US" dirty="0"/>
              <a:t>having a quick discussion on the topics of KI#1 that could not be handled (EACI/Relocation)</a:t>
            </a:r>
          </a:p>
          <a:p>
            <a:r>
              <a:rPr lang="en-US" dirty="0"/>
              <a:t>KI#4:</a:t>
            </a:r>
          </a:p>
          <a:p>
            <a:pPr lvl="1"/>
            <a:r>
              <a:rPr lang="en-US" dirty="0"/>
              <a:t>discussing the resolution of the remaining contentious points (ENs)</a:t>
            </a:r>
          </a:p>
          <a:p>
            <a:r>
              <a:rPr lang="en-US" dirty="0"/>
              <a:t>KI#7:</a:t>
            </a:r>
          </a:p>
          <a:p>
            <a:pPr lvl="1"/>
            <a:r>
              <a:rPr lang="en-US" dirty="0"/>
              <a:t>verifying that the remaining open point can be resolved (EN)</a:t>
            </a:r>
          </a:p>
          <a:p>
            <a:pPr lvl="1"/>
            <a:endParaRPr lang="en-US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62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KI#1/1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3534"/>
            <a:ext cx="10515600" cy="5594465"/>
          </a:xfrm>
        </p:spPr>
        <p:txBody>
          <a:bodyPr/>
          <a:lstStyle/>
          <a:p>
            <a:r>
              <a:rPr lang="en-US" dirty="0"/>
              <a:t>AF Influence</a:t>
            </a:r>
          </a:p>
          <a:p>
            <a:pPr lvl="1"/>
            <a:r>
              <a:rPr lang="en-US" dirty="0"/>
              <a:t>23.502§4.3.6.2</a:t>
            </a:r>
          </a:p>
          <a:p>
            <a:pPr lvl="2"/>
            <a:r>
              <a:rPr lang="en-US" dirty="0"/>
              <a:t>EN: For HR-SBO case, whether the AF influence procedure in VPLMN should inform HPLMN is FFS. (3702)</a:t>
            </a:r>
          </a:p>
          <a:p>
            <a:r>
              <a:rPr lang="en-IE" dirty="0"/>
              <a:t>DNS traffic</a:t>
            </a:r>
          </a:p>
          <a:p>
            <a:pPr lvl="1"/>
            <a:r>
              <a:rPr lang="en-US" dirty="0"/>
              <a:t>23.548§6.7.2.2: PDU Session for supporting HR-SBO in VPLMN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EN:It</a:t>
            </a:r>
            <a:r>
              <a:rPr lang="en-US" dirty="0"/>
              <a:t> is FFS how to route the DNS traffic between the UE and the V-EASDF where multiple DNN networks with the same IP address range are deployed in different HPLMNs or in the same HPLMN"  (3704)</a:t>
            </a:r>
          </a:p>
          <a:p>
            <a:pPr lvl="2"/>
            <a:r>
              <a:rPr lang="en-US" dirty="0"/>
              <a:t>"EN: It is FFS if and how DNS with security (</a:t>
            </a:r>
            <a:r>
              <a:rPr lang="en-US" dirty="0" err="1"/>
              <a:t>i.e</a:t>
            </a:r>
            <a:r>
              <a:rPr lang="en-US" dirty="0"/>
              <a:t>, DNSSEC, DoT and </a:t>
            </a:r>
            <a:r>
              <a:rPr lang="en-US" dirty="0" err="1"/>
              <a:t>DoH</a:t>
            </a:r>
            <a:r>
              <a:rPr lang="en-US" dirty="0"/>
              <a:t>) can be supported when using IP replacement (6.7.2.Y1 step 1b and 4C)." (3704)</a:t>
            </a:r>
          </a:p>
          <a:p>
            <a:pPr lvl="1"/>
            <a:r>
              <a:rPr lang="en-US" dirty="0"/>
              <a:t>23.548§6.7.2.3: EAS discovery procedure with V-EASDF for HR-SBO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EN:It</a:t>
            </a:r>
            <a:r>
              <a:rPr lang="en-US" dirty="0"/>
              <a:t> is FFS how to route the DNS traffic between the V-EASDF and HPLMN DNS server when the HPLMN DNS is deployed in a private IP address range." (3704)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Input slides from Magnus O/Ericsson &amp; Laurent/Nokia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6749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0686"/>
            <a:ext cx="10515600" cy="4351338"/>
          </a:xfrm>
        </p:spPr>
        <p:txBody>
          <a:bodyPr/>
          <a:lstStyle/>
          <a:p>
            <a:r>
              <a:rPr lang="en-US" dirty="0"/>
              <a:t>Offloading information</a:t>
            </a:r>
          </a:p>
          <a:p>
            <a:pPr lvl="1"/>
            <a:r>
              <a:rPr lang="en-US" dirty="0"/>
              <a:t>23.548§6.7.2.3: EAS discovery procedure with V-EASDF for HR-SBO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EN:It</a:t>
            </a:r>
            <a:r>
              <a:rPr lang="en-US" dirty="0"/>
              <a:t> is FFS how the VPLMN Specific Offloading Information is used by V-SMF in VPLMN" (3704)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EN:How</a:t>
            </a:r>
            <a:r>
              <a:rPr lang="en-US" dirty="0"/>
              <a:t> to retrieve QoS parameter from HPLMN to control local PSA is FFS" (3704)</a:t>
            </a:r>
          </a:p>
          <a:p>
            <a:pPr lvl="1"/>
            <a:r>
              <a:rPr lang="en-US" dirty="0"/>
              <a:t>23.548§6.7.2.4: EAS discovery procedure with local DNS for HR-SBO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EN:It</a:t>
            </a:r>
            <a:r>
              <a:rPr lang="en-US" dirty="0"/>
              <a:t> is FFS how the Local DNS server can detect which FQDN(s) are allowed for HR-SBO offloading. Usage of this configuration may not fit with HR-SBO" (3704)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23.503§6.4: PDU Session related policy information</a:t>
            </a:r>
          </a:p>
          <a:p>
            <a:pPr lvl="2"/>
            <a:r>
              <a:rPr lang="en-US" dirty="0"/>
              <a:t>"</a:t>
            </a:r>
            <a:r>
              <a:rPr lang="en-US" dirty="0" err="1"/>
              <a:t>EN:It</a:t>
            </a:r>
            <a:r>
              <a:rPr lang="en-US" dirty="0"/>
              <a:t> is FFS whether to include the Authorized Session-AMBR and charging for local part of DN for VPLMN Specific Offloading Policy." (3705)</a:t>
            </a:r>
          </a:p>
          <a:p>
            <a:pPr lvl="2"/>
            <a:endParaRPr lang="en-US" dirty="0"/>
          </a:p>
          <a:p>
            <a:r>
              <a:rPr lang="en-US" dirty="0"/>
              <a:t>Input slides from Magnus O/Ericsson</a:t>
            </a:r>
          </a:p>
          <a:p>
            <a:pPr lvl="1"/>
            <a:endParaRPr lang="en-US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820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KI#1/3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0686"/>
            <a:ext cx="10515600" cy="4351338"/>
          </a:xfrm>
        </p:spPr>
        <p:txBody>
          <a:bodyPr/>
          <a:lstStyle/>
          <a:p>
            <a:r>
              <a:rPr lang="en-US" dirty="0"/>
              <a:t>EAS rediscovery</a:t>
            </a:r>
          </a:p>
          <a:p>
            <a:pPr lvl="1"/>
            <a:r>
              <a:rPr lang="en-US" dirty="0"/>
              <a:t>23.548§6.7.3 : EAS rediscovery procedure</a:t>
            </a:r>
          </a:p>
          <a:p>
            <a:pPr lvl="2"/>
            <a:r>
              <a:rPr lang="en-US" dirty="0"/>
              <a:t>"EN: AF triggered EAS Re-discovery is FFS" (3887)</a:t>
            </a:r>
          </a:p>
          <a:p>
            <a:pPr lvl="2"/>
            <a:r>
              <a:rPr lang="en-US" dirty="0"/>
              <a:t>"EN: whether the above EASDF removal applies to intra PLMN mobility is FFS." (3887)</a:t>
            </a:r>
          </a:p>
          <a:p>
            <a:pPr lvl="2"/>
            <a:r>
              <a:rPr lang="en-US" dirty="0"/>
              <a:t>"EN: It is FFS whether H-SMF needs to contact UDM to </a:t>
            </a:r>
            <a:r>
              <a:rPr lang="en-US" dirty="0" err="1"/>
              <a:t>retreive</a:t>
            </a:r>
            <a:r>
              <a:rPr lang="en-US" dirty="0"/>
              <a:t> UE subscription during inter-PLMN handover."</a:t>
            </a:r>
          </a:p>
          <a:p>
            <a:pPr lvl="1"/>
            <a:endParaRPr lang="en-US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33449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KI#1/4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Edge relocation</a:t>
            </a:r>
          </a:p>
          <a:p>
            <a:pPr lvl="1"/>
            <a:r>
              <a:rPr lang="en-IE" dirty="0"/>
              <a:t>CATT 2751~2753</a:t>
            </a:r>
          </a:p>
          <a:p>
            <a:pPr lvl="1"/>
            <a:endParaRPr lang="en-IE" dirty="0"/>
          </a:p>
          <a:p>
            <a:pPr lvl="1"/>
            <a:r>
              <a:rPr lang="en-IE" dirty="0"/>
              <a:t>Input CR from Yuan/CATT</a:t>
            </a:r>
          </a:p>
          <a:p>
            <a:r>
              <a:rPr lang="en-IE" dirty="0"/>
              <a:t>EACI</a:t>
            </a:r>
          </a:p>
          <a:p>
            <a:pPr lvl="1"/>
            <a:r>
              <a:rPr lang="en-IE" dirty="0"/>
              <a:t>Vivo 2264~2265</a:t>
            </a:r>
          </a:p>
          <a:p>
            <a:pPr lvl="1"/>
            <a:r>
              <a:rPr lang="en-IE" dirty="0"/>
              <a:t>Huawei 2804~2805</a:t>
            </a:r>
          </a:p>
        </p:txBody>
      </p:sp>
    </p:spTree>
    <p:extLst>
      <p:ext uri="{BB962C8B-B14F-4D97-AF65-F5344CB8AC3E}">
        <p14:creationId xmlns:p14="http://schemas.microsoft.com/office/powerpoint/2010/main" val="2889161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KI#4: Multi-SMF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7808"/>
          </a:xfrm>
        </p:spPr>
        <p:txBody>
          <a:bodyPr>
            <a:noAutofit/>
          </a:bodyPr>
          <a:lstStyle/>
          <a:p>
            <a:pPr lvl="1"/>
            <a:r>
              <a:rPr lang="en-US" sz="1800" dirty="0"/>
              <a:t>NTT </a:t>
            </a:r>
            <a:r>
              <a:rPr lang="en-US" sz="1800" dirty="0" err="1"/>
              <a:t>docomo</a:t>
            </a:r>
            <a:r>
              <a:rPr lang="en-US" sz="1800" dirty="0"/>
              <a:t>: 3669</a:t>
            </a:r>
          </a:p>
          <a:p>
            <a:r>
              <a:rPr lang="en-US" sz="2000" dirty="0"/>
              <a:t>Editor's notes in 23.548:</a:t>
            </a:r>
          </a:p>
          <a:p>
            <a:pPr lvl="1"/>
            <a:r>
              <a:rPr lang="en-US" sz="1800" dirty="0"/>
              <a:t>6.2.3.2.7: Coordination among SMFs for common EAS/DNAI determination</a:t>
            </a:r>
          </a:p>
          <a:p>
            <a:pPr lvl="2"/>
            <a:r>
              <a:rPr lang="en-US" sz="1600" dirty="0"/>
              <a:t>EN: If and how any of the SMFs can update the common DNAI when UE is moving far away from common DNAI is FFS.</a:t>
            </a:r>
          </a:p>
          <a:p>
            <a:pPr lvl="2"/>
            <a:r>
              <a:rPr lang="en-US" sz="1600" dirty="0"/>
              <a:t>EN: how the 5GC determined common EAS/DNAI will be stored in UDR needs further discussion.</a:t>
            </a:r>
          </a:p>
          <a:p>
            <a:pPr lvl="2"/>
            <a:r>
              <a:rPr lang="en-US" sz="1600" dirty="0"/>
              <a:t>EN: Multiple SMFs support is FFS.</a:t>
            </a:r>
          </a:p>
          <a:p>
            <a:pPr lvl="2"/>
            <a:r>
              <a:rPr lang="en-US" sz="1600" dirty="0"/>
              <a:t>EN: How the UDR locking works is FFS.</a:t>
            </a:r>
          </a:p>
          <a:p>
            <a:pPr lvl="2"/>
            <a:r>
              <a:rPr lang="en-US" sz="1600" dirty="0"/>
              <a:t>EN: Whether more than one UE can be considered in common DNAI selection is FFS. (3748)</a:t>
            </a:r>
          </a:p>
          <a:p>
            <a:pPr lvl="2"/>
            <a:endParaRPr lang="en-US" sz="1600" dirty="0"/>
          </a:p>
          <a:p>
            <a:r>
              <a:rPr lang="en-US" sz="2400" dirty="0"/>
              <a:t>Input slides from </a:t>
            </a:r>
            <a:r>
              <a:rPr lang="en-US" sz="2400" dirty="0" err="1"/>
              <a:t>Xinpeng</a:t>
            </a:r>
            <a:r>
              <a:rPr lang="en-US" sz="2400" dirty="0"/>
              <a:t>/Huawei</a:t>
            </a:r>
          </a:p>
        </p:txBody>
      </p:sp>
    </p:spTree>
    <p:extLst>
      <p:ext uri="{BB962C8B-B14F-4D97-AF65-F5344CB8AC3E}">
        <p14:creationId xmlns:p14="http://schemas.microsoft.com/office/powerpoint/2010/main" val="390574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KI#7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789"/>
            <a:ext cx="10515600" cy="4747174"/>
          </a:xfrm>
        </p:spPr>
        <p:txBody>
          <a:bodyPr/>
          <a:lstStyle/>
          <a:p>
            <a:r>
              <a:rPr lang="en-US" sz="2400" dirty="0"/>
              <a:t>Remaining topic: whether and how to use UDR is FFS</a:t>
            </a:r>
          </a:p>
          <a:p>
            <a:r>
              <a:rPr lang="en-US" sz="2400" dirty="0"/>
              <a:t>Editors' notes in 23.548 (6.8)</a:t>
            </a:r>
          </a:p>
          <a:p>
            <a:pPr lvl="1"/>
            <a:r>
              <a:rPr lang="en-US" sz="2000" dirty="0"/>
              <a:t>EN: Whether and how UDR is used (e.g. How UDR data is to be structured ) is FFS (3251)</a:t>
            </a:r>
          </a:p>
          <a:p>
            <a:r>
              <a:rPr lang="en-US" sz="2400" dirty="0"/>
              <a:t>Editors' notes in 23.502 (5.2.12 UDR services)</a:t>
            </a:r>
          </a:p>
          <a:p>
            <a:pPr lvl="1"/>
            <a:r>
              <a:rPr lang="en-US" sz="2000" dirty="0"/>
              <a:t>EN: Related to the DNAI mapping information, it is FFS whether and how UDR is used (e.g. How UDR data is to be structured ) (3888)</a:t>
            </a:r>
          </a:p>
          <a:p>
            <a:pPr lvl="1"/>
            <a:endParaRPr lang="en-US" sz="2000" dirty="0"/>
          </a:p>
          <a:p>
            <a:r>
              <a:rPr lang="en-US" sz="2400" dirty="0"/>
              <a:t>Input CRs from Magnus H/Ericsson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594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692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Edge Ph2 CC</vt:lpstr>
      <vt:lpstr>Agenda</vt:lpstr>
      <vt:lpstr>KI#1/1</vt:lpstr>
      <vt:lpstr>KI#1/2</vt:lpstr>
      <vt:lpstr>KI#1/3</vt:lpstr>
      <vt:lpstr>KI#1/4</vt:lpstr>
      <vt:lpstr>KI#4: Multi-SMF</vt:lpstr>
      <vt:lpstr>KI#7</vt:lpstr>
    </vt:vector>
  </TitlesOfParts>
  <Company>Huawei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Ph2 CC</dc:title>
  <dc:creator>Rapporteur (Patrice Hédé)</dc:creator>
  <cp:lastModifiedBy>Patrice Hédé</cp:lastModifiedBy>
  <cp:revision>17</cp:revision>
  <dcterms:created xsi:type="dcterms:W3CDTF">2022-12-09T12:48:00Z</dcterms:created>
  <dcterms:modified xsi:type="dcterms:W3CDTF">2023-04-04T12:26:01Z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1680607819</vt:lpwstr>
  </property>
</Properties>
</file>