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77" r:id="rId5"/>
    <p:sldId id="341" r:id="rId6"/>
    <p:sldId id="380" r:id="rId7"/>
    <p:sldId id="379" r:id="rId8"/>
    <p:sldId id="373" r:id="rId9"/>
  </p:sldIdLst>
  <p:sldSz cx="12192000" cy="6858000"/>
  <p:notesSz cx="7077075" cy="9363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B4C7E7"/>
    <a:srgbClr val="FF6600"/>
    <a:srgbClr val="F2F2F2"/>
    <a:srgbClr val="DAE3F3"/>
    <a:srgbClr val="B1D254"/>
    <a:srgbClr val="FFFFFF"/>
    <a:srgbClr val="1A4669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4679" autoAdjust="0"/>
  </p:normalViewPr>
  <p:slideViewPr>
    <p:cSldViewPr snapToGrid="0">
      <p:cViewPr varScale="1">
        <p:scale>
          <a:sx n="93" d="100"/>
          <a:sy n="93" d="100"/>
        </p:scale>
        <p:origin x="394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09261" y="1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1675"/>
            <a:ext cx="6242050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692" y="4447166"/>
            <a:ext cx="5187691" cy="42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9261" y="8894332"/>
            <a:ext cx="3067815" cy="4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9501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1BB0B9B8-6893-232E-6DD1-3FA755F49D1B}"/>
              </a:ext>
            </a:extLst>
          </p:cNvPr>
          <p:cNvSpPr/>
          <p:nvPr userDrawn="1"/>
        </p:nvSpPr>
        <p:spPr>
          <a:xfrm>
            <a:off x="208686" y="1089578"/>
            <a:ext cx="11774628" cy="10617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06428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8686" y="407852"/>
            <a:ext cx="10515600" cy="80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77812" y="1825625"/>
            <a:ext cx="11483976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861" y="407852"/>
            <a:ext cx="976453" cy="56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3301" y="33384"/>
            <a:ext cx="3524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TSG-SA2 </a:t>
            </a:r>
            <a:r>
              <a:rPr lang="en-GB" sz="1000" b="1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</a:t>
            </a:r>
            <a:r>
              <a:rPr lang="en-GB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#156E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21</a:t>
            </a:r>
            <a:r>
              <a:rPr lang="en-US" sz="1000" b="1" kern="12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st, </a:t>
            </a:r>
            <a:r>
              <a:rPr lang="en-US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  <a:endParaRPr lang="en-US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clipart.org/detail/23967/three-cartoony-apples-by-qubodup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pixabay.com/de/korb-clipart-cartoon-kiste-331848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3934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Docs/S2-2304257.zi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D:\3GPP%20SA2\SA2#156e\review\Docs\S2-2304440.zip" TargetMode="External"/><Relationship Id="rId5" Type="http://schemas.openxmlformats.org/officeDocument/2006/relationships/hyperlink" Target="https://www.3gpp.org/ftp/tsg_sa/WG2_Arch/TSGS2_156E_Electronic_2023-04/Docs/S2-2304265.zip" TargetMode="External"/><Relationship Id="rId4" Type="http://schemas.openxmlformats.org/officeDocument/2006/relationships/hyperlink" Target="https://www.3gpp.org/ftp/tsg_sa/WG2_Arch/TSGS2_156E_Electronic_2023-04/Docs/S2-2305040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thereadingworkshop.com/" TargetMode="External"/><Relationship Id="rId5" Type="http://schemas.openxmlformats.org/officeDocument/2006/relationships/image" Target="../media/image8.gif"/><Relationship Id="rId4" Type="http://schemas.openxmlformats.org/officeDocument/2006/relationships/hyperlink" Target="https://pixabay.com/de/cartoon-kartoffel-charakter-comic-148721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rowteaching.blogspot.com/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76032F8-6466-444B-3407-D113EAA07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38D9BC2-3BF6-7309-B8AD-A01D4E8C80A9}"/>
              </a:ext>
            </a:extLst>
          </p:cNvPr>
          <p:cNvSpPr txBox="1"/>
          <p:nvPr/>
        </p:nvSpPr>
        <p:spPr>
          <a:xfrm>
            <a:off x="638735" y="1072283"/>
            <a:ext cx="114367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Considerations of </a:t>
            </a:r>
          </a:p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Common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Dedicated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API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for GMAC and AIMLsys to support</a:t>
            </a:r>
          </a:p>
          <a:p>
            <a:r>
              <a:rPr lang="en-US" altLang="zh-CN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 Group Of or </a:t>
            </a:r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Multiple UEs Associated </a:t>
            </a:r>
          </a:p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AF session with QoS</a:t>
            </a:r>
            <a:endParaRPr lang="en-US" sz="36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1A030E8-42E6-EBCF-9A6C-03616DB6EE3B}"/>
              </a:ext>
            </a:extLst>
          </p:cNvPr>
          <p:cNvGrpSpPr/>
          <p:nvPr/>
        </p:nvGrpSpPr>
        <p:grpSpPr>
          <a:xfrm>
            <a:off x="694944" y="3840734"/>
            <a:ext cx="2857521" cy="2056666"/>
            <a:chOff x="694944" y="3840734"/>
            <a:chExt cx="2857521" cy="205666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5C717AA2-911B-0D07-C0AD-2E35D72B79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xmlns="" r:id="rId4"/>
                </a:ext>
              </a:extLst>
            </a:blip>
            <a:stretch>
              <a:fillRect/>
            </a:stretch>
          </p:blipFill>
          <p:spPr>
            <a:xfrm>
              <a:off x="694944" y="3840734"/>
              <a:ext cx="2857521" cy="205666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xmlns="" id="{67560ED9-C368-AD4F-78E9-9695047C3E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xmlns="" r:id="rId6"/>
                </a:ext>
              </a:extLst>
            </a:blip>
            <a:stretch>
              <a:fillRect/>
            </a:stretch>
          </p:blipFill>
          <p:spPr>
            <a:xfrm>
              <a:off x="1025165" y="4504125"/>
              <a:ext cx="2076460" cy="692153"/>
            </a:xfrm>
            <a:prstGeom prst="rect">
              <a:avLst/>
            </a:prstGeom>
          </p:spPr>
        </p:pic>
      </p:grp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xmlns="" id="{6016C2F8-9B82-7031-F53A-67959600907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5317765" y="4637656"/>
            <a:ext cx="2298700" cy="8957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00B7E65-DEAC-57AD-00AE-6C1677498B92}"/>
              </a:ext>
            </a:extLst>
          </p:cNvPr>
          <p:cNvSpPr txBox="1"/>
          <p:nvPr/>
        </p:nvSpPr>
        <p:spPr>
          <a:xfrm>
            <a:off x="3867243" y="4637656"/>
            <a:ext cx="1135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volini" panose="03000502040302020204" pitchFamily="66" charset="0"/>
                <a:cs typeface="Cavolini" panose="03000502040302020204" pitchFamily="66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301894683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93A3DC8-9C90-5B28-BEA7-423C7C78D1A9}"/>
              </a:ext>
            </a:extLst>
          </p:cNvPr>
          <p:cNvSpPr txBox="1"/>
          <p:nvPr/>
        </p:nvSpPr>
        <p:spPr>
          <a:xfrm>
            <a:off x="170822" y="502418"/>
            <a:ext cx="842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Background/Point of Contentions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34F3DE1-A9FF-9930-6372-A82CE9E50604}"/>
              </a:ext>
            </a:extLst>
          </p:cNvPr>
          <p:cNvSpPr txBox="1"/>
          <p:nvPr/>
        </p:nvSpPr>
        <p:spPr>
          <a:xfrm>
            <a:off x="542757" y="2062052"/>
            <a:ext cx="11334541" cy="15388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Rel-18 group management, exposure and communication (GMEC), NEF enhanced to define a new dedicated NEF service API, i.e. Nnef_AFRequestForQoS, to support the provisioning of traffic characteristics and the monitoring of performance characteristics for a UE or a group of UEs.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 Rel-18 and AI/ML-based services (AIMLsys) service, a new multi member AF Session With QoS service i.e. Nnef_MultiMemberAFsessionWithQoS service API is introduced in the SA2#155 agreed TS 23.501 CR 4128 (S2-2303873) and TS 23.502 CR 3795 (S2-2303826).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31AAE58-7B8E-8B5D-DC08-7D14CBB42900}"/>
              </a:ext>
            </a:extLst>
          </p:cNvPr>
          <p:cNvSpPr txBox="1"/>
          <p:nvPr/>
        </p:nvSpPr>
        <p:spPr>
          <a:xfrm>
            <a:off x="170822" y="1185445"/>
            <a:ext cx="11766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Questions were raised by CT3’s incoming LS (see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S2-2303934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regarding if it is necessary to define separate service API to support QoS service provisioning and performance monitoring for A Group Of or Multiple UEs associated AF session </a:t>
            </a:r>
            <a:r>
              <a:rPr lang="en-GB" dirty="0">
                <a:latin typeface="Abadi" panose="020B0604020104020204" pitchFamily="34" charset="0"/>
              </a:rPr>
              <a:t>as described below in the LS:  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F069AF6-4F2D-7614-5C34-4BAEF4697976}"/>
              </a:ext>
            </a:extLst>
          </p:cNvPr>
          <p:cNvSpPr txBox="1"/>
          <p:nvPr/>
        </p:nvSpPr>
        <p:spPr>
          <a:xfrm>
            <a:off x="212690" y="3600935"/>
            <a:ext cx="1176662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Furthermore, question</a:t>
            </a:r>
            <a:r>
              <a:rPr lang="en-US" altLang="zh-CN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also raised by </a:t>
            </a:r>
            <a:r>
              <a:rPr lang="en-GB" sz="1600" dirty="0">
                <a:latin typeface="Abadi" panose="020B0604020104020204" pitchFamily="34" charset="0"/>
              </a:rPr>
              <a:t>Nokia and </a:t>
            </a:r>
            <a:r>
              <a:rPr lang="en-GB" altLang="zh-CN" sz="1600" dirty="0">
                <a:latin typeface="Abadi" panose="020B0604020104020204" pitchFamily="34" charset="0"/>
              </a:rPr>
              <a:t>Qualcomm </a:t>
            </a:r>
            <a:r>
              <a:rPr lang="en-GB" sz="1600" dirty="0">
                <a:latin typeface="Abadi" panose="020B0604020104020204" pitchFamily="34" charset="0"/>
              </a:rPr>
              <a:t>regarding </a:t>
            </a:r>
            <a:r>
              <a:rPr lang="en-GB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the similarity of the two service APIs as described above towards the existing Nnef_AFSessionWithQoS service API which is intended to allow AF to request the network to provide QoS service provisioning as well as QoS performance monitoring for an AF session for a particular UE.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1600" dirty="0">
                <a:latin typeface="Abadi" panose="020B0604020104020204" pitchFamily="34" charset="0"/>
                <a:ea typeface="Times New Roman" panose="02020603050405020304" pitchFamily="18" charset="0"/>
              </a:rPr>
              <a:t>Many service parameters are clearly overlapping apart from the API target (one UE, a list of UE(s), Any </a:t>
            </a:r>
            <a:r>
              <a:rPr lang="en-GB" sz="1600" dirty="0">
                <a:latin typeface="Abadi" panose="020B0604020104020204" pitchFamily="34" charset="0"/>
              </a:rPr>
              <a:t>UE, Group ID), but there is common understanding of the clear distinctions among the backend procedures for all these three service APIs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We need to consider the viewpoint of the AF consumers on their use for the Service API(s)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FR" sz="1600" dirty="0">
                <a:latin typeface="Abadi" panose="020B0604020104020204" pitchFamily="34" charset="0"/>
              </a:rPr>
              <a:t>The </a:t>
            </a:r>
            <a:r>
              <a:rPr lang="fr-FR" sz="1600" dirty="0" err="1" smtClean="0">
                <a:latin typeface="Abadi" panose="020B0604020104020204" pitchFamily="34" charset="0"/>
              </a:rPr>
              <a:t>decision</a:t>
            </a:r>
            <a:r>
              <a:rPr lang="fr-FR" sz="1600" dirty="0" smtClean="0">
                <a:latin typeface="Abadi" panose="020B0604020104020204" pitchFamily="34" charset="0"/>
              </a:rPr>
              <a:t> </a:t>
            </a:r>
            <a:r>
              <a:rPr lang="fr-FR" sz="1600" dirty="0">
                <a:latin typeface="Abadi" panose="020B0604020104020204" pitchFamily="34" charset="0"/>
              </a:rPr>
              <a:t>made on this issue shall not delay the </a:t>
            </a:r>
            <a:r>
              <a:rPr lang="fr-FR" sz="1600" dirty="0" err="1" smtClean="0">
                <a:solidFill>
                  <a:srgbClr val="00B050"/>
                </a:solidFill>
                <a:latin typeface="Abadi" panose="020B0604020104020204" pitchFamily="34" charset="0"/>
              </a:rPr>
              <a:t>completion</a:t>
            </a:r>
            <a:r>
              <a:rPr lang="fr-FR" sz="1600" dirty="0" smtClean="0">
                <a:solidFill>
                  <a:srgbClr val="00B050"/>
                </a:solidFill>
                <a:latin typeface="Abadi" panose="020B0604020104020204" pitchFamily="34" charset="0"/>
              </a:rPr>
              <a:t> of normative </a:t>
            </a:r>
            <a:r>
              <a:rPr lang="fr-FR" sz="1600" dirty="0" err="1" smtClean="0">
                <a:solidFill>
                  <a:srgbClr val="00B050"/>
                </a:solidFill>
                <a:latin typeface="Abadi" panose="020B0604020104020204" pitchFamily="34" charset="0"/>
              </a:rPr>
              <a:t>work</a:t>
            </a:r>
            <a:r>
              <a:rPr lang="fr-FR" sz="1600" dirty="0" smtClean="0">
                <a:solidFill>
                  <a:srgbClr val="00B050"/>
                </a:solidFill>
                <a:latin typeface="Abadi" panose="020B0604020104020204" pitchFamily="34" charset="0"/>
              </a:rPr>
              <a:t> </a:t>
            </a:r>
            <a:r>
              <a:rPr lang="fr-FR" sz="1600" dirty="0">
                <a:latin typeface="Abadi" panose="020B0604020104020204" pitchFamily="34" charset="0"/>
              </a:rPr>
              <a:t>for GMEC and AIMLsys  </a:t>
            </a:r>
            <a:endParaRPr lang="en-US" sz="1600" dirty="0">
              <a:latin typeface="Abadi" panose="020B0604020104020204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1C2B5DE-D762-9304-6358-188D4EA74E20}"/>
              </a:ext>
            </a:extLst>
          </p:cNvPr>
          <p:cNvSpPr txBox="1"/>
          <p:nvPr/>
        </p:nvSpPr>
        <p:spPr>
          <a:xfrm>
            <a:off x="170822" y="502418"/>
            <a:ext cx="1064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Summary of Latest Proposed LS Responses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69E4CEF-227C-6C84-E112-BDF9F9D7D59B}"/>
              </a:ext>
            </a:extLst>
          </p:cNvPr>
          <p:cNvSpPr txBox="1"/>
          <p:nvPr/>
        </p:nvSpPr>
        <p:spPr>
          <a:xfrm>
            <a:off x="170822" y="1308065"/>
            <a:ext cx="1176662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Proposal#1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Nokia: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S2-2304257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all the three service APIs into a common one 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(</a:t>
            </a:r>
            <a:r>
              <a:rPr lang="en-GB" dirty="0" err="1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Nnef_AFSessionWithQoS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and </a:t>
            </a:r>
            <a:r>
              <a:rPr lang="en-GB" dirty="0" smtClean="0">
                <a:latin typeface="Abadi" panose="020B0604020104020204" pitchFamily="34" charset="0"/>
                <a:ea typeface="Times New Roman" panose="02020603050405020304" pitchFamily="18" charset="0"/>
              </a:rPr>
              <a:t>leave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the backend procedures </a:t>
            </a:r>
            <a:r>
              <a:rPr lang="en-GB" dirty="0" smtClean="0">
                <a:latin typeface="Abadi" panose="020B0604020104020204" pitchFamily="34" charset="0"/>
                <a:ea typeface="Times New Roman" panose="02020603050405020304" pitchFamily="18" charset="0"/>
              </a:rPr>
              <a:t>separate;</a:t>
            </a:r>
            <a:r>
              <a:rPr lang="en-GB" dirty="0" smtClean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dirty="0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delete </a:t>
            </a:r>
            <a:r>
              <a:rPr lang="en-GB" dirty="0" err="1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Nnef_MultiMemberAFsessionWithQoS</a:t>
            </a:r>
            <a:r>
              <a:rPr lang="en-GB" dirty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, </a:t>
            </a:r>
            <a:r>
              <a:rPr lang="en-GB" dirty="0" err="1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Nnef_AFRequestForQoS</a:t>
            </a:r>
            <a:r>
              <a:rPr lang="en-GB" dirty="0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services.</a:t>
            </a:r>
            <a:endParaRPr lang="en-GB" dirty="0">
              <a:solidFill>
                <a:srgbClr val="00B050"/>
              </a:solidFill>
              <a:latin typeface="Abadi" panose="020B0604020104020204" pitchFamily="34" charset="0"/>
              <a:ea typeface="Times New Roman" panose="02020603050405020304" pitchFamily="18" charset="0"/>
            </a:endParaRPr>
          </a:p>
          <a:p>
            <a:pPr marL="285750" marR="0" indent="-285750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Proposal#2 (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Qualcomm: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S2-2305040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merge the new service API from </a:t>
            </a:r>
            <a:r>
              <a:rPr lang="en-GB" dirty="0" smtClean="0">
                <a:latin typeface="Abadi" panose="020B0604020104020204" pitchFamily="34" charset="0"/>
                <a:ea typeface="Times New Roman" panose="02020603050405020304" pitchFamily="18" charset="0"/>
              </a:rPr>
              <a:t>GM</a:t>
            </a:r>
            <a:r>
              <a:rPr lang="en-GB" dirty="0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E</a:t>
            </a:r>
            <a:r>
              <a:rPr lang="en-GB" dirty="0" smtClean="0">
                <a:latin typeface="Abadi" panose="020B0604020104020204" pitchFamily="34" charset="0"/>
                <a:ea typeface="Times New Roman" panose="02020603050405020304" pitchFamily="18" charset="0"/>
              </a:rPr>
              <a:t>C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Nnef_AFRequestForQoS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  <a:r>
              <a:rPr lang="en-GB" dirty="0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into</a:t>
            </a:r>
            <a:r>
              <a:rPr lang="en-GB" dirty="0" smtClean="0">
                <a:latin typeface="Abadi" panose="020B0604020104020204" pitchFamily="34" charset="0"/>
                <a:ea typeface="Times New Roman" panose="02020603050405020304" pitchFamily="18" charset="0"/>
              </a:rPr>
              <a:t> the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new service API from AIMLsys (i.e. 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Nnef_MultiMemberAFsessionWithQoS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) and leave the backend procedures for these APIs separate.   The existing </a:t>
            </a: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Nnef_AFSessionWithQoS </a:t>
            </a:r>
            <a:r>
              <a:rPr lang="en-GB" dirty="0">
                <a:latin typeface="Abadi" panose="020B0604020104020204" pitchFamily="34" charset="0"/>
                <a:ea typeface="Times New Roman" panose="02020603050405020304" pitchFamily="18" charset="0"/>
              </a:rPr>
              <a:t>service remains the way it is to support single UE AF session. 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Propose#3 (</a:t>
            </a:r>
            <a:r>
              <a:rPr lang="en-US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Samsung: </a:t>
            </a:r>
            <a:r>
              <a:rPr lang="en-GB" b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S2-2304265</a:t>
            </a:r>
            <a:r>
              <a:rPr lang="en-GB" b="1" u="sng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b="1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Huawei:</a:t>
            </a:r>
            <a:r>
              <a:rPr lang="en-GB" altLang="zh-CN" b="1" dirty="0">
                <a:solidFill>
                  <a:schemeClr val="accent5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S2-2304440</a:t>
            </a:r>
            <a:r>
              <a:rPr lang="en-US" dirty="0">
                <a:solidFill>
                  <a:schemeClr val="accent5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) </a:t>
            </a:r>
          </a:p>
          <a:p>
            <a:pPr marL="742950" lvl="1" indent="-28575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Abadi" panose="020B0604020104020204" pitchFamily="34" charset="0"/>
                <a:ea typeface="Times New Roman" panose="02020603050405020304" pitchFamily="18" charset="0"/>
              </a:rPr>
              <a:t>Proposed to keep all three APIs separate since they all have distinct functionalities. </a:t>
            </a:r>
            <a:endParaRPr lang="en-US" dirty="0"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84747B7-D1B7-522D-CEBF-F88005A8AAEC}"/>
              </a:ext>
            </a:extLst>
          </p:cNvPr>
          <p:cNvSpPr txBox="1"/>
          <p:nvPr/>
        </p:nvSpPr>
        <p:spPr>
          <a:xfrm>
            <a:off x="212690" y="5543870"/>
            <a:ext cx="11766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0" indent="-742950" hangingPunct="0">
              <a:spcBef>
                <a:spcPts val="0"/>
              </a:spcBef>
              <a:spcAft>
                <a:spcPts val="1200"/>
              </a:spcAft>
            </a:pPr>
            <a:r>
              <a:rPr lang="en-GB" b="1" u="sng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NOTE: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 Both Nokia and Qualcomm have prepared their respective </a:t>
            </a:r>
            <a:r>
              <a:rPr lang="en-GB" dirty="0" err="1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AIMLsys</a:t>
            </a:r>
            <a:r>
              <a:rPr lang="en-GB" dirty="0" smtClean="0">
                <a:solidFill>
                  <a:srgbClr val="00B050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  <a:r>
              <a:rPr lang="en-GB" dirty="0" smtClean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CRs </a:t>
            </a:r>
            <a:r>
              <a:rPr lang="en-GB" dirty="0">
                <a:solidFill>
                  <a:schemeClr val="accent5"/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to update the Service APIs as well as Backend Procedures.  </a:t>
            </a:r>
            <a:endParaRPr lang="en-US" dirty="0">
              <a:solidFill>
                <a:schemeClr val="accent5"/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2368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88340E7-885B-92A1-080F-22CF9D6ED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" y="6641039"/>
            <a:ext cx="649224" cy="1826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7147BB1-03C0-930A-C0E2-9713A7579C9E}"/>
              </a:ext>
            </a:extLst>
          </p:cNvPr>
          <p:cNvSpPr txBox="1"/>
          <p:nvPr/>
        </p:nvSpPr>
        <p:spPr>
          <a:xfrm>
            <a:off x="170822" y="502418"/>
            <a:ext cx="911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avolini" panose="03000502040302020204" pitchFamily="66" charset="0"/>
                <a:cs typeface="Cavolini" panose="03000502040302020204" pitchFamily="66" charset="0"/>
              </a:rPr>
              <a:t>Proposed Way Forward in SA2#156E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E4220D-22CE-5B12-5690-E31C13018D0F}"/>
              </a:ext>
            </a:extLst>
          </p:cNvPr>
          <p:cNvSpPr txBox="1"/>
          <p:nvPr/>
        </p:nvSpPr>
        <p:spPr>
          <a:xfrm>
            <a:off x="170822" y="1286971"/>
            <a:ext cx="1176662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Option#1:</a:t>
            </a:r>
            <a:r>
              <a:rPr lang="en-GB" sz="2400" b="1" dirty="0">
                <a:latin typeface="Abadi" panose="020B0604020104020204" pitchFamily="34" charset="0"/>
                <a:ea typeface="Times New Roman" panose="02020603050405020304" pitchFamily="18" charset="0"/>
              </a:rPr>
              <a:t>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Concluding on one of the three proposals as a way forward in this SA2#156E meeting and finalizing the CRs accordingly. 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6480D6-36AF-C207-28C0-A8B782054163}"/>
              </a:ext>
            </a:extLst>
          </p:cNvPr>
          <p:cNvSpPr txBox="1"/>
          <p:nvPr/>
        </p:nvSpPr>
        <p:spPr>
          <a:xfrm>
            <a:off x="170822" y="2779410"/>
            <a:ext cx="117666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b="1" u="sng" dirty="0">
                <a:latin typeface="Abadi" panose="020B0604020104020204" pitchFamily="34" charset="0"/>
                <a:ea typeface="Times New Roman" panose="02020603050405020304" pitchFamily="18" charset="0"/>
              </a:rPr>
              <a:t>Option#2: </a:t>
            </a:r>
          </a:p>
          <a:p>
            <a:pPr marR="0" hangingPunct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Postpone the LS response to CT3 and the final decision for whether to merge the two or three service APIs, or to keep them separate until </a:t>
            </a:r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May 2023 SA2#157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badi" panose="020B0604020104020204" pitchFamily="34" charset="0"/>
                <a:ea typeface="Times New Roman" panose="02020603050405020304" pitchFamily="18" charset="0"/>
              </a:rPr>
              <a:t>so that it allows further progress of the backend procedures within GMEC and AIMLsys development in this meeting. 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badi" panose="020B0604020104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E38EE79-ECF9-998D-48F4-B2385CC0BC1A}"/>
              </a:ext>
            </a:extLst>
          </p:cNvPr>
          <p:cNvSpPr txBox="1"/>
          <p:nvPr/>
        </p:nvSpPr>
        <p:spPr>
          <a:xfrm>
            <a:off x="2671762" y="5329408"/>
            <a:ext cx="684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hangingPunct="0">
              <a:spcBef>
                <a:spcPts val="0"/>
              </a:spcBef>
              <a:spcAft>
                <a:spcPts val="1200"/>
              </a:spcAft>
            </a:pPr>
            <a:r>
              <a:rPr lang="en-GB" sz="3600" b="1" dirty="0">
                <a:solidFill>
                  <a:schemeClr val="accent4">
                    <a:lumMod val="75000"/>
                  </a:schemeClr>
                </a:solidFill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</a:rPr>
              <a:t>Option#1            Option#2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65029B6-2524-F023-DA53-E2AFA821FC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4928494" y="4591050"/>
            <a:ext cx="2335011" cy="1885187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xmlns="" id="{884372FC-CE2B-C981-AD0E-47011CE80C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 rot="19863300">
            <a:off x="5128798" y="4680646"/>
            <a:ext cx="318199" cy="543847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xmlns="" id="{17F0FD32-6136-3BE4-5950-1C22E6D38F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 rot="2002108">
            <a:off x="6698422" y="4709191"/>
            <a:ext cx="314649" cy="53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047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C73B7ECB-7825-16AD-7653-6B29CE197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4686300" y="2000250"/>
            <a:ext cx="2819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0278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679a257e-872f-4c98-9e8a-0a9c104f72c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80d8efa-eff2-4910-88d2-79ca146720c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21031</TotalTime>
  <Words>533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Abadi</vt:lpstr>
      <vt:lpstr>Arial</vt:lpstr>
      <vt:lpstr>Arial </vt:lpstr>
      <vt:lpstr>Calibri</vt:lpstr>
      <vt:lpstr>Calibri Light</vt:lpstr>
      <vt:lpstr>Cavolini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</cp:lastModifiedBy>
  <cp:revision>796</cp:revision>
  <cp:lastPrinted>2023-03-01T03:55:12Z</cp:lastPrinted>
  <dcterms:created xsi:type="dcterms:W3CDTF">2010-02-05T13:52:04Z</dcterms:created>
  <dcterms:modified xsi:type="dcterms:W3CDTF">2023-04-13T09:18:48Z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(3)90JyCcwvzjzcyiN+q3pW0/tAsepC8bdHjvybmhDpuM1of0Z0+C8ZoaSdLy+vVY/KZoS1ih/M
ryB89fg6gn/ITTOgYh2sQ2zkT4xk3dLLb2j9yFHrVN8qKV3l1OUC6TGfXEFx5Gwu8b0+kTDM
7y0retOSnv071hyJTPBCnIg4Y04h8GtIoyzLQQRoYnO8X0eNGIXwLNgPazySGfZiSJJaDTMy
mQiKdj33jmcFiKrfpr</vt:lpwstr>
  </property>
  <property fmtid="{D5CDD505-2E9C-101B-9397-08002B2CF9AE}" pid="4" name="_2015_ms_pID_7253431">
    <vt:lpwstr>H0Axcltt/9rxHIuQByswKwXqeZcVAho6NQpCi8IFnqy9zCz0GlxjwI
yMv/4SfpSH/6DxT7wNqVNalZ2QHRGItuhfYGmFBxS9VTd2R7SfY64aF/E8WTMdwxcc8N8Xbn
JfMWsrkRLmWGVuGLXE9H97TZ1j77+L+0eiaaAVnb7fDbyc/vtMNn722l1sJ/W5/14MO7669J
V4swY5/UCI+NjxobdWMKJ8FcaRSHw5G2Xz44</vt:lpwstr>
  </property>
  <property fmtid="{D5CDD505-2E9C-101B-9397-08002B2CF9AE}" pid="5" name="_2015_ms_pID_7253432">
    <vt:lpwstr>Pw==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1681231191</vt:lpwstr>
  </property>
</Properties>
</file>