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8" r:id="rId4"/>
    <p:sldId id="267" r:id="rId5"/>
    <p:sldId id="260" r:id="rId6"/>
    <p:sldId id="263" r:id="rId7"/>
    <p:sldId id="264" r:id="rId8"/>
    <p:sldId id="265" r:id="rId9"/>
    <p:sldId id="266" r:id="rId10"/>
    <p:sldId id="268" r:id="rId11"/>
    <p:sldId id="262"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64" autoAdjust="0"/>
    <p:restoredTop sz="94660"/>
  </p:normalViewPr>
  <p:slideViewPr>
    <p:cSldViewPr snapToGrid="0">
      <p:cViewPr varScale="1">
        <p:scale>
          <a:sx n="102" d="100"/>
          <a:sy n="102" d="100"/>
        </p:scale>
        <p:origin x="91"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99E77B-BF46-457E-8052-88DE444FB173}"/>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F02CE7A8-9D2B-4034-B48C-FFD9738FAC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05B0BEE3-BA7A-471F-B96A-F4A0E3D95EDD}"/>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5" name="页脚占位符 4">
            <a:extLst>
              <a:ext uri="{FF2B5EF4-FFF2-40B4-BE49-F238E27FC236}">
                <a16:creationId xmlns:a16="http://schemas.microsoft.com/office/drawing/2014/main" id="{745BEEA0-B1BA-4399-8C8D-BB1BF47F9E2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E3F2325-1AA1-44D4-8CAC-8D944839EB2D}"/>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2820782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CC49E6-6BA6-417A-B19F-5B42F4AFC9A1}"/>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4E9B8F3F-E08A-4E92-B443-7ED97A42EB77}"/>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B5C55DDB-DF50-49AD-A935-A494C1A82126}"/>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5" name="页脚占位符 4">
            <a:extLst>
              <a:ext uri="{FF2B5EF4-FFF2-40B4-BE49-F238E27FC236}">
                <a16:creationId xmlns:a16="http://schemas.microsoft.com/office/drawing/2014/main" id="{2DD84C06-2D43-4BA0-8B4A-7D6DA86632B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F77AEE7-8103-4002-87FD-087FF57F6B42}"/>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676248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8AC69A7C-2223-44F2-B08E-234D300DCDCA}"/>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D5E5D4F4-1C28-45A0-A23F-ABBE0CB20822}"/>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BF5033B-8BF8-4C2F-9574-A3A1CCEB1898}"/>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5" name="页脚占位符 4">
            <a:extLst>
              <a:ext uri="{FF2B5EF4-FFF2-40B4-BE49-F238E27FC236}">
                <a16:creationId xmlns:a16="http://schemas.microsoft.com/office/drawing/2014/main" id="{D5D3F269-8F77-4D21-A705-B420F85A946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C485E95-F456-486C-AF3E-C45909B1492C}"/>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541338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429332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2219796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3793427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844008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38945090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618983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39082803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160155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52A732B-7034-468F-8298-4E8C3684CA3C}"/>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C2DA1BF7-BF43-43E0-AE18-B7FADA2052A5}"/>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6896F29E-F457-43F7-AA2A-52DD5670207A}"/>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5" name="页脚占位符 4">
            <a:extLst>
              <a:ext uri="{FF2B5EF4-FFF2-40B4-BE49-F238E27FC236}">
                <a16:creationId xmlns:a16="http://schemas.microsoft.com/office/drawing/2014/main" id="{D7CED3EC-EE4B-48BD-A091-60ED8E7A01B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E8D3267-1F24-417D-A71F-5DD42CB56F37}"/>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21835363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22664305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3837057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600846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28407C-4C00-488A-BC38-7860C60F988D}"/>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900D7906-B76B-47E4-A6C5-97C71BD8C1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063B8E5B-204D-48CE-A167-2C79F22829E4}"/>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5" name="页脚占位符 4">
            <a:extLst>
              <a:ext uri="{FF2B5EF4-FFF2-40B4-BE49-F238E27FC236}">
                <a16:creationId xmlns:a16="http://schemas.microsoft.com/office/drawing/2014/main" id="{8E509791-FBE9-4056-82CE-0F7087EBF3D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7ED4297-985A-4720-99FB-4419090CCFA4}"/>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2594505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5E1CC71-318A-42F9-808C-0AF34456942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13E34066-E714-4A37-8CDF-605CDAD22913}"/>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5EA22AB4-6C90-4AE0-B42E-137796B08328}"/>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4F4496CA-6E27-4BDF-9D9C-1823EDDCA57C}"/>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6" name="页脚占位符 5">
            <a:extLst>
              <a:ext uri="{FF2B5EF4-FFF2-40B4-BE49-F238E27FC236}">
                <a16:creationId xmlns:a16="http://schemas.microsoft.com/office/drawing/2014/main" id="{1CDB6378-BECB-4482-B173-7D579350904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E1665C5-6F41-420C-BC4B-12D0FB2BBBD2}"/>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289775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B057D2-E499-4629-999F-528654C7BF4F}"/>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FEABC963-54B9-4CDF-8D03-5548504B3A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C03E1620-24E6-469C-B75E-81B369DBD8FA}"/>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D2A09FAD-5601-4A1E-9127-927B425EB6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5CFCF4B2-4DB9-4D6B-AA62-EEB3D73BBD94}"/>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089C6805-8174-4F6E-90A0-AC816AC5DC43}"/>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8" name="页脚占位符 7">
            <a:extLst>
              <a:ext uri="{FF2B5EF4-FFF2-40B4-BE49-F238E27FC236}">
                <a16:creationId xmlns:a16="http://schemas.microsoft.com/office/drawing/2014/main" id="{46F762EA-7518-48A8-93C4-A20F8C8141D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ABCF7A46-E851-46F5-8667-77288A271938}"/>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2110361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89791A4-BCF1-4E4C-9AD6-A8CA4C34090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DFAFE1BF-9377-46B3-90BD-87493A0F9F95}"/>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4" name="页脚占位符 3">
            <a:extLst>
              <a:ext uri="{FF2B5EF4-FFF2-40B4-BE49-F238E27FC236}">
                <a16:creationId xmlns:a16="http://schemas.microsoft.com/office/drawing/2014/main" id="{E5DC192B-34E9-46EC-AF96-427C8C89A021}"/>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4A555B0A-85C4-4165-9AA9-23CD57F70AA7}"/>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1568974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A065DB72-3C25-4E38-A0CF-1F3A0F051E57}"/>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3" name="页脚占位符 2">
            <a:extLst>
              <a:ext uri="{FF2B5EF4-FFF2-40B4-BE49-F238E27FC236}">
                <a16:creationId xmlns:a16="http://schemas.microsoft.com/office/drawing/2014/main" id="{B6C608BB-4F58-4750-B0AB-ED1A7D6C4FB7}"/>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854EA0FB-7495-4E7D-8EA5-167D8B363968}"/>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2020821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D17522-3050-4736-A965-CD47B90D615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90820B86-7D37-4142-A8E4-6E5B8232FE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64CDC309-C799-4FCE-BDD2-CCFCB63A3F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4520CE7B-A673-4298-AB1D-F62529B57B7A}"/>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6" name="页脚占位符 5">
            <a:extLst>
              <a:ext uri="{FF2B5EF4-FFF2-40B4-BE49-F238E27FC236}">
                <a16:creationId xmlns:a16="http://schemas.microsoft.com/office/drawing/2014/main" id="{114805CC-FC8F-478A-A0E6-ED57BA862F1B}"/>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BBD2C15A-546D-4F10-AE15-C0B95B7061A6}"/>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1461272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D1B11CB-5A5E-4673-ADC2-41C6F335C382}"/>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950C7FED-2D4E-478D-8255-6BA1795649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68E05670-5934-4EDD-97FB-BCC82BB413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EC67762D-5F9D-485A-B8F9-B3C52980C4ED}"/>
              </a:ext>
            </a:extLst>
          </p:cNvPr>
          <p:cNvSpPr>
            <a:spLocks noGrp="1"/>
          </p:cNvSpPr>
          <p:nvPr>
            <p:ph type="dt" sz="half" idx="10"/>
          </p:nvPr>
        </p:nvSpPr>
        <p:spPr/>
        <p:txBody>
          <a:bodyPr/>
          <a:lstStyle/>
          <a:p>
            <a:fld id="{D334EC9F-0C13-49D8-841D-4E1A67FDE88D}" type="datetimeFigureOut">
              <a:rPr lang="zh-CN" altLang="en-US" smtClean="0"/>
              <a:t>2023/4/13</a:t>
            </a:fld>
            <a:endParaRPr lang="zh-CN" altLang="en-US"/>
          </a:p>
        </p:txBody>
      </p:sp>
      <p:sp>
        <p:nvSpPr>
          <p:cNvPr id="6" name="页脚占位符 5">
            <a:extLst>
              <a:ext uri="{FF2B5EF4-FFF2-40B4-BE49-F238E27FC236}">
                <a16:creationId xmlns:a16="http://schemas.microsoft.com/office/drawing/2014/main" id="{2733ECD2-D33E-4142-AB7D-B79B0C2A343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CF0CF008-E602-4D9A-804C-28873702D1D6}"/>
              </a:ext>
            </a:extLst>
          </p:cNvPr>
          <p:cNvSpPr>
            <a:spLocks noGrp="1"/>
          </p:cNvSpPr>
          <p:nvPr>
            <p:ph type="sldNum" sz="quarter" idx="12"/>
          </p:nvPr>
        </p:nvSpPr>
        <p:spPr/>
        <p:txBody>
          <a:body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3207936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AEC31F25-5C45-4E02-AC0C-82FFC6F20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66402765-AA16-4E23-9528-AE9B0CDC8B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C88A9B26-52E9-4BBD-971A-4240FBBE21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34EC9F-0C13-49D8-841D-4E1A67FDE88D}" type="datetimeFigureOut">
              <a:rPr lang="zh-CN" altLang="en-US" smtClean="0"/>
              <a:t>2023/4/13</a:t>
            </a:fld>
            <a:endParaRPr lang="zh-CN" altLang="en-US"/>
          </a:p>
        </p:txBody>
      </p:sp>
      <p:sp>
        <p:nvSpPr>
          <p:cNvPr id="5" name="页脚占位符 4">
            <a:extLst>
              <a:ext uri="{FF2B5EF4-FFF2-40B4-BE49-F238E27FC236}">
                <a16:creationId xmlns:a16="http://schemas.microsoft.com/office/drawing/2014/main" id="{91D66684-0EE4-4046-BE38-8FCCDCA7A1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CC6A8D25-7621-4039-B5AE-693B98770A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01E076-CF13-4BEF-8EC1-CB6E160C756D}" type="slidenum">
              <a:rPr lang="zh-CN" altLang="en-US" smtClean="0"/>
              <a:t>‹#›</a:t>
            </a:fld>
            <a:endParaRPr lang="zh-CN" altLang="en-US"/>
          </a:p>
        </p:txBody>
      </p:sp>
    </p:spTree>
    <p:extLst>
      <p:ext uri="{BB962C8B-B14F-4D97-AF65-F5344CB8AC3E}">
        <p14:creationId xmlns:p14="http://schemas.microsoft.com/office/powerpoint/2010/main" val="1709570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7B83F-1116-4FEB-8768-6F775934D6B8}" type="datetimeFigureOut">
              <a:rPr lang="zh-CN" altLang="en-US" smtClean="0"/>
              <a:t>2023/4/13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894432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teams.microsoft.com/l/meetup-join/19%3ameeting_ODA3ZTcyMGUtZDBlMy00NjNkLWE4MmQtZWU4ZTZmMTY1MjIx%40thread.v2/0?context=%7b%22Tid%22%3a%2292e84ceb-fbfd-47ab-be52-080c6b87953f%22%2c%22Oid%22%3a%2216e398e7-407f-42da-a719-ca3982793afa%22%7d"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Downloads/Docs/S2-2304145.zip" TargetMode="External"/><Relationship Id="rId2" Type="http://schemas.openxmlformats.org/officeDocument/2006/relationships/hyperlink" Target="../../../../Downloads/Docs/S2-2305331.zip"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file:///C:\Users\l00389314\Downloads\Docs\S2-2304147.zip" TargetMode="External"/><Relationship Id="rId2" Type="http://schemas.openxmlformats.org/officeDocument/2006/relationships/hyperlink" Target="file:///C:\Users\l00389314\Downloads\Docs\S2-2304146.zip" TargetMode="External"/><Relationship Id="rId1" Type="http://schemas.openxmlformats.org/officeDocument/2006/relationships/slideLayout" Target="../slideLayouts/slideLayout13.xml"/><Relationship Id="rId5" Type="http://schemas.openxmlformats.org/officeDocument/2006/relationships/hyperlink" Target="file:///C:\Users\l00389314\Downloads\Docs\S2-2304875.zip" TargetMode="External"/><Relationship Id="rId4" Type="http://schemas.openxmlformats.org/officeDocument/2006/relationships/hyperlink" Target="file:///C:\Users\l00389314\Downloads\Docs\S2-2305330.zi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file:///C:\Users\l00389314\Downloads\Docs\S2-2304343.zip" TargetMode="External"/><Relationship Id="rId7" Type="http://schemas.openxmlformats.org/officeDocument/2006/relationships/image" Target="../media/image1.emf"/><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package" Target="../embeddings/Microsoft_Visio_Drawing1.vsdx"/><Relationship Id="rId5" Type="http://schemas.openxmlformats.org/officeDocument/2006/relationships/hyperlink" Target="file:///C:\Users\l00389314\Downloads\Docs\S2-2305157.zip" TargetMode="External"/><Relationship Id="rId4" Type="http://schemas.openxmlformats.org/officeDocument/2006/relationships/hyperlink" Target="file:///C:\Users\l00389314\Downloads\Docs\S2-2304344.zi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file:///C:\Users\l00389314\Downloads\Docs\S2-2305366.zip" TargetMode="External"/><Relationship Id="rId2" Type="http://schemas.openxmlformats.org/officeDocument/2006/relationships/hyperlink" Target="file:///C:\Users\l00389314\Downloads\Docs\S2-2304872.zip" TargetMode="External"/><Relationship Id="rId1" Type="http://schemas.openxmlformats.org/officeDocument/2006/relationships/slideLayout" Target="../slideLayouts/slideLayout13.xml"/><Relationship Id="rId6" Type="http://schemas.openxmlformats.org/officeDocument/2006/relationships/hyperlink" Target="file:///C:\Users\l00389314\Downloads\Docs\S2-2305368.zip" TargetMode="External"/><Relationship Id="rId5" Type="http://schemas.openxmlformats.org/officeDocument/2006/relationships/hyperlink" Target="file:///C:\Users\l00389314\Downloads\Docs\S2-2304323.zip" TargetMode="External"/><Relationship Id="rId4" Type="http://schemas.openxmlformats.org/officeDocument/2006/relationships/hyperlink" Target="file:///C:\Users\l00389314\Downloads\Docs\S2-2304873.zip"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file:///C:\Users\l00389314\Downloads\Docs\S2-2304150.zip" TargetMode="External"/><Relationship Id="rId13" Type="http://schemas.openxmlformats.org/officeDocument/2006/relationships/oleObject" Target="../embeddings/oleObject1.bin"/><Relationship Id="rId3" Type="http://schemas.openxmlformats.org/officeDocument/2006/relationships/hyperlink" Target="file:///C:\Users\l00389314\Downloads\Docs\S2-2304151.zip" TargetMode="External"/><Relationship Id="rId7" Type="http://schemas.openxmlformats.org/officeDocument/2006/relationships/hyperlink" Target="file:///C:\Users\l00389314\Downloads\Docs\S2-2305362.zip" TargetMode="External"/><Relationship Id="rId12" Type="http://schemas.openxmlformats.org/officeDocument/2006/relationships/hyperlink" Target="file:///C:\Users\l00389314\Downloads\Docs\S2-2305364.zip" TargetMode="External"/><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hyperlink" Target="file:///C:\Users\l00389314\Downloads\Docs\S2-2304870.zip" TargetMode="External"/><Relationship Id="rId11" Type="http://schemas.openxmlformats.org/officeDocument/2006/relationships/hyperlink" Target="file:///C:\Users\l00389314\Downloads\Docs\S2-2304324.zip" TargetMode="External"/><Relationship Id="rId5" Type="http://schemas.openxmlformats.org/officeDocument/2006/relationships/hyperlink" Target="file:///C:\Users\l00389314\Downloads\Docs\S2-2304321.zip" TargetMode="External"/><Relationship Id="rId10" Type="http://schemas.openxmlformats.org/officeDocument/2006/relationships/hyperlink" Target="file:///C:\Users\l00389314\Downloads\Docs\S2-2304871.zip" TargetMode="External"/><Relationship Id="rId4" Type="http://schemas.openxmlformats.org/officeDocument/2006/relationships/hyperlink" Target="file:///C:\Users\l00389314\Downloads\Docs\S2-2304149.zip" TargetMode="External"/><Relationship Id="rId9" Type="http://schemas.openxmlformats.org/officeDocument/2006/relationships/hyperlink" Target="file:///C:\Users\l00389314\Downloads\Docs\S2-2304583.zip" TargetMode="External"/><Relationship Id="rId14"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hyperlink" Target="file:///C:\Users\l00389314\Downloads\Docs\S2-2305377.zip" TargetMode="External"/><Relationship Id="rId2" Type="http://schemas.openxmlformats.org/officeDocument/2006/relationships/hyperlink" Target="file:///C:\Users\l00389314\Downloads\Docs\S2-2304325.zip" TargetMode="External"/><Relationship Id="rId1" Type="http://schemas.openxmlformats.org/officeDocument/2006/relationships/slideLayout" Target="../slideLayouts/slideLayout13.xml"/><Relationship Id="rId5" Type="http://schemas.openxmlformats.org/officeDocument/2006/relationships/hyperlink" Target="file:///C:\Users\l00389314\Downloads\Docs\S2-2304327.zip" TargetMode="External"/><Relationship Id="rId4" Type="http://schemas.openxmlformats.org/officeDocument/2006/relationships/hyperlink" Target="file:///C:\Users\l00389314\Downloads\Docs\S2-2304206.zi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34535E2-7FC0-4055-9A66-1917F0FF69E6}"/>
              </a:ext>
            </a:extLst>
          </p:cNvPr>
          <p:cNvSpPr>
            <a:spLocks noGrp="1"/>
          </p:cNvSpPr>
          <p:nvPr>
            <p:ph type="ctrTitle"/>
          </p:nvPr>
        </p:nvSpPr>
        <p:spPr/>
        <p:txBody>
          <a:bodyPr/>
          <a:lstStyle/>
          <a:p>
            <a:r>
              <a:rPr lang="en-US" altLang="zh-CN" b="1" dirty="0">
                <a:solidFill>
                  <a:prstClr val="black"/>
                </a:solidFill>
                <a:latin typeface="Calibri Light" panose="020F0302020204030204"/>
                <a:ea typeface="宋体" panose="02010600030101010101" pitchFamily="2" charset="-122"/>
              </a:rPr>
              <a:t>SA2#156e pre-meeting CC#2</a:t>
            </a:r>
            <a:endParaRPr lang="zh-CN" altLang="en-US" dirty="0"/>
          </a:p>
        </p:txBody>
      </p:sp>
      <p:sp>
        <p:nvSpPr>
          <p:cNvPr id="3" name="副标题 2">
            <a:extLst>
              <a:ext uri="{FF2B5EF4-FFF2-40B4-BE49-F238E27FC236}">
                <a16:creationId xmlns:a16="http://schemas.microsoft.com/office/drawing/2014/main" id="{16F9C10D-88C7-4B1F-81AF-592292D55F02}"/>
              </a:ext>
            </a:extLst>
          </p:cNvPr>
          <p:cNvSpPr>
            <a:spLocks noGrp="1"/>
          </p:cNvSpPr>
          <p:nvPr>
            <p:ph type="subTitle" idx="1"/>
          </p:nvPr>
        </p:nvSpPr>
        <p:spPr/>
        <p:txBody>
          <a:bodyPr/>
          <a:lstStyle/>
          <a:p>
            <a:r>
              <a:rPr lang="en-US" altLang="zh-CN" dirty="0" err="1">
                <a:latin typeface="Calibri" panose="020F0502020204030204" pitchFamily="34" charset="0"/>
                <a:cs typeface="Calibri" panose="020F0502020204030204" pitchFamily="34" charset="0"/>
              </a:rPr>
              <a:t>LiMeng</a:t>
            </a:r>
            <a:endParaRPr lang="zh-CN" alt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1367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C2711B-B7C9-4C64-ACF2-58B8C1FA2146}"/>
              </a:ext>
            </a:extLst>
          </p:cNvPr>
          <p:cNvSpPr>
            <a:spLocks noGrp="1"/>
          </p:cNvSpPr>
          <p:nvPr>
            <p:ph type="title"/>
          </p:nvPr>
        </p:nvSpPr>
        <p:spPr/>
        <p:txBody>
          <a:bodyPr/>
          <a:lstStyle/>
          <a:p>
            <a:r>
              <a:rPr lang="en-US" altLang="zh-CN" dirty="0">
                <a:latin typeface="Calibri" panose="020F0502020204030204" pitchFamily="34" charset="0"/>
                <a:cs typeface="Calibri" panose="020F0502020204030204" pitchFamily="34" charset="0"/>
              </a:rPr>
              <a:t>Annex: residual ENs and associated  documents</a:t>
            </a:r>
            <a:endParaRPr lang="zh-CN" altLang="en-US" dirty="0">
              <a:latin typeface="Calibri" panose="020F0502020204030204" pitchFamily="34" charset="0"/>
              <a:cs typeface="Calibri" panose="020F0502020204030204" pitchFamily="34" charset="0"/>
            </a:endParaRPr>
          </a:p>
        </p:txBody>
      </p:sp>
      <p:graphicFrame>
        <p:nvGraphicFramePr>
          <p:cNvPr id="7" name="表格 6">
            <a:extLst>
              <a:ext uri="{FF2B5EF4-FFF2-40B4-BE49-F238E27FC236}">
                <a16:creationId xmlns:a16="http://schemas.microsoft.com/office/drawing/2014/main" id="{8DB0F4B1-D9F5-4ABD-A56D-489CFB187895}"/>
              </a:ext>
            </a:extLst>
          </p:cNvPr>
          <p:cNvGraphicFramePr>
            <a:graphicFrameLocks noGrp="1"/>
          </p:cNvGraphicFramePr>
          <p:nvPr>
            <p:extLst>
              <p:ext uri="{D42A27DB-BD31-4B8C-83A1-F6EECF244321}">
                <p14:modId xmlns:p14="http://schemas.microsoft.com/office/powerpoint/2010/main" val="2811289980"/>
              </p:ext>
            </p:extLst>
          </p:nvPr>
        </p:nvGraphicFramePr>
        <p:xfrm>
          <a:off x="731520" y="1974374"/>
          <a:ext cx="9525000" cy="4015740"/>
        </p:xfrm>
        <a:graphic>
          <a:graphicData uri="http://schemas.openxmlformats.org/drawingml/2006/table">
            <a:tbl>
              <a:tblPr firstRow="1" firstCol="1" bandRow="1"/>
              <a:tblGrid>
                <a:gridCol w="4815840">
                  <a:extLst>
                    <a:ext uri="{9D8B030D-6E8A-4147-A177-3AD203B41FA5}">
                      <a16:colId xmlns:a16="http://schemas.microsoft.com/office/drawing/2014/main" val="453889773"/>
                    </a:ext>
                  </a:extLst>
                </a:gridCol>
                <a:gridCol w="845820">
                  <a:extLst>
                    <a:ext uri="{9D8B030D-6E8A-4147-A177-3AD203B41FA5}">
                      <a16:colId xmlns:a16="http://schemas.microsoft.com/office/drawing/2014/main" val="294429698"/>
                    </a:ext>
                  </a:extLst>
                </a:gridCol>
                <a:gridCol w="3863340">
                  <a:extLst>
                    <a:ext uri="{9D8B030D-6E8A-4147-A177-3AD203B41FA5}">
                      <a16:colId xmlns:a16="http://schemas.microsoft.com/office/drawing/2014/main" val="3500437181"/>
                    </a:ext>
                  </a:extLst>
                </a:gridCol>
              </a:tblGrid>
              <a:tr h="142694">
                <a:tc>
                  <a:txBody>
                    <a:bodyPr/>
                    <a:lstStyle/>
                    <a:p>
                      <a:pPr algn="ctr">
                        <a:spcAft>
                          <a:spcPts val="0"/>
                        </a:spcAft>
                      </a:pPr>
                      <a:r>
                        <a:rPr lang="en-US" altLang="zh-CN" sz="1050" b="1" kern="100" dirty="0">
                          <a:effectLst/>
                          <a:latin typeface="Calibri" panose="020F0502020204030204" pitchFamily="34" charset="0"/>
                          <a:ea typeface="宋体" panose="02010600030101010101" pitchFamily="2" charset="-122"/>
                          <a:cs typeface="Times New Roman" panose="02020603050405020304" pitchFamily="18" charset="0"/>
                        </a:rPr>
                        <a:t>ENs</a:t>
                      </a:r>
                      <a:endParaRPr lang="zh-CN" sz="105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spcAft>
                          <a:spcPts val="0"/>
                        </a:spcAft>
                      </a:pPr>
                      <a:r>
                        <a:rPr lang="en-US" altLang="zh-CN" sz="1050" b="1" kern="100" dirty="0">
                          <a:effectLst/>
                          <a:latin typeface="Calibri" panose="020F0502020204030204" pitchFamily="34" charset="0"/>
                          <a:ea typeface="宋体" panose="02010600030101010101" pitchFamily="2" charset="-122"/>
                          <a:cs typeface="Times New Roman" panose="02020603050405020304" pitchFamily="18" charset="0"/>
                        </a:rPr>
                        <a:t>Clauses</a:t>
                      </a:r>
                      <a:endParaRPr lang="zh-CN" sz="105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spcAft>
                          <a:spcPts val="0"/>
                        </a:spcAft>
                      </a:pPr>
                      <a:r>
                        <a:rPr lang="en-US" altLang="zh-CN" sz="1050" b="1" kern="100" dirty="0" err="1">
                          <a:effectLst/>
                          <a:latin typeface="Calibri" panose="020F0502020204030204" pitchFamily="34" charset="0"/>
                          <a:ea typeface="宋体" panose="02010600030101010101" pitchFamily="2" charset="-122"/>
                          <a:cs typeface="Times New Roman" panose="02020603050405020304" pitchFamily="18" charset="0"/>
                        </a:rPr>
                        <a:t>Tdoc</a:t>
                      </a:r>
                      <a:r>
                        <a:rPr lang="en-US" altLang="zh-CN" sz="1050" b="1" kern="100" dirty="0">
                          <a:effectLst/>
                          <a:latin typeface="Calibri" panose="020F0502020204030204" pitchFamily="34" charset="0"/>
                          <a:ea typeface="宋体" panose="02010600030101010101" pitchFamily="2" charset="-122"/>
                          <a:cs typeface="Times New Roman" panose="02020603050405020304" pitchFamily="18" charset="0"/>
                        </a:rPr>
                        <a:t>#</a:t>
                      </a:r>
                      <a:endParaRPr lang="zh-CN" sz="105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01454791"/>
                  </a:ext>
                </a:extLst>
              </a:tr>
              <a:tr h="151650">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For location dependent broadcast service, whether the Associated Session ID is sufficient for the NG-RAN to identify multiple broadcast MBS Sessions via different CNs delivering the same content is FFS.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700" kern="100" dirty="0">
                          <a:effectLst/>
                          <a:latin typeface="Calibri" panose="020F0502020204030204" pitchFamily="34" charset="0"/>
                          <a:ea typeface="宋体" panose="02010600030101010101" pitchFamily="2" charset="-122"/>
                          <a:cs typeface="Times New Roman" panose="02020603050405020304" pitchFamily="18" charset="0"/>
                        </a:rPr>
                        <a:t> </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6.5.5</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8863485"/>
                  </a:ext>
                </a:extLst>
              </a:tr>
              <a:tr h="226145">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等线" panose="02010600030101010101" pitchFamily="2" charset="-122"/>
                          <a:cs typeface="Times New Roman" panose="02020603050405020304" pitchFamily="18" charset="0"/>
                        </a:rPr>
                        <a:t>Editor's note:	It is FFS how to deal with the case that the information of start time and/or a sequence of scheduled activation times for the MBS session stored in the UE is asynchronous with that in the AF, e.g. due to UE is unreachable and fails to receive the updated service announcement which is provided via unicast PDU session.</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700" kern="100" dirty="0">
                          <a:effectLst/>
                          <a:latin typeface="Calibri" panose="020F0502020204030204" pitchFamily="34" charset="0"/>
                          <a:ea typeface="宋体" panose="02010600030101010101" pitchFamily="2" charset="-122"/>
                          <a:cs typeface="Times New Roman" panose="02020603050405020304" pitchFamily="18" charset="0"/>
                        </a:rPr>
                        <a:t> </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6.11</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412966"/>
                  </a:ext>
                </a:extLst>
              </a:tr>
              <a:tr h="74495">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The MBS assistance information protocol details require RAN WG feedback, e.g. whether the indication is enough.</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6.17</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1115265"/>
                  </a:ext>
                </a:extLst>
              </a:tr>
              <a:tr h="102824">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How NG-RAN notifies the UE that the MBS session is activated and whether the MBS session is allowed to be received in RRC-INACTIVE state will be decided by RAN WGs.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6.17</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4612935"/>
                  </a:ext>
                </a:extLst>
              </a:tr>
              <a:tr h="161580">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For the association of MBS session identifiers (i.e. TMGIs) configured in NG-RAN, it is FFS whether AFs can provide additional information (e.g. TMGI index) to request the allocation of a TMGI from a range of TMGIs for shared MBS services in an MB-SMF.</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6.18</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5454762"/>
                  </a:ext>
                </a:extLst>
              </a:tr>
              <a:tr h="88135">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How to support multiple broadcast MBS Sessions via different CNs to deliver the same content for location-dependent MBS sessions is FFS.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6.18</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9430426"/>
                  </a:ext>
                </a:extLst>
              </a:tr>
              <a:tr h="117513">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Updates to TMGI allocation for resource sharing across multiple broadcast MBS Sessions during network sharing based on configured TMGI mapping in NG-RAN (see clause 6.17) are FFS.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7.1.1.2</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7245787"/>
                  </a:ext>
                </a:extLst>
              </a:tr>
              <a:tr h="102824">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It is up to RAN WG to confirm that the MBS session information transferred from source NG-RAN towards target NG-RAN includes MBS assistance information.</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7.2.3.8.1</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3415837"/>
                  </a:ext>
                </a:extLst>
              </a:tr>
              <a:tr h="74495">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The procedure of UE mobility within RNA is to be specified in RAN WGs and alignment with RAN will be done later.</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7.2.3.8.2</a:t>
                      </a:r>
                      <a:endParaRPr lang="zh-CN" alt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2651248"/>
                  </a:ext>
                </a:extLst>
              </a:tr>
              <a:tr h="58757">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Whether the handling of UE context retrieval failure should be captured in clause 7.2.3.7 is FFS.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7.2.3.8.3</a:t>
                      </a:r>
                      <a:endParaRPr lang="zh-CN" alt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6855527"/>
                  </a:ext>
                </a:extLst>
              </a:tr>
              <a:tr h="132202">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It is FFS whether more details about messages to transfer MBS session information and MBS assistance information are required for UEs in RRC_IDLE state, where the connection setup procedure is applicable.</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7.2.3.8.4</a:t>
                      </a:r>
                      <a:endParaRPr lang="zh-CN" alt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1774223"/>
                  </a:ext>
                </a:extLst>
              </a:tr>
              <a:tr h="37247">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Alignment may be needed with RAN WG(s).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7.2.10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6968408"/>
                  </a:ext>
                </a:extLst>
              </a:tr>
              <a:tr h="88135">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The details for multicast MBS when the UE is in CM-CONNECTED with RRC_INACTIVE state with </a:t>
                      </a:r>
                      <a:r>
                        <a:rPr lang="en-US" sz="700" kern="1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eDRX</a:t>
                      </a: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&gt; 10.24s will be confirmed with RAN WGs.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7.2.10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4332574"/>
                  </a:ext>
                </a:extLst>
              </a:tr>
              <a:tr h="44067">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Additions with respect to N3mb tunnel management is FFS.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7.3.1a</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1799324"/>
                  </a:ext>
                </a:extLst>
              </a:tr>
              <a:tr h="44067">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Additions with respect to N3mb tunnel management is FFS.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7.3.2a</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4661930"/>
                  </a:ext>
                </a:extLst>
              </a:tr>
              <a:tr h="37247">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Editor's note:	Alignment may be needed with RAN WG(s).</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zh-CN" sz="700" kern="100" dirty="0">
                          <a:effectLst/>
                          <a:latin typeface="Calibri" panose="020F0502020204030204" pitchFamily="34" charset="0"/>
                          <a:ea typeface="宋体" panose="02010600030101010101" pitchFamily="2" charset="-122"/>
                          <a:cs typeface="Times New Roman" panose="02020603050405020304" pitchFamily="18" charset="0"/>
                        </a:rPr>
                        <a:t>7.2.10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0927567"/>
                  </a:ext>
                </a:extLst>
              </a:tr>
              <a:tr h="37247">
                <a:tc>
                  <a:txBody>
                    <a:bodyPr/>
                    <a:lstStyle/>
                    <a:p>
                      <a:pPr marL="989965" indent="-810260" hangingPunct="0">
                        <a:spcAft>
                          <a:spcPts val="900"/>
                        </a:spcAft>
                      </a:pPr>
                      <a:r>
                        <a:rPr lang="en-US"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700"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030" marR="180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030" marR="180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5572324"/>
                  </a:ext>
                </a:extLst>
              </a:tr>
            </a:tbl>
          </a:graphicData>
        </a:graphic>
      </p:graphicFrame>
    </p:spTree>
    <p:extLst>
      <p:ext uri="{BB962C8B-B14F-4D97-AF65-F5344CB8AC3E}">
        <p14:creationId xmlns:p14="http://schemas.microsoft.com/office/powerpoint/2010/main" val="3587529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Agenda</a:t>
            </a:r>
            <a:endParaRPr lang="zh-CN" altLang="en-US" b="1" dirty="0"/>
          </a:p>
        </p:txBody>
      </p:sp>
      <p:sp>
        <p:nvSpPr>
          <p:cNvPr id="3" name="内容占位符 2"/>
          <p:cNvSpPr>
            <a:spLocks noGrp="1"/>
          </p:cNvSpPr>
          <p:nvPr>
            <p:ph idx="1"/>
          </p:nvPr>
        </p:nvSpPr>
        <p:spPr/>
        <p:txBody>
          <a:bodyPr>
            <a:normAutofit lnSpcReduction="10000"/>
          </a:bodyPr>
          <a:lstStyle/>
          <a:p>
            <a:r>
              <a:rPr lang="en-US" altLang="zh-CN" sz="2400" b="1" dirty="0"/>
              <a:t>Review of current status for 5MBS_Ph2</a:t>
            </a:r>
          </a:p>
          <a:p>
            <a:r>
              <a:rPr lang="en-US" altLang="zh-CN" sz="2400" b="1" dirty="0"/>
              <a:t>Rel-18</a:t>
            </a:r>
          </a:p>
          <a:p>
            <a:pPr lvl="1"/>
            <a:r>
              <a:rPr lang="en-US" altLang="zh-CN" sz="2000" dirty="0"/>
              <a:t>KI#1: </a:t>
            </a:r>
          </a:p>
          <a:p>
            <a:pPr lvl="2"/>
            <a:r>
              <a:rPr lang="en-US" altLang="zh-CN" sz="1800" dirty="0"/>
              <a:t>#1.1: Discussion on EN regarding Data Key in 23.502;</a:t>
            </a:r>
          </a:p>
          <a:p>
            <a:pPr lvl="2"/>
            <a:r>
              <a:rPr lang="en-US" altLang="zh-CN" sz="1800" dirty="0"/>
              <a:t>#1.2: Assistance information update;</a:t>
            </a:r>
          </a:p>
          <a:p>
            <a:pPr lvl="2"/>
            <a:r>
              <a:rPr lang="en-US" altLang="zh-CN" sz="1800" dirty="0"/>
              <a:t>#1.3: </a:t>
            </a:r>
            <a:r>
              <a:rPr lang="en-GB" altLang="zh-CN" sz="1800" dirty="0"/>
              <a:t>Deferred UE leaving and synchronizing MBS session status</a:t>
            </a:r>
            <a:r>
              <a:rPr lang="en-US" altLang="zh-CN" sz="1800" dirty="0"/>
              <a:t>; </a:t>
            </a:r>
          </a:p>
          <a:p>
            <a:pPr lvl="1"/>
            <a:r>
              <a:rPr lang="en-US" altLang="zh-CN" sz="2000" dirty="0"/>
              <a:t>KI#2</a:t>
            </a:r>
          </a:p>
          <a:p>
            <a:pPr lvl="2"/>
            <a:r>
              <a:rPr lang="en-US" altLang="zh-CN" sz="1800" dirty="0"/>
              <a:t>#2.1: TMGI index for MOCN broadcast;</a:t>
            </a:r>
          </a:p>
          <a:p>
            <a:pPr lvl="2"/>
            <a:r>
              <a:rPr lang="en-US" altLang="zh-CN" sz="1800" dirty="0"/>
              <a:t>#2.2: Location dependent scenario for MOCN broadcast;</a:t>
            </a:r>
          </a:p>
          <a:p>
            <a:pPr lvl="1"/>
            <a:r>
              <a:rPr lang="en-US" altLang="zh-CN" sz="2000" dirty="0"/>
              <a:t>KI#5:</a:t>
            </a:r>
          </a:p>
          <a:p>
            <a:pPr lvl="2"/>
            <a:r>
              <a:rPr lang="en-US" altLang="zh-CN" sz="1800" dirty="0"/>
              <a:t>#5.1: EN for </a:t>
            </a:r>
            <a:r>
              <a:rPr lang="en-US" altLang="zh-CN" sz="1800" dirty="0" err="1"/>
              <a:t>eDRX</a:t>
            </a:r>
            <a:r>
              <a:rPr lang="en-US" altLang="zh-CN" sz="1800" dirty="0"/>
              <a:t> &gt; 10.24s;</a:t>
            </a:r>
          </a:p>
          <a:p>
            <a:r>
              <a:rPr lang="en-US" altLang="zh-CN" sz="2400" b="1" dirty="0" err="1"/>
              <a:t>AoB</a:t>
            </a:r>
            <a:endParaRPr lang="en-US" altLang="zh-CN" sz="2400" b="1" dirty="0"/>
          </a:p>
          <a:p>
            <a:pPr lvl="1"/>
            <a:r>
              <a:rPr lang="en-US" altLang="zh-CN" sz="2000" dirty="0">
                <a:latin typeface="Calibri" panose="020F0502020204030204" pitchFamily="34" charset="0"/>
              </a:rPr>
              <a:t> </a:t>
            </a:r>
            <a:r>
              <a:rPr lang="en-US" altLang="zh-CN" sz="2000" dirty="0"/>
              <a:t>Other open issues for Rel-18.</a:t>
            </a:r>
          </a:p>
        </p:txBody>
      </p:sp>
      <p:sp>
        <p:nvSpPr>
          <p:cNvPr id="4" name="矩形 3">
            <a:extLst>
              <a:ext uri="{FF2B5EF4-FFF2-40B4-BE49-F238E27FC236}">
                <a16:creationId xmlns:a16="http://schemas.microsoft.com/office/drawing/2014/main" id="{71055493-757F-47AA-852F-573B83C22003}"/>
              </a:ext>
            </a:extLst>
          </p:cNvPr>
          <p:cNvSpPr/>
          <p:nvPr/>
        </p:nvSpPr>
        <p:spPr>
          <a:xfrm>
            <a:off x="213663" y="6308209"/>
            <a:ext cx="3358612" cy="369332"/>
          </a:xfrm>
          <a:prstGeom prst="rect">
            <a:avLst/>
          </a:prstGeom>
        </p:spPr>
        <p:txBody>
          <a:bodyPr wrap="none">
            <a:spAutoFit/>
          </a:bodyPr>
          <a:lstStyle/>
          <a:p>
            <a:pPr algn="just">
              <a:spcAft>
                <a:spcPts val="0"/>
              </a:spcAft>
            </a:pPr>
            <a:r>
              <a:rPr lang="en-US" altLang="zh-CN" b="1" u="sng" dirty="0">
                <a:solidFill>
                  <a:srgbClr val="0563C1"/>
                </a:solidFill>
                <a:latin typeface="等线" panose="02010600030101010101" pitchFamily="2" charset="-122"/>
                <a:ea typeface="等线" panose="02010600030101010101" pitchFamily="2" charset="-122"/>
                <a:cs typeface="宋体" panose="02010600030101010101" pitchFamily="2" charset="-122"/>
                <a:hlinkClick r:id="rId2"/>
              </a:rPr>
              <a:t>Click here to join the meeting</a:t>
            </a:r>
            <a:r>
              <a:rPr lang="en-US" altLang="zh-CN" b="1" dirty="0">
                <a:latin typeface="等线" panose="02010600030101010101" pitchFamily="2" charset="-122"/>
                <a:ea typeface="等线" panose="02010600030101010101" pitchFamily="2" charset="-122"/>
                <a:cs typeface="宋体" panose="02010600030101010101" pitchFamily="2" charset="-122"/>
              </a:rPr>
              <a:t> </a:t>
            </a:r>
            <a:endParaRPr lang="zh-CN" altLang="zh-CN" b="1" dirty="0">
              <a:latin typeface="等线" panose="02010600030101010101" pitchFamily="2" charset="-122"/>
              <a:ea typeface="等线" panose="02010600030101010101" pitchFamily="2" charset="-122"/>
              <a:cs typeface="宋体" panose="02010600030101010101" pitchFamily="2" charset="-122"/>
            </a:endParaRPr>
          </a:p>
        </p:txBody>
      </p:sp>
    </p:spTree>
    <p:extLst>
      <p:ext uri="{BB962C8B-B14F-4D97-AF65-F5344CB8AC3E}">
        <p14:creationId xmlns:p14="http://schemas.microsoft.com/office/powerpoint/2010/main" val="1902818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8830521-1244-44E2-9DD6-19C85FEE2051}"/>
              </a:ext>
            </a:extLst>
          </p:cNvPr>
          <p:cNvSpPr>
            <a:spLocks noGrp="1"/>
          </p:cNvSpPr>
          <p:nvPr>
            <p:ph type="title"/>
          </p:nvPr>
        </p:nvSpPr>
        <p:spPr>
          <a:xfrm>
            <a:off x="838199" y="365125"/>
            <a:ext cx="11024937" cy="1325563"/>
          </a:xfrm>
        </p:spPr>
        <p:txBody>
          <a:bodyPr/>
          <a:lstStyle/>
          <a:p>
            <a:r>
              <a:rPr lang="en-US" altLang="zh-CN" b="1" dirty="0"/>
              <a:t>Review of current status and plan for 5MBS_Ph2</a:t>
            </a:r>
          </a:p>
        </p:txBody>
      </p:sp>
      <p:sp>
        <p:nvSpPr>
          <p:cNvPr id="3" name="内容占位符 2">
            <a:extLst>
              <a:ext uri="{FF2B5EF4-FFF2-40B4-BE49-F238E27FC236}">
                <a16:creationId xmlns:a16="http://schemas.microsoft.com/office/drawing/2014/main" id="{F7891E02-38E9-455F-B60B-7EAEB5BAADA4}"/>
              </a:ext>
            </a:extLst>
          </p:cNvPr>
          <p:cNvSpPr>
            <a:spLocks noGrp="1"/>
          </p:cNvSpPr>
          <p:nvPr>
            <p:ph idx="1"/>
          </p:nvPr>
        </p:nvSpPr>
        <p:spPr/>
        <p:txBody>
          <a:bodyPr>
            <a:normAutofit/>
          </a:bodyPr>
          <a:lstStyle/>
          <a:p>
            <a:r>
              <a:rPr lang="en-US" altLang="zh-CN" dirty="0"/>
              <a:t>75% completed before this meeting;</a:t>
            </a:r>
          </a:p>
          <a:p>
            <a:r>
              <a:rPr lang="en-US" altLang="zh-CN" dirty="0"/>
              <a:t>15 ENs left and all of the SA2 related documents are covered by the submitted contributions.  </a:t>
            </a:r>
          </a:p>
          <a:p>
            <a:endParaRPr lang="zh-CN" altLang="en-US" dirty="0"/>
          </a:p>
        </p:txBody>
      </p:sp>
      <p:graphicFrame>
        <p:nvGraphicFramePr>
          <p:cNvPr id="4" name="表格 3">
            <a:extLst>
              <a:ext uri="{FF2B5EF4-FFF2-40B4-BE49-F238E27FC236}">
                <a16:creationId xmlns:a16="http://schemas.microsoft.com/office/drawing/2014/main" id="{DA0575E3-56A7-4E59-A4A7-0768F35F34AB}"/>
              </a:ext>
            </a:extLst>
          </p:cNvPr>
          <p:cNvGraphicFramePr>
            <a:graphicFrameLocks noGrp="1"/>
          </p:cNvGraphicFramePr>
          <p:nvPr>
            <p:extLst>
              <p:ext uri="{D42A27DB-BD31-4B8C-83A1-F6EECF244321}">
                <p14:modId xmlns:p14="http://schemas.microsoft.com/office/powerpoint/2010/main" val="2565905635"/>
              </p:ext>
            </p:extLst>
          </p:nvPr>
        </p:nvGraphicFramePr>
        <p:xfrm>
          <a:off x="1009431" y="3581132"/>
          <a:ext cx="4920534" cy="1986915"/>
        </p:xfrm>
        <a:graphic>
          <a:graphicData uri="http://schemas.openxmlformats.org/drawingml/2006/table">
            <a:tbl>
              <a:tblPr firstRow="1" firstCol="1" bandRow="1">
                <a:tableStyleId>{5C22544A-7EE6-4342-B048-85BDC9FD1C3A}</a:tableStyleId>
              </a:tblPr>
              <a:tblGrid>
                <a:gridCol w="1455438">
                  <a:extLst>
                    <a:ext uri="{9D8B030D-6E8A-4147-A177-3AD203B41FA5}">
                      <a16:colId xmlns:a16="http://schemas.microsoft.com/office/drawing/2014/main" val="3279540242"/>
                    </a:ext>
                  </a:extLst>
                </a:gridCol>
                <a:gridCol w="2297772">
                  <a:extLst>
                    <a:ext uri="{9D8B030D-6E8A-4147-A177-3AD203B41FA5}">
                      <a16:colId xmlns:a16="http://schemas.microsoft.com/office/drawing/2014/main" val="4273022989"/>
                    </a:ext>
                  </a:extLst>
                </a:gridCol>
                <a:gridCol w="1167324">
                  <a:extLst>
                    <a:ext uri="{9D8B030D-6E8A-4147-A177-3AD203B41FA5}">
                      <a16:colId xmlns:a16="http://schemas.microsoft.com/office/drawing/2014/main" val="2096872244"/>
                    </a:ext>
                  </a:extLst>
                </a:gridCol>
              </a:tblGrid>
              <a:tr h="283845">
                <a:tc>
                  <a:txBody>
                    <a:bodyPr/>
                    <a:lstStyle/>
                    <a:p>
                      <a:pPr fontAlgn="auto" hangingPunct="0">
                        <a:lnSpc>
                          <a:spcPct val="105000"/>
                        </a:lnSpc>
                        <a:spcAft>
                          <a:spcPts val="900"/>
                        </a:spcAft>
                      </a:pPr>
                      <a:r>
                        <a:rPr lang="en-US" sz="1100" kern="1200">
                          <a:effectLst/>
                        </a:rPr>
                        <a:t>Start of e-meeting</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17 April 2023 (Monday)</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0000 UTC</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extLst>
                  <a:ext uri="{0D108BD9-81ED-4DB2-BD59-A6C34878D82A}">
                    <a16:rowId xmlns:a16="http://schemas.microsoft.com/office/drawing/2014/main" val="1752960612"/>
                  </a:ext>
                </a:extLst>
              </a:tr>
              <a:tr h="283845">
                <a:tc>
                  <a:txBody>
                    <a:bodyPr/>
                    <a:lstStyle/>
                    <a:p>
                      <a:pPr fontAlgn="auto" hangingPunct="0">
                        <a:lnSpc>
                          <a:spcPct val="105000"/>
                        </a:lnSpc>
                        <a:spcAft>
                          <a:spcPts val="900"/>
                        </a:spcAft>
                      </a:pPr>
                      <a:r>
                        <a:rPr lang="en-US" sz="1100" kern="1200">
                          <a:effectLst/>
                        </a:rPr>
                        <a:t>CC#1</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17 April 2023 (Monday)</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1300 – 1500 UTC</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extLst>
                  <a:ext uri="{0D108BD9-81ED-4DB2-BD59-A6C34878D82A}">
                    <a16:rowId xmlns:a16="http://schemas.microsoft.com/office/drawing/2014/main" val="910861680"/>
                  </a:ext>
                </a:extLst>
              </a:tr>
              <a:tr h="283845">
                <a:tc>
                  <a:txBody>
                    <a:bodyPr/>
                    <a:lstStyle/>
                    <a:p>
                      <a:pPr fontAlgn="auto" hangingPunct="0">
                        <a:lnSpc>
                          <a:spcPct val="105000"/>
                        </a:lnSpc>
                        <a:spcAft>
                          <a:spcPts val="900"/>
                        </a:spcAft>
                      </a:pPr>
                      <a:r>
                        <a:rPr lang="en-US" sz="1100" kern="1200">
                          <a:effectLst/>
                        </a:rPr>
                        <a:t>CC#2</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dirty="0">
                          <a:effectLst/>
                        </a:rPr>
                        <a:t>18 April 2023 (Tuesday)</a:t>
                      </a:r>
                      <a:endParaRPr lang="zh-CN" sz="10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1300 – 1500 UTC</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extLst>
                  <a:ext uri="{0D108BD9-81ED-4DB2-BD59-A6C34878D82A}">
                    <a16:rowId xmlns:a16="http://schemas.microsoft.com/office/drawing/2014/main" val="902212583"/>
                  </a:ext>
                </a:extLst>
              </a:tr>
              <a:tr h="283845">
                <a:tc>
                  <a:txBody>
                    <a:bodyPr/>
                    <a:lstStyle/>
                    <a:p>
                      <a:pPr fontAlgn="auto" hangingPunct="0">
                        <a:lnSpc>
                          <a:spcPct val="105000"/>
                        </a:lnSpc>
                        <a:spcAft>
                          <a:spcPts val="900"/>
                        </a:spcAft>
                      </a:pPr>
                      <a:r>
                        <a:rPr lang="en-US" sz="1100" kern="1200">
                          <a:effectLst/>
                        </a:rPr>
                        <a:t>Revisions</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19 April 2023 (Wednesday) </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1700 UTC</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extLst>
                  <a:ext uri="{0D108BD9-81ED-4DB2-BD59-A6C34878D82A}">
                    <a16:rowId xmlns:a16="http://schemas.microsoft.com/office/drawing/2014/main" val="1280833048"/>
                  </a:ext>
                </a:extLst>
              </a:tr>
              <a:tr h="283845">
                <a:tc>
                  <a:txBody>
                    <a:bodyPr/>
                    <a:lstStyle/>
                    <a:p>
                      <a:pPr fontAlgn="auto" hangingPunct="0">
                        <a:lnSpc>
                          <a:spcPct val="105000"/>
                        </a:lnSpc>
                        <a:spcAft>
                          <a:spcPts val="900"/>
                        </a:spcAft>
                      </a:pPr>
                      <a:r>
                        <a:rPr lang="en-US" sz="1100" kern="1200">
                          <a:effectLst/>
                        </a:rPr>
                        <a:t>CC#3</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20 April 2023 (Thursday)</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dirty="0">
                          <a:effectLst/>
                        </a:rPr>
                        <a:t>1230 – 1530 UTC</a:t>
                      </a:r>
                      <a:endParaRPr lang="zh-CN" sz="10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extLst>
                  <a:ext uri="{0D108BD9-81ED-4DB2-BD59-A6C34878D82A}">
                    <a16:rowId xmlns:a16="http://schemas.microsoft.com/office/drawing/2014/main" val="1355673737"/>
                  </a:ext>
                </a:extLst>
              </a:tr>
              <a:tr h="283845">
                <a:tc>
                  <a:txBody>
                    <a:bodyPr/>
                    <a:lstStyle/>
                    <a:p>
                      <a:pPr fontAlgn="auto" hangingPunct="0">
                        <a:lnSpc>
                          <a:spcPct val="105000"/>
                        </a:lnSpc>
                        <a:spcAft>
                          <a:spcPts val="900"/>
                        </a:spcAft>
                      </a:pPr>
                      <a:r>
                        <a:rPr lang="en-US" sz="1100" kern="1200">
                          <a:effectLst/>
                        </a:rPr>
                        <a:t>Final Comments</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20 April 2023 (Thursday)</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1700 UTC</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extLst>
                  <a:ext uri="{0D108BD9-81ED-4DB2-BD59-A6C34878D82A}">
                    <a16:rowId xmlns:a16="http://schemas.microsoft.com/office/drawing/2014/main" val="3058187474"/>
                  </a:ext>
                </a:extLst>
              </a:tr>
              <a:tr h="283845">
                <a:tc>
                  <a:txBody>
                    <a:bodyPr/>
                    <a:lstStyle/>
                    <a:p>
                      <a:pPr fontAlgn="auto" hangingPunct="0">
                        <a:lnSpc>
                          <a:spcPct val="105000"/>
                        </a:lnSpc>
                        <a:spcAft>
                          <a:spcPts val="900"/>
                        </a:spcAft>
                      </a:pPr>
                      <a:r>
                        <a:rPr lang="en-US" sz="1100" kern="1200">
                          <a:effectLst/>
                        </a:rPr>
                        <a:t>CC#4</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a:effectLst/>
                        </a:rPr>
                        <a:t>21 April 2023 (Friday)</a:t>
                      </a:r>
                      <a:endParaRPr lang="zh-CN" sz="100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tc>
                  <a:txBody>
                    <a:bodyPr/>
                    <a:lstStyle/>
                    <a:p>
                      <a:pPr fontAlgn="auto" hangingPunct="0">
                        <a:lnSpc>
                          <a:spcPct val="105000"/>
                        </a:lnSpc>
                        <a:spcAft>
                          <a:spcPts val="900"/>
                        </a:spcAft>
                      </a:pPr>
                      <a:r>
                        <a:rPr lang="en-US" sz="1100" kern="1200" dirty="0">
                          <a:effectLst/>
                        </a:rPr>
                        <a:t>1230 – 1530 UTC</a:t>
                      </a:r>
                      <a:endParaRPr lang="zh-CN" sz="10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88265" marR="88265" marT="9525" marB="0"/>
                </a:tc>
                <a:extLst>
                  <a:ext uri="{0D108BD9-81ED-4DB2-BD59-A6C34878D82A}">
                    <a16:rowId xmlns:a16="http://schemas.microsoft.com/office/drawing/2014/main" val="1748093735"/>
                  </a:ext>
                </a:extLst>
              </a:tr>
            </a:tbl>
          </a:graphicData>
        </a:graphic>
      </p:graphicFrame>
      <p:sp>
        <p:nvSpPr>
          <p:cNvPr id="5" name="矩形 4">
            <a:extLst>
              <a:ext uri="{FF2B5EF4-FFF2-40B4-BE49-F238E27FC236}">
                <a16:creationId xmlns:a16="http://schemas.microsoft.com/office/drawing/2014/main" id="{38A0271E-07DD-489A-9A29-520F8EDC9F2F}"/>
              </a:ext>
            </a:extLst>
          </p:cNvPr>
          <p:cNvSpPr/>
          <p:nvPr/>
        </p:nvSpPr>
        <p:spPr>
          <a:xfrm>
            <a:off x="6433268" y="3429000"/>
            <a:ext cx="5257799" cy="2139047"/>
          </a:xfrm>
          <a:prstGeom prst="rect">
            <a:avLst/>
          </a:prstGeom>
        </p:spPr>
        <p:txBody>
          <a:bodyPr wrap="square">
            <a:spAutoFit/>
          </a:bodyPr>
          <a:lstStyle/>
          <a:p>
            <a:r>
              <a:rPr lang="en-US" altLang="zh-CN" b="1" dirty="0"/>
              <a:t>Plan:</a:t>
            </a:r>
          </a:p>
          <a:p>
            <a:pPr lvl="1">
              <a:spcBef>
                <a:spcPts val="600"/>
              </a:spcBef>
            </a:pPr>
            <a:r>
              <a:rPr lang="en-US" altLang="zh-CN" dirty="0"/>
              <a:t>Monday:</a:t>
            </a:r>
          </a:p>
          <a:p>
            <a:pPr lvl="1">
              <a:spcBef>
                <a:spcPts val="600"/>
              </a:spcBef>
            </a:pPr>
            <a:r>
              <a:rPr lang="en-US" altLang="zh-CN" b="1" dirty="0"/>
              <a:t>Tuesday</a:t>
            </a:r>
            <a:r>
              <a:rPr lang="en-US" altLang="zh-CN" dirty="0"/>
              <a:t>: </a:t>
            </a:r>
            <a:r>
              <a:rPr lang="en-US" altLang="zh-CN" dirty="0" err="1"/>
              <a:t>SoH</a:t>
            </a:r>
            <a:r>
              <a:rPr lang="en-US" altLang="zh-CN" dirty="0"/>
              <a:t> of the proposals?</a:t>
            </a:r>
          </a:p>
          <a:p>
            <a:pPr lvl="1">
              <a:spcBef>
                <a:spcPts val="600"/>
              </a:spcBef>
            </a:pPr>
            <a:r>
              <a:rPr lang="en-US" altLang="zh-CN" dirty="0"/>
              <a:t>Wednesday: </a:t>
            </a:r>
          </a:p>
          <a:p>
            <a:pPr lvl="1">
              <a:spcBef>
                <a:spcPts val="600"/>
              </a:spcBef>
            </a:pPr>
            <a:r>
              <a:rPr lang="en-US" altLang="zh-CN" b="1" dirty="0"/>
              <a:t>Thursday</a:t>
            </a:r>
            <a:r>
              <a:rPr lang="en-US" altLang="zh-CN" dirty="0"/>
              <a:t>: </a:t>
            </a:r>
            <a:r>
              <a:rPr lang="en-US" altLang="zh-CN" dirty="0" err="1"/>
              <a:t>SoH</a:t>
            </a:r>
            <a:r>
              <a:rPr lang="en-US" altLang="zh-CN" dirty="0"/>
              <a:t> of the proposals?</a:t>
            </a:r>
          </a:p>
          <a:p>
            <a:pPr lvl="1">
              <a:spcBef>
                <a:spcPts val="600"/>
              </a:spcBef>
            </a:pPr>
            <a:r>
              <a:rPr lang="en-US" altLang="zh-CN" dirty="0"/>
              <a:t>Friday:</a:t>
            </a:r>
            <a:endParaRPr lang="zh-CN" altLang="en-US" dirty="0"/>
          </a:p>
        </p:txBody>
      </p:sp>
    </p:spTree>
    <p:extLst>
      <p:ext uri="{BB962C8B-B14F-4D97-AF65-F5344CB8AC3E}">
        <p14:creationId xmlns:p14="http://schemas.microsoft.com/office/powerpoint/2010/main" val="916584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199" y="365125"/>
            <a:ext cx="10787743" cy="1325563"/>
          </a:xfrm>
        </p:spPr>
        <p:txBody>
          <a:bodyPr>
            <a:normAutofit/>
          </a:bodyPr>
          <a:lstStyle/>
          <a:p>
            <a:r>
              <a:rPr lang="en-US" altLang="zh-CN" sz="4000" b="1" dirty="0"/>
              <a:t>#1.1: Discussion on EN regarding Data Key in 23.502</a:t>
            </a:r>
            <a:endParaRPr lang="zh-CN" altLang="en-US" sz="4000" b="1" dirty="0"/>
          </a:p>
        </p:txBody>
      </p:sp>
      <p:graphicFrame>
        <p:nvGraphicFramePr>
          <p:cNvPr id="19" name="表格 18">
            <a:extLst>
              <a:ext uri="{FF2B5EF4-FFF2-40B4-BE49-F238E27FC236}">
                <a16:creationId xmlns:a16="http://schemas.microsoft.com/office/drawing/2014/main" id="{BF475F7B-BC59-4BE6-83DE-231E1E88BD32}"/>
              </a:ext>
            </a:extLst>
          </p:cNvPr>
          <p:cNvGraphicFramePr>
            <a:graphicFrameLocks noGrp="1"/>
          </p:cNvGraphicFramePr>
          <p:nvPr>
            <p:extLst>
              <p:ext uri="{D42A27DB-BD31-4B8C-83A1-F6EECF244321}">
                <p14:modId xmlns:p14="http://schemas.microsoft.com/office/powerpoint/2010/main" val="3942782417"/>
              </p:ext>
            </p:extLst>
          </p:nvPr>
        </p:nvGraphicFramePr>
        <p:xfrm>
          <a:off x="740515" y="1978553"/>
          <a:ext cx="10409927" cy="704850"/>
        </p:xfrm>
        <a:graphic>
          <a:graphicData uri="http://schemas.openxmlformats.org/drawingml/2006/table">
            <a:tbl>
              <a:tblPr firstRow="1" firstCol="1" bandRow="1"/>
              <a:tblGrid>
                <a:gridCol w="385009">
                  <a:extLst>
                    <a:ext uri="{9D8B030D-6E8A-4147-A177-3AD203B41FA5}">
                      <a16:colId xmlns:a16="http://schemas.microsoft.com/office/drawing/2014/main" val="1873470210"/>
                    </a:ext>
                  </a:extLst>
                </a:gridCol>
                <a:gridCol w="641684">
                  <a:extLst>
                    <a:ext uri="{9D8B030D-6E8A-4147-A177-3AD203B41FA5}">
                      <a16:colId xmlns:a16="http://schemas.microsoft.com/office/drawing/2014/main" val="699250749"/>
                    </a:ext>
                  </a:extLst>
                </a:gridCol>
                <a:gridCol w="353689">
                  <a:extLst>
                    <a:ext uri="{9D8B030D-6E8A-4147-A177-3AD203B41FA5}">
                      <a16:colId xmlns:a16="http://schemas.microsoft.com/office/drawing/2014/main" val="100251861"/>
                    </a:ext>
                  </a:extLst>
                </a:gridCol>
                <a:gridCol w="525391">
                  <a:extLst>
                    <a:ext uri="{9D8B030D-6E8A-4147-A177-3AD203B41FA5}">
                      <a16:colId xmlns:a16="http://schemas.microsoft.com/office/drawing/2014/main" val="2873812576"/>
                    </a:ext>
                  </a:extLst>
                </a:gridCol>
                <a:gridCol w="2770499">
                  <a:extLst>
                    <a:ext uri="{9D8B030D-6E8A-4147-A177-3AD203B41FA5}">
                      <a16:colId xmlns:a16="http://schemas.microsoft.com/office/drawing/2014/main" val="855677776"/>
                    </a:ext>
                  </a:extLst>
                </a:gridCol>
                <a:gridCol w="914400">
                  <a:extLst>
                    <a:ext uri="{9D8B030D-6E8A-4147-A177-3AD203B41FA5}">
                      <a16:colId xmlns:a16="http://schemas.microsoft.com/office/drawing/2014/main" val="1698682727"/>
                    </a:ext>
                  </a:extLst>
                </a:gridCol>
                <a:gridCol w="505327">
                  <a:extLst>
                    <a:ext uri="{9D8B030D-6E8A-4147-A177-3AD203B41FA5}">
                      <a16:colId xmlns:a16="http://schemas.microsoft.com/office/drawing/2014/main" val="1732604055"/>
                    </a:ext>
                  </a:extLst>
                </a:gridCol>
                <a:gridCol w="529389">
                  <a:extLst>
                    <a:ext uri="{9D8B030D-6E8A-4147-A177-3AD203B41FA5}">
                      <a16:colId xmlns:a16="http://schemas.microsoft.com/office/drawing/2014/main" val="2676681649"/>
                    </a:ext>
                  </a:extLst>
                </a:gridCol>
                <a:gridCol w="1124565">
                  <a:extLst>
                    <a:ext uri="{9D8B030D-6E8A-4147-A177-3AD203B41FA5}">
                      <a16:colId xmlns:a16="http://schemas.microsoft.com/office/drawing/2014/main" val="2471051837"/>
                    </a:ext>
                  </a:extLst>
                </a:gridCol>
                <a:gridCol w="2659974">
                  <a:extLst>
                    <a:ext uri="{9D8B030D-6E8A-4147-A177-3AD203B41FA5}">
                      <a16:colId xmlns:a16="http://schemas.microsoft.com/office/drawing/2014/main" val="1087880904"/>
                    </a:ext>
                  </a:extLst>
                </a:gridCol>
              </a:tblGrid>
              <a:tr h="0">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9.10.2</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Data key in Parameter Provision </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lgn="l">
                        <a:spcAft>
                          <a:spcPts val="0"/>
                        </a:spcAft>
                      </a:pPr>
                      <a:r>
                        <a:rPr lang="en-GB" sz="800" dirty="0">
                          <a:effectLst/>
                          <a:latin typeface="Arial" panose="020B0604020202020204" pitchFamily="34" charset="0"/>
                          <a:ea typeface="等线" panose="02010600030101010101" pitchFamily="2" charset="-122"/>
                          <a:cs typeface="Calibri" panose="020F0502020204030204" pitchFamily="34" charset="0"/>
                        </a:rPr>
                        <a:t>-</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lgn="l">
                        <a:spcAft>
                          <a:spcPts val="0"/>
                        </a:spcAft>
                      </a:pPr>
                      <a:r>
                        <a:rPr lang="en-GB" sz="800" dirty="0">
                          <a:effectLst/>
                          <a:latin typeface="Arial" panose="020B0604020202020204" pitchFamily="34" charset="0"/>
                          <a:ea typeface="等线" panose="02010600030101010101" pitchFamily="2" charset="-122"/>
                          <a:cs typeface="Calibri" panose="020F0502020204030204" pitchFamily="34" charset="0"/>
                        </a:rPr>
                        <a:t>-</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lgn="l">
                        <a:spcAft>
                          <a:spcPts val="0"/>
                        </a:spcAft>
                      </a:pPr>
                      <a:r>
                        <a:rPr lang="en-GB" sz="800" dirty="0">
                          <a:effectLst/>
                          <a:latin typeface="Arial" panose="020B0604020202020204" pitchFamily="34" charset="0"/>
                          <a:ea typeface="等线" panose="02010600030101010101" pitchFamily="2" charset="-122"/>
                          <a:cs typeface="Calibri" panose="020F0502020204030204" pitchFamily="34" charset="0"/>
                        </a:rPr>
                        <a:t>Docs:=2</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lgn="l">
                        <a:spcAft>
                          <a:spcPts val="0"/>
                        </a:spcAft>
                      </a:pPr>
                      <a:r>
                        <a:rPr lang="en-GB" sz="1000" dirty="0">
                          <a:effectLst/>
                          <a:latin typeface="Times New Roman" panose="02020603050405020304" pitchFamily="18" charset="0"/>
                          <a:ea typeface="等线" panose="02010600030101010101" pitchFamily="2" charset="-122"/>
                          <a:cs typeface="Calibri" panose="020F0502020204030204" pitchFamily="34" charset="0"/>
                        </a:rPr>
                        <a:t> </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lgn="l">
                        <a:spcAft>
                          <a:spcPts val="0"/>
                        </a:spcAft>
                      </a:pP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extLst>
                  <a:ext uri="{0D108BD9-81ED-4DB2-BD59-A6C34878D82A}">
                    <a16:rowId xmlns:a16="http://schemas.microsoft.com/office/drawing/2014/main" val="101092304"/>
                  </a:ext>
                </a:extLst>
              </a:tr>
              <a:tr h="0">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9.10.2</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b="1" u="sng">
                          <a:solidFill>
                            <a:srgbClr val="0000FF"/>
                          </a:solidFill>
                          <a:effectLst/>
                          <a:latin typeface="Arial" panose="020B0604020202020204" pitchFamily="34" charset="0"/>
                          <a:ea typeface="等线" panose="02010600030101010101" pitchFamily="2" charset="-122"/>
                          <a:cs typeface="Calibri" panose="020F0502020204030204" pitchFamily="34" charset="0"/>
                          <a:hlinkClick r:id="rId2" action="ppaction://hlinkfile"/>
                        </a:rPr>
                        <a:t>S2-2305331</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CR</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Approval</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23.502 CR4148 (Rel-18, 'B'): MBS assistance information in UDM</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Nokia, Nokia Shanghai-Bell</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dirty="0">
                          <a:effectLst/>
                          <a:latin typeface="Arial" panose="020B0604020202020204" pitchFamily="34" charset="0"/>
                          <a:ea typeface="等线" panose="02010600030101010101" pitchFamily="2" charset="-122"/>
                          <a:cs typeface="Calibri" panose="020F0502020204030204" pitchFamily="34" charset="0"/>
                        </a:rPr>
                        <a:t>Rel-18</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dirty="0">
                        <a:effectLst/>
                        <a:latin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1000" dirty="0">
                          <a:effectLst/>
                          <a:latin typeface="Times New Roman" panose="02020603050405020304" pitchFamily="18" charset="0"/>
                          <a:ea typeface="等线" panose="02010600030101010101" pitchFamily="2" charset="-122"/>
                          <a:cs typeface="Calibri" panose="020F0502020204030204" pitchFamily="34" charset="0"/>
                        </a:rPr>
                        <a:t>Baseline (alt#1)</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US" altLang="zh-CN" sz="1050" dirty="0">
                          <a:effectLst/>
                          <a:latin typeface="等线" panose="02010600030101010101" pitchFamily="2" charset="-122"/>
                          <a:ea typeface="等线" panose="02010600030101010101" pitchFamily="2" charset="-122"/>
                          <a:cs typeface="Calibri" panose="020F0502020204030204" pitchFamily="34" charset="0"/>
                        </a:rPr>
                        <a:t>Use </a:t>
                      </a:r>
                      <a:r>
                        <a:rPr lang="en-US" altLang="zh-CN" sz="1050" b="1" dirty="0">
                          <a:effectLst/>
                          <a:latin typeface="等线" panose="02010600030101010101" pitchFamily="2" charset="-122"/>
                          <a:ea typeface="等线" panose="02010600030101010101" pitchFamily="2" charset="-122"/>
                          <a:cs typeface="Calibri" panose="020F0502020204030204" pitchFamily="34" charset="0"/>
                        </a:rPr>
                        <a:t>MBS session ID </a:t>
                      </a:r>
                      <a:r>
                        <a:rPr lang="en-US" altLang="zh-CN" sz="1050" dirty="0">
                          <a:effectLst/>
                          <a:latin typeface="等线" panose="02010600030101010101" pitchFamily="2" charset="-122"/>
                          <a:ea typeface="等线" panose="02010600030101010101" pitchFamily="2" charset="-122"/>
                          <a:cs typeface="Calibri" panose="020F0502020204030204" pitchFamily="34" charset="0"/>
                        </a:rPr>
                        <a:t>as the data key</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996949"/>
                  </a:ext>
                </a:extLst>
              </a:tr>
              <a:tr h="0">
                <a:tc>
                  <a:txBody>
                    <a:bodyPr/>
                    <a:lstStyle/>
                    <a:p>
                      <a:pPr algn="l">
                        <a:spcAft>
                          <a:spcPts val="0"/>
                        </a:spcAft>
                      </a:pPr>
                      <a:r>
                        <a:rPr lang="en-GB" sz="800" dirty="0">
                          <a:effectLst/>
                          <a:latin typeface="Arial" panose="020B0604020202020204" pitchFamily="34" charset="0"/>
                          <a:ea typeface="等线" panose="02010600030101010101" pitchFamily="2" charset="-122"/>
                          <a:cs typeface="Calibri" panose="020F0502020204030204" pitchFamily="34" charset="0"/>
                        </a:rPr>
                        <a:t>9.10.2</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b="1" u="sng" dirty="0">
                          <a:solidFill>
                            <a:srgbClr val="0000FF"/>
                          </a:solidFill>
                          <a:effectLst/>
                          <a:latin typeface="Arial" panose="020B0604020202020204" pitchFamily="34" charset="0"/>
                          <a:ea typeface="等线" panose="02010600030101010101" pitchFamily="2" charset="-122"/>
                          <a:cs typeface="Calibri" panose="020F0502020204030204" pitchFamily="34" charset="0"/>
                          <a:hlinkClick r:id="rId3" action="ppaction://hlinkfile"/>
                        </a:rPr>
                        <a:t>S2-2304145</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CR</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Approval</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23.502 CR3971 (Rel-18, 'F'): Resolve EN on Parameter Provision data key for MBS Session Assistance Info in UDM</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Ericsson</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800">
                          <a:effectLst/>
                          <a:latin typeface="Arial" panose="020B0604020202020204" pitchFamily="34" charset="0"/>
                          <a:ea typeface="等线" panose="02010600030101010101" pitchFamily="2" charset="-122"/>
                          <a:cs typeface="Calibri" panose="020F0502020204030204" pitchFamily="34" charset="0"/>
                        </a:rPr>
                        <a:t>Rel-18</a:t>
                      </a:r>
                      <a:endParaRPr lang="zh-CN" sz="105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dirty="0">
                        <a:effectLst/>
                        <a:latin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GB" sz="1000" dirty="0">
                          <a:effectLst/>
                          <a:latin typeface="Times New Roman" panose="02020603050405020304" pitchFamily="18" charset="0"/>
                          <a:ea typeface="等线" panose="02010600030101010101" pitchFamily="2" charset="-122"/>
                          <a:cs typeface="Calibri" panose="020F0502020204030204" pitchFamily="34" charset="0"/>
                        </a:rPr>
                        <a:t>Baseline (alt#2)</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spcAft>
                          <a:spcPts val="0"/>
                        </a:spcAft>
                      </a:pPr>
                      <a:r>
                        <a:rPr lang="en-US" altLang="zh-CN" sz="1050" dirty="0">
                          <a:effectLst/>
                          <a:latin typeface="等线" panose="02010600030101010101" pitchFamily="2" charset="-122"/>
                          <a:ea typeface="等线" panose="02010600030101010101" pitchFamily="2" charset="-122"/>
                          <a:cs typeface="Calibri" panose="020F0502020204030204" pitchFamily="34" charset="0"/>
                        </a:rPr>
                        <a:t>Use </a:t>
                      </a:r>
                      <a:r>
                        <a:rPr lang="en-US" altLang="zh-CN" sz="1050" b="1" dirty="0">
                          <a:effectLst/>
                          <a:latin typeface="等线" panose="02010600030101010101" pitchFamily="2" charset="-122"/>
                          <a:ea typeface="等线" panose="02010600030101010101" pitchFamily="2" charset="-122"/>
                          <a:cs typeface="Calibri" panose="020F0502020204030204" pitchFamily="34" charset="0"/>
                        </a:rPr>
                        <a:t>GPSI</a:t>
                      </a:r>
                      <a:r>
                        <a:rPr lang="en-US" altLang="zh-CN" sz="1050" dirty="0">
                          <a:effectLst/>
                          <a:latin typeface="等线" panose="02010600030101010101" pitchFamily="2" charset="-122"/>
                          <a:ea typeface="等线" panose="02010600030101010101" pitchFamily="2" charset="-122"/>
                          <a:cs typeface="Calibri" panose="020F0502020204030204" pitchFamily="34" charset="0"/>
                        </a:rPr>
                        <a:t> as the data key </a:t>
                      </a:r>
                      <a:endParaRPr lang="zh-CN" sz="1050" dirty="0">
                        <a:effectLst/>
                        <a:latin typeface="等线" panose="02010600030101010101" pitchFamily="2" charset="-122"/>
                        <a:ea typeface="等线" panose="02010600030101010101" pitchFamily="2" charset="-122"/>
                        <a:cs typeface="Calibri" panose="020F0502020204030204" pitchFamily="34"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833460632"/>
                  </a:ext>
                </a:extLst>
              </a:tr>
            </a:tbl>
          </a:graphicData>
        </a:graphic>
      </p:graphicFrame>
      <p:graphicFrame>
        <p:nvGraphicFramePr>
          <p:cNvPr id="28" name="表格 27">
            <a:extLst>
              <a:ext uri="{FF2B5EF4-FFF2-40B4-BE49-F238E27FC236}">
                <a16:creationId xmlns:a16="http://schemas.microsoft.com/office/drawing/2014/main" id="{0DFF4946-26C1-466F-878E-9AE4B4A2508A}"/>
              </a:ext>
            </a:extLst>
          </p:cNvPr>
          <p:cNvGraphicFramePr>
            <a:graphicFrameLocks noGrp="1"/>
          </p:cNvGraphicFramePr>
          <p:nvPr>
            <p:extLst>
              <p:ext uri="{D42A27DB-BD31-4B8C-83A1-F6EECF244321}">
                <p14:modId xmlns:p14="http://schemas.microsoft.com/office/powerpoint/2010/main" val="2388720711"/>
              </p:ext>
            </p:extLst>
          </p:nvPr>
        </p:nvGraphicFramePr>
        <p:xfrm>
          <a:off x="740515" y="3361449"/>
          <a:ext cx="4571365" cy="2482770"/>
        </p:xfrm>
        <a:graphic>
          <a:graphicData uri="http://schemas.openxmlformats.org/drawingml/2006/table">
            <a:tbl>
              <a:tblPr firstRow="1" firstCol="1" bandRow="1"/>
              <a:tblGrid>
                <a:gridCol w="1980565">
                  <a:extLst>
                    <a:ext uri="{9D8B030D-6E8A-4147-A177-3AD203B41FA5}">
                      <a16:colId xmlns:a16="http://schemas.microsoft.com/office/drawing/2014/main" val="2405586123"/>
                    </a:ext>
                  </a:extLst>
                </a:gridCol>
                <a:gridCol w="1213758">
                  <a:extLst>
                    <a:ext uri="{9D8B030D-6E8A-4147-A177-3AD203B41FA5}">
                      <a16:colId xmlns:a16="http://schemas.microsoft.com/office/drawing/2014/main" val="3890418855"/>
                    </a:ext>
                  </a:extLst>
                </a:gridCol>
                <a:gridCol w="1377042">
                  <a:extLst>
                    <a:ext uri="{9D8B030D-6E8A-4147-A177-3AD203B41FA5}">
                      <a16:colId xmlns:a16="http://schemas.microsoft.com/office/drawing/2014/main" val="3958107216"/>
                    </a:ext>
                  </a:extLst>
                </a:gridCol>
              </a:tblGrid>
              <a:tr h="77589">
                <a:tc>
                  <a:txBody>
                    <a:bodyPr/>
                    <a:lstStyle/>
                    <a:p>
                      <a:pPr algn="ctr">
                        <a:spcAft>
                          <a:spcPts val="0"/>
                        </a:spcAft>
                      </a:pPr>
                      <a:r>
                        <a:rPr lang="en-GB" sz="800" b="1" dirty="0">
                          <a:effectLst/>
                          <a:latin typeface="Arial" panose="020B0604020202020204" pitchFamily="34" charset="0"/>
                          <a:ea typeface="宋体" panose="02010600030101010101" pitchFamily="2" charset="-122"/>
                          <a:cs typeface="Times New Roman" panose="02020603050405020304" pitchFamily="18" charset="0"/>
                        </a:rPr>
                        <a:t>Parameter Provision Data Types</a:t>
                      </a:r>
                      <a:endParaRPr lang="zh-CN" sz="8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800" b="1">
                          <a:effectLst/>
                          <a:latin typeface="Arial" panose="020B0604020202020204" pitchFamily="34" charset="0"/>
                          <a:ea typeface="宋体" panose="02010600030101010101" pitchFamily="2" charset="-122"/>
                          <a:cs typeface="Times New Roman" panose="02020603050405020304" pitchFamily="18" charset="0"/>
                        </a:rPr>
                        <a:t>Data Key</a:t>
                      </a:r>
                      <a:endParaRPr lang="zh-CN" sz="800" b="1">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800" b="1">
                          <a:effectLst/>
                          <a:latin typeface="Arial" panose="020B0604020202020204" pitchFamily="34" charset="0"/>
                          <a:ea typeface="宋体" panose="02010600030101010101" pitchFamily="2" charset="-122"/>
                          <a:cs typeface="Times New Roman" panose="02020603050405020304" pitchFamily="18" charset="0"/>
                        </a:rPr>
                        <a:t>Data Sub Key</a:t>
                      </a:r>
                      <a:endParaRPr lang="zh-CN" sz="800" b="1">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1163087"/>
                  </a:ext>
                </a:extLst>
              </a:tr>
              <a:tr h="232767">
                <a:tc>
                  <a:txBody>
                    <a:bodyPr/>
                    <a:lstStyle/>
                    <a:p>
                      <a:pPr>
                        <a:spcAft>
                          <a:spcPts val="0"/>
                        </a:spcAft>
                      </a:pPr>
                      <a:r>
                        <a:rPr lang="en-GB" sz="800" dirty="0">
                          <a:effectLst/>
                          <a:latin typeface="Arial" panose="020B0604020202020204" pitchFamily="34" charset="0"/>
                          <a:ea typeface="Malgun Gothic" panose="020B0503020000020004" pitchFamily="34" charset="-127"/>
                          <a:cs typeface="Times New Roman" panose="02020603050405020304" pitchFamily="18" charset="0"/>
                        </a:rPr>
                        <a:t>Expected UE Behaviour parameters</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GPSI or External Group ID</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1279303"/>
                  </a:ext>
                </a:extLst>
              </a:tr>
              <a:tr h="77589">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Network Configuration parameters</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GPSI</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9263795"/>
                  </a:ext>
                </a:extLst>
              </a:tr>
              <a:tr h="232767">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5G VN group data</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External Group Identifier</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6867753"/>
                  </a:ext>
                </a:extLst>
              </a:tr>
              <a:tr h="232767">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5G VN group membership management parameters </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External Group Identifier</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121958"/>
                  </a:ext>
                </a:extLst>
              </a:tr>
              <a:tr h="155178">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Location Privacy Indication parameters.</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GPSI</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6141104"/>
                  </a:ext>
                </a:extLst>
              </a:tr>
              <a:tr h="155178">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Enhanced Coverage Restriction Information</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GPSI</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3720513"/>
                  </a:ext>
                </a:extLst>
              </a:tr>
              <a:tr h="310356">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ECS Address Configuration Information</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GPSI or External Group ID or any UE</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5859531"/>
                  </a:ext>
                </a:extLst>
              </a:tr>
              <a:tr h="232767">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Multicast MBS group membership management parameters</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External Group Identifier</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9639206"/>
                  </a:ext>
                </a:extLst>
              </a:tr>
              <a:tr h="155178">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MBS Session Authorization information</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External Group ID</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a:effectLst/>
                          <a:latin typeface="Arial" panose="020B0604020202020204" pitchFamily="34" charset="0"/>
                          <a:ea typeface="宋体" panose="02010600030101010101" pitchFamily="2" charset="-122"/>
                          <a:cs typeface="Times New Roman" panose="02020603050405020304" pitchFamily="18" charset="0"/>
                        </a:rPr>
                        <a:t>-</a:t>
                      </a:r>
                      <a:endParaRPr lang="zh-CN" sz="8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2815147"/>
                  </a:ext>
                </a:extLst>
              </a:tr>
              <a:tr h="155178">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MBS Session Assistance Information</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altLang="zh-CN" sz="800" b="1" dirty="0">
                          <a:solidFill>
                            <a:srgbClr val="FF0000"/>
                          </a:solidFill>
                          <a:effectLst/>
                          <a:highlight>
                            <a:srgbClr val="FFFF00"/>
                          </a:highlight>
                          <a:latin typeface="Arial" panose="020B0604020202020204" pitchFamily="34" charset="0"/>
                          <a:ea typeface="宋体" panose="02010600030101010101" pitchFamily="2" charset="-122"/>
                          <a:cs typeface="Times New Roman" panose="02020603050405020304" pitchFamily="18" charset="0"/>
                        </a:rPr>
                        <a:t>???</a:t>
                      </a:r>
                      <a:endParaRPr lang="zh-CN" sz="800" b="1" dirty="0">
                        <a:solidFill>
                          <a:srgbClr val="FF0000"/>
                        </a:solidFill>
                        <a:effectLst/>
                        <a:highlight>
                          <a:srgbClr val="FFFF00"/>
                        </a:highligh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 </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0849902"/>
                  </a:ext>
                </a:extLst>
              </a:tr>
              <a:tr h="206433">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DNN and S-NSSAI specific Group Parameters</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External Group ID</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800" dirty="0">
                          <a:effectLst/>
                          <a:latin typeface="Arial" panose="020B0604020202020204" pitchFamily="34" charset="0"/>
                          <a:ea typeface="宋体" panose="02010600030101010101" pitchFamily="2" charset="-122"/>
                          <a:cs typeface="Times New Roman" panose="02020603050405020304" pitchFamily="18" charset="0"/>
                        </a:rPr>
                        <a:t> </a:t>
                      </a:r>
                      <a:endParaRPr lang="zh-CN" sz="8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7632484"/>
                  </a:ext>
                </a:extLst>
              </a:tr>
            </a:tbl>
          </a:graphicData>
        </a:graphic>
      </p:graphicFrame>
      <p:sp>
        <p:nvSpPr>
          <p:cNvPr id="43" name="矩形 42">
            <a:extLst>
              <a:ext uri="{FF2B5EF4-FFF2-40B4-BE49-F238E27FC236}">
                <a16:creationId xmlns:a16="http://schemas.microsoft.com/office/drawing/2014/main" id="{7A66F154-CA65-40E5-830C-A3493FC6BF30}"/>
              </a:ext>
            </a:extLst>
          </p:cNvPr>
          <p:cNvSpPr/>
          <p:nvPr/>
        </p:nvSpPr>
        <p:spPr>
          <a:xfrm>
            <a:off x="1241749" y="3063826"/>
            <a:ext cx="3464410" cy="246221"/>
          </a:xfrm>
          <a:prstGeom prst="rect">
            <a:avLst/>
          </a:prstGeom>
        </p:spPr>
        <p:txBody>
          <a:bodyPr wrap="none">
            <a:spAutoFit/>
          </a:bodyPr>
          <a:lstStyle/>
          <a:p>
            <a:pPr algn="ctr">
              <a:spcBef>
                <a:spcPts val="300"/>
              </a:spcBef>
              <a:spcAft>
                <a:spcPts val="900"/>
              </a:spcAft>
            </a:pPr>
            <a:r>
              <a:rPr lang="en-GB" altLang="zh-CN" sz="1000" b="1" dirty="0">
                <a:latin typeface="Arial" panose="020B0604020202020204" pitchFamily="34" charset="0"/>
                <a:cs typeface="Times New Roman" panose="02020603050405020304" pitchFamily="18" charset="0"/>
              </a:rPr>
              <a:t>Table 5.2.3.6.1-2: Parameter Provision data types keys</a:t>
            </a:r>
            <a:endParaRPr lang="zh-CN" altLang="zh-CN" sz="1000" b="1" dirty="0">
              <a:latin typeface="Arial" panose="020B0604020202020204" pitchFamily="34" charset="0"/>
              <a:cs typeface="Times New Roman" panose="02020603050405020304" pitchFamily="18" charset="0"/>
            </a:endParaRPr>
          </a:p>
        </p:txBody>
      </p:sp>
      <p:graphicFrame>
        <p:nvGraphicFramePr>
          <p:cNvPr id="45" name="表格 44">
            <a:extLst>
              <a:ext uri="{FF2B5EF4-FFF2-40B4-BE49-F238E27FC236}">
                <a16:creationId xmlns:a16="http://schemas.microsoft.com/office/drawing/2014/main" id="{FFEF6EFA-E0BF-4FBB-9FF5-5DE412FEC477}"/>
              </a:ext>
            </a:extLst>
          </p:cNvPr>
          <p:cNvGraphicFramePr>
            <a:graphicFrameLocks noGrp="1"/>
          </p:cNvGraphicFramePr>
          <p:nvPr>
            <p:extLst>
              <p:ext uri="{D42A27DB-BD31-4B8C-83A1-F6EECF244321}">
                <p14:modId xmlns:p14="http://schemas.microsoft.com/office/powerpoint/2010/main" val="1635465030"/>
              </p:ext>
            </p:extLst>
          </p:nvPr>
        </p:nvGraphicFramePr>
        <p:xfrm>
          <a:off x="5666566" y="3229470"/>
          <a:ext cx="5725812" cy="1894840"/>
        </p:xfrm>
        <a:graphic>
          <a:graphicData uri="http://schemas.openxmlformats.org/drawingml/2006/table">
            <a:tbl>
              <a:tblPr firstRow="1" bandRow="1">
                <a:tableStyleId>{5C22544A-7EE6-4342-B048-85BDC9FD1C3A}</a:tableStyleId>
              </a:tblPr>
              <a:tblGrid>
                <a:gridCol w="1034716">
                  <a:extLst>
                    <a:ext uri="{9D8B030D-6E8A-4147-A177-3AD203B41FA5}">
                      <a16:colId xmlns:a16="http://schemas.microsoft.com/office/drawing/2014/main" val="1411787422"/>
                    </a:ext>
                  </a:extLst>
                </a:gridCol>
                <a:gridCol w="4691096">
                  <a:extLst>
                    <a:ext uri="{9D8B030D-6E8A-4147-A177-3AD203B41FA5}">
                      <a16:colId xmlns:a16="http://schemas.microsoft.com/office/drawing/2014/main" val="3793822055"/>
                    </a:ext>
                  </a:extLst>
                </a:gridCol>
              </a:tblGrid>
              <a:tr h="370840">
                <a:tc>
                  <a:txBody>
                    <a:bodyPr/>
                    <a:lstStyle/>
                    <a:p>
                      <a:pPr algn="ctr"/>
                      <a:r>
                        <a:rPr lang="en-US" altLang="zh-CN" sz="1400" dirty="0"/>
                        <a:t>Alt</a:t>
                      </a:r>
                      <a:endParaRPr lang="zh-CN" altLang="en-US" sz="1400" dirty="0"/>
                    </a:p>
                  </a:txBody>
                  <a:tcPr/>
                </a:tc>
                <a:tc>
                  <a:txBody>
                    <a:bodyPr/>
                    <a:lstStyle/>
                    <a:p>
                      <a:pPr algn="ctr"/>
                      <a:r>
                        <a:rPr lang="en-US" altLang="zh-CN" sz="1400" dirty="0"/>
                        <a:t>Rationale</a:t>
                      </a:r>
                      <a:endParaRPr lang="zh-CN" altLang="en-US" sz="1400" dirty="0"/>
                    </a:p>
                  </a:txBody>
                  <a:tcPr/>
                </a:tc>
                <a:extLst>
                  <a:ext uri="{0D108BD9-81ED-4DB2-BD59-A6C34878D82A}">
                    <a16:rowId xmlns:a16="http://schemas.microsoft.com/office/drawing/2014/main" val="463559579"/>
                  </a:ext>
                </a:extLst>
              </a:tr>
              <a:tr h="370840">
                <a:tc>
                  <a:txBody>
                    <a:bodyPr/>
                    <a:lstStyle/>
                    <a:p>
                      <a:pPr algn="ctr"/>
                      <a:r>
                        <a:rPr lang="en-US" altLang="zh-CN" sz="1100" dirty="0"/>
                        <a:t>#1:</a:t>
                      </a:r>
                      <a:r>
                        <a:rPr lang="zh-CN" altLang="en-US" sz="1100" dirty="0"/>
                        <a:t> </a:t>
                      </a:r>
                      <a:r>
                        <a:rPr lang="en-US" altLang="zh-CN" sz="1100" dirty="0"/>
                        <a:t>Use</a:t>
                      </a:r>
                      <a:r>
                        <a:rPr lang="zh-CN" altLang="en-US" sz="1100" dirty="0"/>
                        <a:t> </a:t>
                      </a:r>
                      <a:r>
                        <a:rPr lang="en-US" altLang="zh-CN" sz="1100" dirty="0"/>
                        <a:t>MBS</a:t>
                      </a:r>
                      <a:r>
                        <a:rPr lang="zh-CN" altLang="en-US" sz="1100" dirty="0"/>
                        <a:t> </a:t>
                      </a:r>
                      <a:r>
                        <a:rPr lang="en-US" altLang="zh-CN" sz="1100" dirty="0"/>
                        <a:t>session ID</a:t>
                      </a:r>
                      <a:endParaRPr lang="zh-CN" altLang="en-US" sz="1100" dirty="0"/>
                    </a:p>
                  </a:txBody>
                  <a:tcPr anchor="ctr"/>
                </a:tc>
                <a:tc>
                  <a:txBody>
                    <a:bodyPr/>
                    <a:lstStyle/>
                    <a:p>
                      <a:pPr marL="171450" indent="-171450">
                        <a:buFont typeface="Arial" panose="020B0604020202020204" pitchFamily="34" charset="0"/>
                        <a:buChar char="•"/>
                      </a:pPr>
                      <a:r>
                        <a:rPr lang="en-US" altLang="zh-CN" sz="1100" b="1" dirty="0"/>
                        <a:t>Efficiency</a:t>
                      </a:r>
                      <a:r>
                        <a:rPr lang="en-US" altLang="zh-CN" sz="1100" dirty="0"/>
                        <a:t>: Reduce the number of interactions for PP (no need to provide the info in a per-UE message),</a:t>
                      </a:r>
                      <a:r>
                        <a:rPr lang="zh-CN" altLang="en-US" sz="1100" dirty="0"/>
                        <a:t> </a:t>
                      </a:r>
                      <a:r>
                        <a:rPr lang="en-US" altLang="zh-CN" sz="1100" dirty="0"/>
                        <a:t>and</a:t>
                      </a:r>
                      <a:r>
                        <a:rPr lang="zh-CN" altLang="en-US" sz="1100" dirty="0"/>
                        <a:t> </a:t>
                      </a:r>
                      <a:r>
                        <a:rPr lang="en-US" altLang="zh-CN" sz="1100" dirty="0"/>
                        <a:t>NEF</a:t>
                      </a:r>
                      <a:r>
                        <a:rPr lang="zh-CN" altLang="en-US" sz="1100" dirty="0"/>
                        <a:t> </a:t>
                      </a:r>
                      <a:r>
                        <a:rPr lang="en-US" altLang="zh-CN" sz="1100" dirty="0"/>
                        <a:t>don’t</a:t>
                      </a:r>
                      <a:r>
                        <a:rPr lang="zh-CN" altLang="en-US" sz="1100" dirty="0"/>
                        <a:t> </a:t>
                      </a:r>
                      <a:r>
                        <a:rPr lang="en-US" altLang="zh-CN" sz="1100" dirty="0"/>
                        <a:t>need</a:t>
                      </a:r>
                      <a:r>
                        <a:rPr lang="zh-CN" altLang="en-US" sz="1100" dirty="0"/>
                        <a:t> </a:t>
                      </a:r>
                      <a:r>
                        <a:rPr lang="en-US" altLang="zh-CN" sz="1100" dirty="0"/>
                        <a:t>to</a:t>
                      </a:r>
                      <a:r>
                        <a:rPr lang="zh-CN" altLang="en-US" sz="1100" dirty="0"/>
                        <a:t> </a:t>
                      </a:r>
                      <a:r>
                        <a:rPr lang="en-US" altLang="zh-CN" sz="1100" dirty="0"/>
                        <a:t>split</a:t>
                      </a:r>
                      <a:r>
                        <a:rPr lang="zh-CN" altLang="en-US" sz="1100" dirty="0"/>
                        <a:t> </a:t>
                      </a:r>
                      <a:r>
                        <a:rPr lang="en-US" altLang="zh-CN" sz="1100" dirty="0"/>
                        <a:t>the</a:t>
                      </a:r>
                      <a:r>
                        <a:rPr lang="zh-CN" altLang="en-US" sz="1100" dirty="0"/>
                        <a:t> </a:t>
                      </a:r>
                      <a:r>
                        <a:rPr lang="en-US" altLang="zh-CN" sz="1100" dirty="0"/>
                        <a:t>request.</a:t>
                      </a:r>
                      <a:r>
                        <a:rPr lang="zh-CN" altLang="en-US" sz="1100" dirty="0"/>
                        <a:t> </a:t>
                      </a:r>
                      <a:endParaRPr lang="en-US" altLang="zh-CN" sz="1100" dirty="0"/>
                    </a:p>
                  </a:txBody>
                  <a:tcPr anchor="ctr"/>
                </a:tc>
                <a:extLst>
                  <a:ext uri="{0D108BD9-81ED-4DB2-BD59-A6C34878D82A}">
                    <a16:rowId xmlns:a16="http://schemas.microsoft.com/office/drawing/2014/main" val="100722565"/>
                  </a:ext>
                </a:extLst>
              </a:tr>
              <a:tr h="370840">
                <a:tc>
                  <a:txBody>
                    <a:bodyPr/>
                    <a:lstStyle/>
                    <a:p>
                      <a:pPr algn="ctr"/>
                      <a:r>
                        <a:rPr lang="en-US" altLang="zh-CN" sz="1100" dirty="0"/>
                        <a:t>#2 Use GPSI</a:t>
                      </a:r>
                      <a:endParaRPr lang="zh-CN" altLang="en-US" sz="1100" dirty="0"/>
                    </a:p>
                  </a:txBody>
                  <a:tcPr anchor="ctr"/>
                </a:tc>
                <a:tc>
                  <a:txBody>
                    <a:bodyPr/>
                    <a:lstStyle/>
                    <a:p>
                      <a:pPr marL="171450" indent="-171450" algn="l" defTabSz="914400" rtl="0" eaLnBrk="1" latinLnBrk="0" hangingPunct="1">
                        <a:buFont typeface="Arial" panose="020B0604020202020204" pitchFamily="34" charset="0"/>
                        <a:buChar char="•"/>
                      </a:pPr>
                      <a:r>
                        <a:rPr lang="en-US" altLang="zh-CN" sz="1100" b="1" dirty="0"/>
                        <a:t>Priori experience: </a:t>
                      </a:r>
                      <a:r>
                        <a:rPr lang="en-US" altLang="zh-CN" sz="1100" dirty="0"/>
                        <a:t>For MBS session authorization information, </a:t>
                      </a:r>
                      <a:r>
                        <a:rPr lang="en-US" altLang="zh-CN" sz="1100" kern="1200" dirty="0">
                          <a:solidFill>
                            <a:schemeClr val="dk1"/>
                          </a:solidFill>
                          <a:latin typeface="+mn-lt"/>
                          <a:ea typeface="+mn-ea"/>
                          <a:cs typeface="+mn-cs"/>
                        </a:rPr>
                        <a:t>already use External Group ID as the key.</a:t>
                      </a:r>
                    </a:p>
                    <a:p>
                      <a:pPr marL="171450" indent="-171450" algn="l" defTabSz="914400" rtl="0" eaLnBrk="1" latinLnBrk="0" hangingPunct="1">
                        <a:buFont typeface="Arial" panose="020B0604020202020204" pitchFamily="34" charset="0"/>
                        <a:buChar char="•"/>
                      </a:pPr>
                      <a:r>
                        <a:rPr lang="en-US" altLang="zh-CN" sz="1100" b="1" kern="1200" dirty="0">
                          <a:solidFill>
                            <a:schemeClr val="dk1"/>
                          </a:solidFill>
                          <a:latin typeface="+mn-lt"/>
                          <a:ea typeface="+mn-ea"/>
                          <a:cs typeface="+mn-cs"/>
                        </a:rPr>
                        <a:t>Impact to UDM resource structure</a:t>
                      </a:r>
                      <a:r>
                        <a:rPr lang="en-US" altLang="zh-CN" sz="1100" kern="1200" dirty="0">
                          <a:solidFill>
                            <a:schemeClr val="dk1"/>
                          </a:solidFill>
                          <a:latin typeface="+mn-lt"/>
                          <a:ea typeface="+mn-ea"/>
                          <a:cs typeface="+mn-cs"/>
                        </a:rPr>
                        <a:t>: Resource URI of </a:t>
                      </a:r>
                      <a:r>
                        <a:rPr lang="en-US" altLang="zh-CN" sz="1100" kern="1200" dirty="0" err="1">
                          <a:solidFill>
                            <a:schemeClr val="dk1"/>
                          </a:solidFill>
                          <a:latin typeface="+mn-lt"/>
                          <a:ea typeface="+mn-ea"/>
                          <a:cs typeface="+mn-cs"/>
                        </a:rPr>
                        <a:t>Nudm_PP</a:t>
                      </a:r>
                      <a:r>
                        <a:rPr lang="en-US" altLang="zh-CN" sz="1100" kern="1200" dirty="0">
                          <a:solidFill>
                            <a:schemeClr val="dk1"/>
                          </a:solidFill>
                          <a:latin typeface="+mn-lt"/>
                          <a:ea typeface="+mn-ea"/>
                          <a:cs typeface="+mn-cs"/>
                        </a:rPr>
                        <a:t> API is UE ID (</a:t>
                      </a:r>
                      <a:r>
                        <a:rPr lang="en-US" altLang="zh-CN" sz="1100" kern="1200" dirty="0" err="1">
                          <a:solidFill>
                            <a:schemeClr val="dk1"/>
                          </a:solidFill>
                          <a:latin typeface="+mn-lt"/>
                          <a:ea typeface="+mn-ea"/>
                          <a:cs typeface="+mn-cs"/>
                        </a:rPr>
                        <a:t>ueId</a:t>
                      </a:r>
                      <a:r>
                        <a:rPr lang="en-US" altLang="zh-CN" sz="1100" kern="1200" dirty="0">
                          <a:solidFill>
                            <a:schemeClr val="dk1"/>
                          </a:solidFill>
                          <a:latin typeface="+mn-lt"/>
                          <a:ea typeface="+mn-ea"/>
                          <a:cs typeface="+mn-cs"/>
                        </a:rPr>
                        <a:t>). </a:t>
                      </a:r>
                    </a:p>
                    <a:p>
                      <a:pPr marL="171450" indent="-171450" algn="l" defTabSz="914400" rtl="0" eaLnBrk="1" latinLnBrk="0" hangingPunct="1">
                        <a:buFont typeface="Arial" panose="020B0604020202020204" pitchFamily="34" charset="0"/>
                        <a:buChar char="•"/>
                      </a:pPr>
                      <a:r>
                        <a:rPr lang="en-US" altLang="zh-CN" sz="1100" b="1" kern="1200" dirty="0">
                          <a:solidFill>
                            <a:schemeClr val="dk1"/>
                          </a:solidFill>
                          <a:latin typeface="+mn-lt"/>
                          <a:ea typeface="+mn-ea"/>
                          <a:cs typeface="+mn-cs"/>
                        </a:rPr>
                        <a:t>Multiple UDM</a:t>
                      </a:r>
                      <a:r>
                        <a:rPr lang="en-US" altLang="zh-CN" sz="1100" kern="1200" dirty="0">
                          <a:solidFill>
                            <a:schemeClr val="dk1"/>
                          </a:solidFill>
                          <a:latin typeface="+mn-lt"/>
                          <a:ea typeface="+mn-ea"/>
                          <a:cs typeface="+mn-cs"/>
                        </a:rPr>
                        <a:t>: if list of UE is handled by multiple UDM, then MBS session ID is not enough.</a:t>
                      </a:r>
                      <a:endParaRPr lang="zh-CN" altLang="en-US" sz="1100" kern="1200" dirty="0">
                        <a:solidFill>
                          <a:schemeClr val="dk1"/>
                        </a:solidFill>
                        <a:latin typeface="+mn-lt"/>
                        <a:ea typeface="+mn-ea"/>
                        <a:cs typeface="+mn-cs"/>
                      </a:endParaRPr>
                    </a:p>
                  </a:txBody>
                  <a:tcPr anchor="ctr"/>
                </a:tc>
                <a:extLst>
                  <a:ext uri="{0D108BD9-81ED-4DB2-BD59-A6C34878D82A}">
                    <a16:rowId xmlns:a16="http://schemas.microsoft.com/office/drawing/2014/main" val="2434046978"/>
                  </a:ext>
                </a:extLst>
              </a:tr>
            </a:tbl>
          </a:graphicData>
        </a:graphic>
      </p:graphicFrame>
      <p:grpSp>
        <p:nvGrpSpPr>
          <p:cNvPr id="46" name="组合 45">
            <a:extLst>
              <a:ext uri="{FF2B5EF4-FFF2-40B4-BE49-F238E27FC236}">
                <a16:creationId xmlns:a16="http://schemas.microsoft.com/office/drawing/2014/main" id="{F0D8E2D2-5868-44FD-8A47-F4959C20160E}"/>
              </a:ext>
            </a:extLst>
          </p:cNvPr>
          <p:cNvGrpSpPr/>
          <p:nvPr/>
        </p:nvGrpSpPr>
        <p:grpSpPr>
          <a:xfrm>
            <a:off x="5470111" y="5494153"/>
            <a:ext cx="6030890" cy="1095798"/>
            <a:chOff x="142371" y="3197977"/>
            <a:chExt cx="8740372" cy="1095798"/>
          </a:xfrm>
        </p:grpSpPr>
        <p:sp>
          <p:nvSpPr>
            <p:cNvPr id="47" name="矩形 46">
              <a:extLst>
                <a:ext uri="{FF2B5EF4-FFF2-40B4-BE49-F238E27FC236}">
                  <a16:creationId xmlns:a16="http://schemas.microsoft.com/office/drawing/2014/main" id="{DDC706D6-5238-432E-B766-ADEA16B2D0FC}"/>
                </a:ext>
              </a:extLst>
            </p:cNvPr>
            <p:cNvSpPr/>
            <p:nvPr/>
          </p:nvSpPr>
          <p:spPr>
            <a:xfrm>
              <a:off x="1988850" y="3350563"/>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AF</a:t>
              </a:r>
              <a:endParaRPr lang="zh-CN" altLang="en-US" sz="1600" dirty="0"/>
            </a:p>
          </p:txBody>
        </p:sp>
        <p:sp>
          <p:nvSpPr>
            <p:cNvPr id="48" name="矩形 47">
              <a:extLst>
                <a:ext uri="{FF2B5EF4-FFF2-40B4-BE49-F238E27FC236}">
                  <a16:creationId xmlns:a16="http://schemas.microsoft.com/office/drawing/2014/main" id="{85E3E0C7-818D-4295-B62B-47CC8B7E100E}"/>
                </a:ext>
              </a:extLst>
            </p:cNvPr>
            <p:cNvSpPr/>
            <p:nvPr/>
          </p:nvSpPr>
          <p:spPr>
            <a:xfrm>
              <a:off x="5151151" y="3304396"/>
              <a:ext cx="952501" cy="4374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NEF</a:t>
              </a:r>
              <a:endParaRPr lang="zh-CN" altLang="en-US" sz="1600" dirty="0"/>
            </a:p>
          </p:txBody>
        </p:sp>
        <p:cxnSp>
          <p:nvCxnSpPr>
            <p:cNvPr id="49" name="直接箭头连接符 48">
              <a:extLst>
                <a:ext uri="{FF2B5EF4-FFF2-40B4-BE49-F238E27FC236}">
                  <a16:creationId xmlns:a16="http://schemas.microsoft.com/office/drawing/2014/main" id="{5059FDF3-2FDE-4921-B3F1-A7CA739C217E}"/>
                </a:ext>
              </a:extLst>
            </p:cNvPr>
            <p:cNvCxnSpPr>
              <a:cxnSpLocks/>
              <a:stCxn id="47" idx="3"/>
              <a:endCxn id="48" idx="1"/>
            </p:cNvCxnSpPr>
            <p:nvPr/>
          </p:nvCxnSpPr>
          <p:spPr>
            <a:xfrm flipV="1">
              <a:off x="2941351" y="3523114"/>
              <a:ext cx="2209799" cy="121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文本框 49">
              <a:extLst>
                <a:ext uri="{FF2B5EF4-FFF2-40B4-BE49-F238E27FC236}">
                  <a16:creationId xmlns:a16="http://schemas.microsoft.com/office/drawing/2014/main" id="{5B2FCC89-9E6F-431C-9A2A-9FCD62FCB13B}"/>
                </a:ext>
              </a:extLst>
            </p:cNvPr>
            <p:cNvSpPr txBox="1"/>
            <p:nvPr/>
          </p:nvSpPr>
          <p:spPr>
            <a:xfrm>
              <a:off x="3114586" y="3317211"/>
              <a:ext cx="2072639" cy="230832"/>
            </a:xfrm>
            <a:prstGeom prst="rect">
              <a:avLst/>
            </a:prstGeom>
            <a:noFill/>
          </p:spPr>
          <p:txBody>
            <a:bodyPr wrap="square" rtlCol="0">
              <a:spAutoFit/>
            </a:bodyPr>
            <a:lstStyle/>
            <a:p>
              <a:r>
                <a:rPr lang="en-US" altLang="zh-CN" sz="900" dirty="0"/>
                <a:t>MBS session ID + GPSI(s)</a:t>
              </a:r>
              <a:endParaRPr lang="zh-CN" altLang="en-US" sz="900" dirty="0"/>
            </a:p>
          </p:txBody>
        </p:sp>
        <p:sp>
          <p:nvSpPr>
            <p:cNvPr id="51" name="矩形 50">
              <a:extLst>
                <a:ext uri="{FF2B5EF4-FFF2-40B4-BE49-F238E27FC236}">
                  <a16:creationId xmlns:a16="http://schemas.microsoft.com/office/drawing/2014/main" id="{F108C4EE-1875-404C-A051-F84A8C78F071}"/>
                </a:ext>
              </a:extLst>
            </p:cNvPr>
            <p:cNvSpPr/>
            <p:nvPr/>
          </p:nvSpPr>
          <p:spPr>
            <a:xfrm>
              <a:off x="7837200" y="3350563"/>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UDM</a:t>
              </a:r>
              <a:endParaRPr lang="zh-CN" altLang="en-US" sz="1600" dirty="0"/>
            </a:p>
          </p:txBody>
        </p:sp>
        <p:cxnSp>
          <p:nvCxnSpPr>
            <p:cNvPr id="52" name="直接箭头连接符 51">
              <a:extLst>
                <a:ext uri="{FF2B5EF4-FFF2-40B4-BE49-F238E27FC236}">
                  <a16:creationId xmlns:a16="http://schemas.microsoft.com/office/drawing/2014/main" id="{CDC9A6FD-097E-4F24-8EAC-C9BED41018B4}"/>
                </a:ext>
              </a:extLst>
            </p:cNvPr>
            <p:cNvCxnSpPr>
              <a:cxnSpLocks/>
            </p:cNvCxnSpPr>
            <p:nvPr/>
          </p:nvCxnSpPr>
          <p:spPr>
            <a:xfrm>
              <a:off x="6103650" y="3381825"/>
              <a:ext cx="17335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文本框 52">
              <a:extLst>
                <a:ext uri="{FF2B5EF4-FFF2-40B4-BE49-F238E27FC236}">
                  <a16:creationId xmlns:a16="http://schemas.microsoft.com/office/drawing/2014/main" id="{F8DF9948-3779-4FD2-8980-63855FCD9A81}"/>
                </a:ext>
              </a:extLst>
            </p:cNvPr>
            <p:cNvSpPr txBox="1"/>
            <p:nvPr/>
          </p:nvSpPr>
          <p:spPr>
            <a:xfrm>
              <a:off x="6077360" y="3197977"/>
              <a:ext cx="1900765" cy="230832"/>
            </a:xfrm>
            <a:prstGeom prst="rect">
              <a:avLst/>
            </a:prstGeom>
            <a:noFill/>
          </p:spPr>
          <p:txBody>
            <a:bodyPr wrap="square" rtlCol="0">
              <a:spAutoFit/>
            </a:bodyPr>
            <a:lstStyle/>
            <a:p>
              <a:r>
                <a:rPr lang="en-US" altLang="zh-CN" sz="900" dirty="0"/>
                <a:t>GPSI + MBS session ID</a:t>
              </a:r>
              <a:endParaRPr lang="zh-CN" altLang="en-US" sz="900" dirty="0"/>
            </a:p>
          </p:txBody>
        </p:sp>
        <p:sp>
          <p:nvSpPr>
            <p:cNvPr id="54" name="矩形 53">
              <a:extLst>
                <a:ext uri="{FF2B5EF4-FFF2-40B4-BE49-F238E27FC236}">
                  <a16:creationId xmlns:a16="http://schemas.microsoft.com/office/drawing/2014/main" id="{33527FC8-E034-41B6-81D8-5AEA861C562A}"/>
                </a:ext>
              </a:extLst>
            </p:cNvPr>
            <p:cNvSpPr/>
            <p:nvPr/>
          </p:nvSpPr>
          <p:spPr>
            <a:xfrm>
              <a:off x="1988850" y="3882622"/>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AF</a:t>
              </a:r>
              <a:endParaRPr lang="zh-CN" altLang="en-US" sz="1600" dirty="0"/>
            </a:p>
          </p:txBody>
        </p:sp>
        <p:sp>
          <p:nvSpPr>
            <p:cNvPr id="55" name="矩形 54">
              <a:extLst>
                <a:ext uri="{FF2B5EF4-FFF2-40B4-BE49-F238E27FC236}">
                  <a16:creationId xmlns:a16="http://schemas.microsoft.com/office/drawing/2014/main" id="{0B06B536-7F53-4F62-9C88-9DE728909754}"/>
                </a:ext>
              </a:extLst>
            </p:cNvPr>
            <p:cNvSpPr/>
            <p:nvPr/>
          </p:nvSpPr>
          <p:spPr>
            <a:xfrm>
              <a:off x="5151150" y="3882622"/>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NEF</a:t>
              </a:r>
              <a:endParaRPr lang="zh-CN" altLang="en-US" sz="1600" dirty="0"/>
            </a:p>
          </p:txBody>
        </p:sp>
        <p:cxnSp>
          <p:nvCxnSpPr>
            <p:cNvPr id="56" name="直接箭头连接符 55">
              <a:extLst>
                <a:ext uri="{FF2B5EF4-FFF2-40B4-BE49-F238E27FC236}">
                  <a16:creationId xmlns:a16="http://schemas.microsoft.com/office/drawing/2014/main" id="{3B777546-6491-4362-BD2C-8B4369441103}"/>
                </a:ext>
              </a:extLst>
            </p:cNvPr>
            <p:cNvCxnSpPr>
              <a:cxnSpLocks/>
              <a:stCxn id="54" idx="3"/>
              <a:endCxn id="55" idx="1"/>
            </p:cNvCxnSpPr>
            <p:nvPr/>
          </p:nvCxnSpPr>
          <p:spPr>
            <a:xfrm>
              <a:off x="2941350" y="4067288"/>
              <a:ext cx="2209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7" name="文本框 56">
              <a:extLst>
                <a:ext uri="{FF2B5EF4-FFF2-40B4-BE49-F238E27FC236}">
                  <a16:creationId xmlns:a16="http://schemas.microsoft.com/office/drawing/2014/main" id="{80648E40-7179-421B-B0D6-9BF54BFF3BD5}"/>
                </a:ext>
              </a:extLst>
            </p:cNvPr>
            <p:cNvSpPr txBox="1"/>
            <p:nvPr/>
          </p:nvSpPr>
          <p:spPr>
            <a:xfrm>
              <a:off x="3105333" y="4045351"/>
              <a:ext cx="2102965" cy="230832"/>
            </a:xfrm>
            <a:prstGeom prst="rect">
              <a:avLst/>
            </a:prstGeom>
            <a:noFill/>
          </p:spPr>
          <p:txBody>
            <a:bodyPr wrap="square" rtlCol="0">
              <a:spAutoFit/>
            </a:bodyPr>
            <a:lstStyle/>
            <a:p>
              <a:r>
                <a:rPr lang="en-US" altLang="zh-CN" sz="900" dirty="0"/>
                <a:t>MBS session ID + GPSI(s)</a:t>
              </a:r>
              <a:endParaRPr lang="zh-CN" altLang="en-US" sz="900" dirty="0"/>
            </a:p>
          </p:txBody>
        </p:sp>
        <p:sp>
          <p:nvSpPr>
            <p:cNvPr id="58" name="矩形 57">
              <a:extLst>
                <a:ext uri="{FF2B5EF4-FFF2-40B4-BE49-F238E27FC236}">
                  <a16:creationId xmlns:a16="http://schemas.microsoft.com/office/drawing/2014/main" id="{574C2F53-50EB-4471-936E-E465BC23D4D7}"/>
                </a:ext>
              </a:extLst>
            </p:cNvPr>
            <p:cNvSpPr/>
            <p:nvPr/>
          </p:nvSpPr>
          <p:spPr>
            <a:xfrm>
              <a:off x="7837200" y="3882622"/>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UDM</a:t>
              </a:r>
              <a:endParaRPr lang="zh-CN" altLang="en-US" sz="1600" dirty="0"/>
            </a:p>
          </p:txBody>
        </p:sp>
        <p:cxnSp>
          <p:nvCxnSpPr>
            <p:cNvPr id="59" name="直接箭头连接符 58">
              <a:extLst>
                <a:ext uri="{FF2B5EF4-FFF2-40B4-BE49-F238E27FC236}">
                  <a16:creationId xmlns:a16="http://schemas.microsoft.com/office/drawing/2014/main" id="{7F96B300-D289-4526-9A99-E948AC6518E4}"/>
                </a:ext>
              </a:extLst>
            </p:cNvPr>
            <p:cNvCxnSpPr>
              <a:cxnSpLocks/>
              <a:stCxn id="55" idx="3"/>
              <a:endCxn id="58" idx="1"/>
            </p:cNvCxnSpPr>
            <p:nvPr/>
          </p:nvCxnSpPr>
          <p:spPr>
            <a:xfrm>
              <a:off x="6103650" y="4067288"/>
              <a:ext cx="17335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文本框 59">
              <a:extLst>
                <a:ext uri="{FF2B5EF4-FFF2-40B4-BE49-F238E27FC236}">
                  <a16:creationId xmlns:a16="http://schemas.microsoft.com/office/drawing/2014/main" id="{D4AC8FD4-6DC0-463A-B6E8-F2B61F69A83F}"/>
                </a:ext>
              </a:extLst>
            </p:cNvPr>
            <p:cNvSpPr txBox="1"/>
            <p:nvPr/>
          </p:nvSpPr>
          <p:spPr>
            <a:xfrm>
              <a:off x="6208778" y="3892732"/>
              <a:ext cx="1769347" cy="369332"/>
            </a:xfrm>
            <a:prstGeom prst="rect">
              <a:avLst/>
            </a:prstGeom>
            <a:noFill/>
          </p:spPr>
          <p:txBody>
            <a:bodyPr wrap="square" rtlCol="0">
              <a:spAutoFit/>
            </a:bodyPr>
            <a:lstStyle/>
            <a:p>
              <a:r>
                <a:rPr lang="en-US" altLang="zh-CN" sz="900" dirty="0"/>
                <a:t>MBS session ID + GPSI(s)</a:t>
              </a:r>
              <a:endParaRPr lang="zh-CN" altLang="en-US" sz="900" dirty="0"/>
            </a:p>
          </p:txBody>
        </p:sp>
        <p:cxnSp>
          <p:nvCxnSpPr>
            <p:cNvPr id="61" name="直接连接符 60">
              <a:extLst>
                <a:ext uri="{FF2B5EF4-FFF2-40B4-BE49-F238E27FC236}">
                  <a16:creationId xmlns:a16="http://schemas.microsoft.com/office/drawing/2014/main" id="{50702CAC-3BE7-4062-A3F1-B2917662D117}"/>
                </a:ext>
              </a:extLst>
            </p:cNvPr>
            <p:cNvCxnSpPr/>
            <p:nvPr/>
          </p:nvCxnSpPr>
          <p:spPr>
            <a:xfrm>
              <a:off x="269663" y="3855703"/>
              <a:ext cx="8613080" cy="0"/>
            </a:xfrm>
            <a:prstGeom prst="line">
              <a:avLst/>
            </a:prstGeom>
            <a:ln w="254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62" name="文本框 61">
              <a:extLst>
                <a:ext uri="{FF2B5EF4-FFF2-40B4-BE49-F238E27FC236}">
                  <a16:creationId xmlns:a16="http://schemas.microsoft.com/office/drawing/2014/main" id="{31002CF3-2681-4881-9F65-29099CB31138}"/>
                </a:ext>
              </a:extLst>
            </p:cNvPr>
            <p:cNvSpPr txBox="1"/>
            <p:nvPr/>
          </p:nvSpPr>
          <p:spPr>
            <a:xfrm>
              <a:off x="142371" y="3309478"/>
              <a:ext cx="1806773" cy="415498"/>
            </a:xfrm>
            <a:prstGeom prst="rect">
              <a:avLst/>
            </a:prstGeom>
            <a:noFill/>
          </p:spPr>
          <p:txBody>
            <a:bodyPr wrap="square" rtlCol="0">
              <a:spAutoFit/>
            </a:bodyPr>
            <a:lstStyle/>
            <a:p>
              <a:r>
                <a:rPr lang="en-US" altLang="zh-CN" sz="1000" b="1" dirty="0"/>
                <a:t>Alt #2</a:t>
              </a:r>
              <a:r>
                <a:rPr lang="en-US" altLang="zh-CN" sz="1000" dirty="0"/>
                <a:t>: using GPSI as data key</a:t>
              </a:r>
              <a:endParaRPr lang="zh-CN" altLang="en-US" sz="1000" dirty="0"/>
            </a:p>
          </p:txBody>
        </p:sp>
        <p:sp>
          <p:nvSpPr>
            <p:cNvPr id="63" name="文本框 62">
              <a:extLst>
                <a:ext uri="{FF2B5EF4-FFF2-40B4-BE49-F238E27FC236}">
                  <a16:creationId xmlns:a16="http://schemas.microsoft.com/office/drawing/2014/main" id="{108414A9-6170-4D4B-BC6B-F5ACCF0B2D00}"/>
                </a:ext>
              </a:extLst>
            </p:cNvPr>
            <p:cNvSpPr txBox="1"/>
            <p:nvPr/>
          </p:nvSpPr>
          <p:spPr>
            <a:xfrm>
              <a:off x="142371" y="3893665"/>
              <a:ext cx="1972479" cy="400110"/>
            </a:xfrm>
            <a:prstGeom prst="rect">
              <a:avLst/>
            </a:prstGeom>
            <a:noFill/>
          </p:spPr>
          <p:txBody>
            <a:bodyPr wrap="square" rtlCol="0">
              <a:spAutoFit/>
            </a:bodyPr>
            <a:lstStyle/>
            <a:p>
              <a:r>
                <a:rPr lang="en-US" altLang="zh-CN" sz="1000" b="1" dirty="0"/>
                <a:t>Alt #1</a:t>
              </a:r>
              <a:r>
                <a:rPr lang="en-US" altLang="zh-CN" sz="1000" dirty="0"/>
                <a:t>: using MBS session ID as data key</a:t>
              </a:r>
              <a:endParaRPr lang="zh-CN" altLang="en-US" sz="1000" dirty="0"/>
            </a:p>
          </p:txBody>
        </p:sp>
      </p:grpSp>
      <p:sp>
        <p:nvSpPr>
          <p:cNvPr id="66" name="文本框 65">
            <a:extLst>
              <a:ext uri="{FF2B5EF4-FFF2-40B4-BE49-F238E27FC236}">
                <a16:creationId xmlns:a16="http://schemas.microsoft.com/office/drawing/2014/main" id="{9BDBCB91-9A82-4180-A275-4FF3B5047BEE}"/>
              </a:ext>
            </a:extLst>
          </p:cNvPr>
          <p:cNvSpPr txBox="1"/>
          <p:nvPr/>
        </p:nvSpPr>
        <p:spPr>
          <a:xfrm>
            <a:off x="9583415" y="5829930"/>
            <a:ext cx="1320563" cy="230832"/>
          </a:xfrm>
          <a:prstGeom prst="rect">
            <a:avLst/>
          </a:prstGeom>
          <a:noFill/>
        </p:spPr>
        <p:txBody>
          <a:bodyPr wrap="square" rtlCol="0">
            <a:spAutoFit/>
          </a:bodyPr>
          <a:lstStyle/>
          <a:p>
            <a:r>
              <a:rPr lang="en-US" altLang="zh-CN" sz="900" dirty="0"/>
              <a:t>GPSI + MBS session ID</a:t>
            </a:r>
            <a:endParaRPr lang="zh-CN" altLang="en-US" sz="900" dirty="0"/>
          </a:p>
        </p:txBody>
      </p:sp>
      <p:cxnSp>
        <p:nvCxnSpPr>
          <p:cNvPr id="67" name="直接箭头连接符 66">
            <a:extLst>
              <a:ext uri="{FF2B5EF4-FFF2-40B4-BE49-F238E27FC236}">
                <a16:creationId xmlns:a16="http://schemas.microsoft.com/office/drawing/2014/main" id="{E2168E60-DE58-405A-84A7-475467EFDABC}"/>
              </a:ext>
            </a:extLst>
          </p:cNvPr>
          <p:cNvCxnSpPr>
            <a:cxnSpLocks/>
          </p:cNvCxnSpPr>
          <p:nvPr/>
        </p:nvCxnSpPr>
        <p:spPr>
          <a:xfrm>
            <a:off x="9583416" y="6016071"/>
            <a:ext cx="11961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文本框 67">
            <a:extLst>
              <a:ext uri="{FF2B5EF4-FFF2-40B4-BE49-F238E27FC236}">
                <a16:creationId xmlns:a16="http://schemas.microsoft.com/office/drawing/2014/main" id="{DAAA06AF-5A63-4DE5-8C71-32B91E291750}"/>
              </a:ext>
            </a:extLst>
          </p:cNvPr>
          <p:cNvSpPr txBox="1"/>
          <p:nvPr/>
        </p:nvSpPr>
        <p:spPr>
          <a:xfrm>
            <a:off x="9798417" y="5606985"/>
            <a:ext cx="411718" cy="276999"/>
          </a:xfrm>
          <a:prstGeom prst="rect">
            <a:avLst/>
          </a:prstGeom>
          <a:noFill/>
        </p:spPr>
        <p:txBody>
          <a:bodyPr wrap="square" rtlCol="0">
            <a:spAutoFit/>
          </a:bodyPr>
          <a:lstStyle/>
          <a:p>
            <a:r>
              <a:rPr lang="en-US" altLang="zh-CN" sz="1200" dirty="0"/>
              <a:t>…..</a:t>
            </a:r>
            <a:endParaRPr lang="zh-CN" altLang="en-US" sz="1200" dirty="0"/>
          </a:p>
        </p:txBody>
      </p:sp>
    </p:spTree>
    <p:extLst>
      <p:ext uri="{BB962C8B-B14F-4D97-AF65-F5344CB8AC3E}">
        <p14:creationId xmlns:p14="http://schemas.microsoft.com/office/powerpoint/2010/main" val="1974961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199" y="365125"/>
            <a:ext cx="10787743" cy="1325563"/>
          </a:xfrm>
        </p:spPr>
        <p:txBody>
          <a:bodyPr>
            <a:normAutofit/>
          </a:bodyPr>
          <a:lstStyle/>
          <a:p>
            <a:r>
              <a:rPr lang="en-US" altLang="zh-CN" sz="4000" b="1" dirty="0"/>
              <a:t>#1.2: Assistance information update</a:t>
            </a:r>
            <a:endParaRPr lang="zh-CN" altLang="en-US" sz="4000" b="1" dirty="0"/>
          </a:p>
        </p:txBody>
      </p:sp>
      <p:graphicFrame>
        <p:nvGraphicFramePr>
          <p:cNvPr id="6" name="表格 5">
            <a:extLst>
              <a:ext uri="{FF2B5EF4-FFF2-40B4-BE49-F238E27FC236}">
                <a16:creationId xmlns:a16="http://schemas.microsoft.com/office/drawing/2014/main" id="{709DB50C-BC1E-47FE-A369-503C221B3800}"/>
              </a:ext>
            </a:extLst>
          </p:cNvPr>
          <p:cNvGraphicFramePr>
            <a:graphicFrameLocks noGrp="1"/>
          </p:cNvGraphicFramePr>
          <p:nvPr>
            <p:extLst>
              <p:ext uri="{D42A27DB-BD31-4B8C-83A1-F6EECF244321}">
                <p14:modId xmlns:p14="http://schemas.microsoft.com/office/powerpoint/2010/main" val="853765464"/>
              </p:ext>
            </p:extLst>
          </p:nvPr>
        </p:nvGraphicFramePr>
        <p:xfrm>
          <a:off x="838199" y="1821673"/>
          <a:ext cx="10463465" cy="1405890"/>
        </p:xfrm>
        <a:graphic>
          <a:graphicData uri="http://schemas.openxmlformats.org/drawingml/2006/table">
            <a:tbl>
              <a:tblPr firstRow="1" firstCol="1" bandRow="1"/>
              <a:tblGrid>
                <a:gridCol w="322475">
                  <a:extLst>
                    <a:ext uri="{9D8B030D-6E8A-4147-A177-3AD203B41FA5}">
                      <a16:colId xmlns:a16="http://schemas.microsoft.com/office/drawing/2014/main" val="498701241"/>
                    </a:ext>
                  </a:extLst>
                </a:gridCol>
                <a:gridCol w="721326">
                  <a:extLst>
                    <a:ext uri="{9D8B030D-6E8A-4147-A177-3AD203B41FA5}">
                      <a16:colId xmlns:a16="http://schemas.microsoft.com/office/drawing/2014/main" val="4145934127"/>
                    </a:ext>
                  </a:extLst>
                </a:gridCol>
                <a:gridCol w="641414">
                  <a:extLst>
                    <a:ext uri="{9D8B030D-6E8A-4147-A177-3AD203B41FA5}">
                      <a16:colId xmlns:a16="http://schemas.microsoft.com/office/drawing/2014/main" val="2661103898"/>
                    </a:ext>
                  </a:extLst>
                </a:gridCol>
                <a:gridCol w="537838">
                  <a:extLst>
                    <a:ext uri="{9D8B030D-6E8A-4147-A177-3AD203B41FA5}">
                      <a16:colId xmlns:a16="http://schemas.microsoft.com/office/drawing/2014/main" val="56881159"/>
                    </a:ext>
                  </a:extLst>
                </a:gridCol>
                <a:gridCol w="2166731">
                  <a:extLst>
                    <a:ext uri="{9D8B030D-6E8A-4147-A177-3AD203B41FA5}">
                      <a16:colId xmlns:a16="http://schemas.microsoft.com/office/drawing/2014/main" val="1755650959"/>
                    </a:ext>
                  </a:extLst>
                </a:gridCol>
                <a:gridCol w="636104">
                  <a:extLst>
                    <a:ext uri="{9D8B030D-6E8A-4147-A177-3AD203B41FA5}">
                      <a16:colId xmlns:a16="http://schemas.microsoft.com/office/drawing/2014/main" val="2824089944"/>
                    </a:ext>
                  </a:extLst>
                </a:gridCol>
                <a:gridCol w="437322">
                  <a:extLst>
                    <a:ext uri="{9D8B030D-6E8A-4147-A177-3AD203B41FA5}">
                      <a16:colId xmlns:a16="http://schemas.microsoft.com/office/drawing/2014/main" val="2604098264"/>
                    </a:ext>
                  </a:extLst>
                </a:gridCol>
                <a:gridCol w="750799">
                  <a:extLst>
                    <a:ext uri="{9D8B030D-6E8A-4147-A177-3AD203B41FA5}">
                      <a16:colId xmlns:a16="http://schemas.microsoft.com/office/drawing/2014/main" val="2764963955"/>
                    </a:ext>
                  </a:extLst>
                </a:gridCol>
                <a:gridCol w="3247379">
                  <a:extLst>
                    <a:ext uri="{9D8B030D-6E8A-4147-A177-3AD203B41FA5}">
                      <a16:colId xmlns:a16="http://schemas.microsoft.com/office/drawing/2014/main" val="936161997"/>
                    </a:ext>
                  </a:extLst>
                </a:gridCol>
                <a:gridCol w="1002077">
                  <a:extLst>
                    <a:ext uri="{9D8B030D-6E8A-4147-A177-3AD203B41FA5}">
                      <a16:colId xmlns:a16="http://schemas.microsoft.com/office/drawing/2014/main" val="331385548"/>
                    </a:ext>
                  </a:extLst>
                </a:gridCol>
              </a:tblGrid>
              <a:tr h="4504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MBS Assistance Information update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Docs:=4</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extLst>
                  <a:ext uri="{0D108BD9-81ED-4DB2-BD59-A6C34878D82A}">
                    <a16:rowId xmlns:a16="http://schemas.microsoft.com/office/drawing/2014/main" val="2238795634"/>
                  </a:ext>
                </a:extLst>
              </a:tr>
              <a:tr h="85076">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ction="ppaction://hlinkfile"/>
                        </a:rPr>
                        <a:t>S2-2304146</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Agreement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KI#1 Definition of MBS Assistance Information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Ericsson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Discussion paper.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Not counted towards TU quota</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dirty="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089540975"/>
                  </a:ext>
                </a:extLst>
              </a:tr>
              <a:tr h="69062">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rPr>
                        <a:t>S2-2304147</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CR0206 (Rel-18, 'F'): KI#1 Definition of MBS Assistance Information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Ericsson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Baseline (alt#1)</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648630015"/>
                  </a:ext>
                </a:extLst>
              </a:tr>
              <a:tr h="101091">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rPr>
                        <a:t>S2-2305330</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23.247 CR0251 (Rel-18, 'F'): Resolving open issues for MBS multicast RRC inactive reception</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Nokia, Nokia Shanghai-bell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Check Affected Clauses!</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Baseline (alt#2)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790399272"/>
                  </a:ext>
                </a:extLst>
              </a:tr>
              <a:tr h="69062">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5" action="ppaction://hlinkfile"/>
                        </a:rPr>
                        <a:t>S2-2304875</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CR0234 (Rel-18, 'F'): Clarifying the UE kept in connected and resolving the EN.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ZTE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Merge into 5330 </a:t>
                      </a:r>
                      <a:r>
                        <a:rPr lang="en-GB" sz="10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GB" sz="10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documents exceed TU budget?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195861954"/>
                  </a:ext>
                </a:extLst>
              </a:tr>
            </a:tbl>
          </a:graphicData>
        </a:graphic>
      </p:graphicFrame>
      <p:grpSp>
        <p:nvGrpSpPr>
          <p:cNvPr id="15" name="组合 14">
            <a:extLst>
              <a:ext uri="{FF2B5EF4-FFF2-40B4-BE49-F238E27FC236}">
                <a16:creationId xmlns:a16="http://schemas.microsoft.com/office/drawing/2014/main" id="{E0294E2F-F642-4955-B09C-E2DF8718DD83}"/>
              </a:ext>
            </a:extLst>
          </p:cNvPr>
          <p:cNvGrpSpPr/>
          <p:nvPr/>
        </p:nvGrpSpPr>
        <p:grpSpPr>
          <a:xfrm>
            <a:off x="659293" y="3429000"/>
            <a:ext cx="5436707" cy="3381388"/>
            <a:chOff x="738806" y="3403850"/>
            <a:chExt cx="5436707" cy="3381388"/>
          </a:xfrm>
        </p:grpSpPr>
        <p:sp>
          <p:nvSpPr>
            <p:cNvPr id="10" name="矩形 9">
              <a:extLst>
                <a:ext uri="{FF2B5EF4-FFF2-40B4-BE49-F238E27FC236}">
                  <a16:creationId xmlns:a16="http://schemas.microsoft.com/office/drawing/2014/main" id="{86FBC73A-2C85-4963-8624-02B006B48850}"/>
                </a:ext>
              </a:extLst>
            </p:cNvPr>
            <p:cNvSpPr/>
            <p:nvPr/>
          </p:nvSpPr>
          <p:spPr>
            <a:xfrm>
              <a:off x="738807" y="3773182"/>
              <a:ext cx="5436706" cy="1446550"/>
            </a:xfrm>
            <a:prstGeom prst="rect">
              <a:avLst/>
            </a:prstGeom>
          </p:spPr>
          <p:txBody>
            <a:bodyPr wrap="square">
              <a:spAutoFit/>
            </a:bodyPr>
            <a:lstStyle/>
            <a:p>
              <a:pPr indent="-180340">
                <a:spcAft>
                  <a:spcPts val="900"/>
                </a:spcAft>
              </a:pPr>
              <a:r>
                <a:rPr lang="en-GB" altLang="zh-CN" sz="1100" dirty="0">
                  <a:latin typeface="Times New Roman" panose="02020603050405020304" pitchFamily="18" charset="0"/>
                </a:rPr>
                <a:t>MBS assistance information for the MBS session, </a:t>
              </a:r>
              <a:r>
                <a:rPr lang="en-GB" altLang="zh-CN" sz="1100" strike="sngStrike" dirty="0">
                  <a:solidFill>
                    <a:srgbClr val="00B0F0"/>
                  </a:solidFill>
                  <a:latin typeface="Times New Roman" panose="02020603050405020304" pitchFamily="18" charset="0"/>
                </a:rPr>
                <a:t>the MBS assistance information for the MBS session is </a:t>
              </a:r>
              <a:r>
                <a:rPr lang="en-GB" altLang="zh-CN" sz="1100" dirty="0">
                  <a:latin typeface="Times New Roman" panose="02020603050405020304" pitchFamily="18" charset="0"/>
                </a:rPr>
                <a:t>an optional parameter and associated with one MBS session, which consists of an indication that the UE </a:t>
              </a:r>
              <a:r>
                <a:rPr lang="en-GB" altLang="zh-CN" sz="1100" dirty="0">
                  <a:solidFill>
                    <a:srgbClr val="00B0F0"/>
                  </a:solidFill>
                  <a:latin typeface="Times New Roman" panose="02020603050405020304" pitchFamily="18" charset="0"/>
                </a:rPr>
                <a:t>requires preferential treatment within the multicast group, guaranteeing steady and prompt provision of system resources for data transmission and reception </a:t>
              </a:r>
              <a:r>
                <a:rPr lang="en-GB" altLang="zh-CN" sz="1100" strike="sngStrike" dirty="0">
                  <a:solidFill>
                    <a:srgbClr val="00B0F0"/>
                  </a:solidFill>
                  <a:latin typeface="Times New Roman" panose="02020603050405020304" pitchFamily="18" charset="0"/>
                </a:rPr>
                <a:t>is preferred to be kept in connected </a:t>
              </a:r>
              <a:r>
                <a:rPr lang="en-GB" altLang="zh-CN" sz="1100" dirty="0">
                  <a:latin typeface="Times New Roman" panose="02020603050405020304" pitchFamily="18" charset="0"/>
                </a:rPr>
                <a:t>when the related MBS session that the UE joined is active. When the NG-RAN node receives this information, the NG-RAN may determine to keep the UE in RRC_CONNECTED state even if the MBS session data is supported to be received in RRC_INACTIVE state.</a:t>
              </a:r>
              <a:endParaRPr lang="zh-CN" altLang="zh-CN" sz="1100" dirty="0">
                <a:latin typeface="Times New Roman" panose="02020603050405020304" pitchFamily="18" charset="0"/>
              </a:endParaRPr>
            </a:p>
          </p:txBody>
        </p:sp>
        <p:sp>
          <p:nvSpPr>
            <p:cNvPr id="12" name="文本框 11">
              <a:extLst>
                <a:ext uri="{FF2B5EF4-FFF2-40B4-BE49-F238E27FC236}">
                  <a16:creationId xmlns:a16="http://schemas.microsoft.com/office/drawing/2014/main" id="{B3292661-81DE-4C3D-B0D2-05749C3AE68B}"/>
                </a:ext>
              </a:extLst>
            </p:cNvPr>
            <p:cNvSpPr txBox="1"/>
            <p:nvPr/>
          </p:nvSpPr>
          <p:spPr>
            <a:xfrm>
              <a:off x="738808" y="3403850"/>
              <a:ext cx="4525792" cy="369332"/>
            </a:xfrm>
            <a:prstGeom prst="rect">
              <a:avLst/>
            </a:prstGeom>
            <a:noFill/>
          </p:spPr>
          <p:txBody>
            <a:bodyPr wrap="square" rtlCol="0">
              <a:spAutoFit/>
            </a:bodyPr>
            <a:lstStyle/>
            <a:p>
              <a:r>
                <a:rPr lang="en-US" altLang="zh-CN" b="1" dirty="0"/>
                <a:t>Alternative #1: </a:t>
              </a:r>
              <a:endParaRPr lang="zh-CN" altLang="en-US" b="1" dirty="0"/>
            </a:p>
          </p:txBody>
        </p:sp>
        <p:sp>
          <p:nvSpPr>
            <p:cNvPr id="38" name="文本框 37">
              <a:extLst>
                <a:ext uri="{FF2B5EF4-FFF2-40B4-BE49-F238E27FC236}">
                  <a16:creationId xmlns:a16="http://schemas.microsoft.com/office/drawing/2014/main" id="{CFFEC7F5-F3E7-4094-88C7-6E34A9785509}"/>
                </a:ext>
              </a:extLst>
            </p:cNvPr>
            <p:cNvSpPr txBox="1"/>
            <p:nvPr/>
          </p:nvSpPr>
          <p:spPr>
            <a:xfrm>
              <a:off x="738808" y="5307910"/>
              <a:ext cx="4525792" cy="369332"/>
            </a:xfrm>
            <a:prstGeom prst="rect">
              <a:avLst/>
            </a:prstGeom>
            <a:noFill/>
          </p:spPr>
          <p:txBody>
            <a:bodyPr wrap="square" rtlCol="0">
              <a:spAutoFit/>
            </a:bodyPr>
            <a:lstStyle/>
            <a:p>
              <a:r>
                <a:rPr lang="en-US" altLang="zh-CN" b="1" dirty="0"/>
                <a:t>Alternative #2: </a:t>
              </a:r>
              <a:endParaRPr lang="zh-CN" altLang="en-US" b="1" dirty="0"/>
            </a:p>
          </p:txBody>
        </p:sp>
        <p:sp>
          <p:nvSpPr>
            <p:cNvPr id="39" name="矩形 38">
              <a:extLst>
                <a:ext uri="{FF2B5EF4-FFF2-40B4-BE49-F238E27FC236}">
                  <a16:creationId xmlns:a16="http://schemas.microsoft.com/office/drawing/2014/main" id="{80E66BC6-9B23-4A0E-B697-2B1F85590B23}"/>
                </a:ext>
              </a:extLst>
            </p:cNvPr>
            <p:cNvSpPr/>
            <p:nvPr/>
          </p:nvSpPr>
          <p:spPr>
            <a:xfrm>
              <a:off x="738806" y="5677242"/>
              <a:ext cx="5436705" cy="1107996"/>
            </a:xfrm>
            <a:prstGeom prst="rect">
              <a:avLst/>
            </a:prstGeom>
          </p:spPr>
          <p:txBody>
            <a:bodyPr wrap="square">
              <a:spAutoFit/>
            </a:bodyPr>
            <a:lstStyle/>
            <a:p>
              <a:pPr indent="-180340">
                <a:spcAft>
                  <a:spcPts val="900"/>
                </a:spcAft>
              </a:pPr>
              <a:r>
                <a:rPr lang="en-US" altLang="zh-CN" sz="1100" dirty="0">
                  <a:latin typeface="Times New Roman" panose="02020603050405020304" pitchFamily="18" charset="0"/>
                </a:rPr>
                <a:t>MBS assistance information for the MBS session, the MBS assistance information for the MBS session is an optional parameter and associated with one MBS session, which consists of an indication that the UE is preferred to be kept in connected when the related MBS session that the UE joined is active. When the NG-RAN node receives this information, the NG-RAN </a:t>
              </a:r>
              <a:r>
                <a:rPr lang="en-US" altLang="zh-CN" sz="1100" strike="sngStrike" dirty="0">
                  <a:solidFill>
                    <a:srgbClr val="00B0F0"/>
                  </a:solidFill>
                  <a:latin typeface="Times New Roman" panose="02020603050405020304" pitchFamily="18" charset="0"/>
                </a:rPr>
                <a:t>may</a:t>
              </a:r>
              <a:r>
                <a:rPr lang="en-US" altLang="zh-CN" sz="1100" dirty="0">
                  <a:solidFill>
                    <a:srgbClr val="00B0F0"/>
                  </a:solidFill>
                  <a:latin typeface="Times New Roman" panose="02020603050405020304" pitchFamily="18" charset="0"/>
                </a:rPr>
                <a:t> should </a:t>
              </a:r>
              <a:r>
                <a:rPr lang="en-US" altLang="zh-CN" sz="1100" dirty="0">
                  <a:latin typeface="Times New Roman" panose="02020603050405020304" pitchFamily="18" charset="0"/>
                </a:rPr>
                <a:t>determine to keep the UE in RRC_CONNECTED state even if the MBS session data is supported to be received in RRC_INACTIVE state.</a:t>
              </a:r>
              <a:endParaRPr lang="zh-CN" altLang="zh-CN" sz="1100" dirty="0">
                <a:latin typeface="Times New Roman" panose="02020603050405020304" pitchFamily="18" charset="0"/>
              </a:endParaRPr>
            </a:p>
          </p:txBody>
        </p:sp>
      </p:grpSp>
      <p:graphicFrame>
        <p:nvGraphicFramePr>
          <p:cNvPr id="44" name="表格 43">
            <a:extLst>
              <a:ext uri="{FF2B5EF4-FFF2-40B4-BE49-F238E27FC236}">
                <a16:creationId xmlns:a16="http://schemas.microsoft.com/office/drawing/2014/main" id="{771CB793-D6B7-4A1D-8608-CB1CD772A4D0}"/>
              </a:ext>
            </a:extLst>
          </p:cNvPr>
          <p:cNvGraphicFramePr>
            <a:graphicFrameLocks noGrp="1"/>
          </p:cNvGraphicFramePr>
          <p:nvPr>
            <p:extLst>
              <p:ext uri="{D42A27DB-BD31-4B8C-83A1-F6EECF244321}">
                <p14:modId xmlns:p14="http://schemas.microsoft.com/office/powerpoint/2010/main" val="1808149877"/>
              </p:ext>
            </p:extLst>
          </p:nvPr>
        </p:nvGraphicFramePr>
        <p:xfrm>
          <a:off x="6232070" y="3613666"/>
          <a:ext cx="5300635" cy="1391920"/>
        </p:xfrm>
        <a:graphic>
          <a:graphicData uri="http://schemas.openxmlformats.org/drawingml/2006/table">
            <a:tbl>
              <a:tblPr firstRow="1" bandRow="1">
                <a:tableStyleId>{5C22544A-7EE6-4342-B048-85BDC9FD1C3A}</a:tableStyleId>
              </a:tblPr>
              <a:tblGrid>
                <a:gridCol w="696216">
                  <a:extLst>
                    <a:ext uri="{9D8B030D-6E8A-4147-A177-3AD203B41FA5}">
                      <a16:colId xmlns:a16="http://schemas.microsoft.com/office/drawing/2014/main" val="1411787422"/>
                    </a:ext>
                  </a:extLst>
                </a:gridCol>
                <a:gridCol w="4604419">
                  <a:extLst>
                    <a:ext uri="{9D8B030D-6E8A-4147-A177-3AD203B41FA5}">
                      <a16:colId xmlns:a16="http://schemas.microsoft.com/office/drawing/2014/main" val="3793822055"/>
                    </a:ext>
                  </a:extLst>
                </a:gridCol>
              </a:tblGrid>
              <a:tr h="370840">
                <a:tc>
                  <a:txBody>
                    <a:bodyPr/>
                    <a:lstStyle/>
                    <a:p>
                      <a:pPr algn="ctr"/>
                      <a:r>
                        <a:rPr lang="en-US" altLang="zh-CN" sz="1400" dirty="0"/>
                        <a:t>Alt</a:t>
                      </a:r>
                      <a:endParaRPr lang="zh-CN" altLang="en-US" sz="1400" dirty="0"/>
                    </a:p>
                  </a:txBody>
                  <a:tcPr/>
                </a:tc>
                <a:tc>
                  <a:txBody>
                    <a:bodyPr/>
                    <a:lstStyle/>
                    <a:p>
                      <a:pPr algn="ctr"/>
                      <a:r>
                        <a:rPr lang="en-US" altLang="zh-CN" sz="1400" dirty="0"/>
                        <a:t>Rationale</a:t>
                      </a:r>
                      <a:endParaRPr lang="zh-CN" altLang="en-US" sz="1400" dirty="0"/>
                    </a:p>
                  </a:txBody>
                  <a:tcPr/>
                </a:tc>
                <a:extLst>
                  <a:ext uri="{0D108BD9-81ED-4DB2-BD59-A6C34878D82A}">
                    <a16:rowId xmlns:a16="http://schemas.microsoft.com/office/drawing/2014/main" val="463559579"/>
                  </a:ext>
                </a:extLst>
              </a:tr>
              <a:tr h="370840">
                <a:tc>
                  <a:txBody>
                    <a:bodyPr/>
                    <a:lstStyle/>
                    <a:p>
                      <a:pPr algn="ctr"/>
                      <a:r>
                        <a:rPr lang="en-US" altLang="zh-CN" sz="1100" dirty="0"/>
                        <a:t>#1</a:t>
                      </a:r>
                      <a:endParaRPr lang="zh-CN" altLang="en-US" sz="1100" dirty="0"/>
                    </a:p>
                  </a:txBody>
                  <a:tcPr anchor="ctr"/>
                </a:tc>
                <a:tc>
                  <a:txBody>
                    <a:bodyPr/>
                    <a:lstStyle/>
                    <a:p>
                      <a:pPr marL="171450" indent="-171450">
                        <a:buFont typeface="Arial" panose="020B0604020202020204" pitchFamily="34" charset="0"/>
                        <a:buChar char="•"/>
                      </a:pPr>
                      <a:r>
                        <a:rPr lang="en-US" altLang="zh-CN" sz="1100" b="0" dirty="0"/>
                        <a:t>task split between NG-RAN and 5GC.</a:t>
                      </a:r>
                    </a:p>
                    <a:p>
                      <a:pPr marL="171450" indent="-171450">
                        <a:buFont typeface="Arial" panose="020B0604020202020204" pitchFamily="34" charset="0"/>
                        <a:buChar char="•"/>
                      </a:pPr>
                      <a:r>
                        <a:rPr lang="en-US" altLang="zh-CN" sz="1100" b="0" dirty="0"/>
                        <a:t>abstract the AF requirement in a way that it characterize the service</a:t>
                      </a:r>
                    </a:p>
                  </a:txBody>
                  <a:tcPr anchor="ctr"/>
                </a:tc>
                <a:extLst>
                  <a:ext uri="{0D108BD9-81ED-4DB2-BD59-A6C34878D82A}">
                    <a16:rowId xmlns:a16="http://schemas.microsoft.com/office/drawing/2014/main" val="100722565"/>
                  </a:ext>
                </a:extLst>
              </a:tr>
              <a:tr h="370840">
                <a:tc>
                  <a:txBody>
                    <a:bodyPr/>
                    <a:lstStyle/>
                    <a:p>
                      <a:pPr algn="ctr"/>
                      <a:r>
                        <a:rPr lang="en-US" altLang="zh-CN" sz="1100" dirty="0"/>
                        <a:t>#2</a:t>
                      </a:r>
                      <a:endParaRPr lang="zh-CN" altLang="en-US" sz="1100" dirty="0"/>
                    </a:p>
                  </a:txBody>
                  <a:tcPr anchor="ctr"/>
                </a:tc>
                <a:tc>
                  <a:txBody>
                    <a:bodyPr/>
                    <a:lstStyle/>
                    <a:p>
                      <a:pPr marL="171450" indent="-171450" algn="l" defTabSz="914400" rtl="0" eaLnBrk="1" latinLnBrk="0" hangingPunct="1">
                        <a:buFont typeface="Arial" panose="020B0604020202020204" pitchFamily="34" charset="0"/>
                        <a:buChar char="•"/>
                      </a:pPr>
                      <a:r>
                        <a:rPr lang="en-US" altLang="zh-CN" sz="1100" b="0" dirty="0"/>
                        <a:t>it was agreed in the TR conclusions that the MBS assistance information is a recommendation to not apply RRC-inactive mode for related UEs to avoid frequent state change</a:t>
                      </a:r>
                      <a:r>
                        <a:rPr lang="en-US" altLang="zh-CN" sz="1100" b="0" kern="1200" dirty="0">
                          <a:solidFill>
                            <a:schemeClr val="dk1"/>
                          </a:solidFill>
                          <a:latin typeface="+mn-lt"/>
                          <a:ea typeface="+mn-ea"/>
                          <a:cs typeface="+mn-cs"/>
                        </a:rPr>
                        <a:t>, may is not sufficient</a:t>
                      </a:r>
                      <a:endParaRPr lang="zh-CN" altLang="en-US" sz="1100" b="0" kern="1200" dirty="0">
                        <a:solidFill>
                          <a:schemeClr val="dk1"/>
                        </a:solidFill>
                        <a:latin typeface="+mn-lt"/>
                        <a:ea typeface="+mn-ea"/>
                        <a:cs typeface="+mn-cs"/>
                      </a:endParaRPr>
                    </a:p>
                  </a:txBody>
                  <a:tcPr anchor="ctr"/>
                </a:tc>
                <a:extLst>
                  <a:ext uri="{0D108BD9-81ED-4DB2-BD59-A6C34878D82A}">
                    <a16:rowId xmlns:a16="http://schemas.microsoft.com/office/drawing/2014/main" val="2434046978"/>
                  </a:ext>
                </a:extLst>
              </a:tr>
            </a:tbl>
          </a:graphicData>
        </a:graphic>
      </p:graphicFrame>
      <p:sp>
        <p:nvSpPr>
          <p:cNvPr id="16" name="文本框 15">
            <a:extLst>
              <a:ext uri="{FF2B5EF4-FFF2-40B4-BE49-F238E27FC236}">
                <a16:creationId xmlns:a16="http://schemas.microsoft.com/office/drawing/2014/main" id="{9E2A996C-051D-49FB-93E3-1DB63680B8B5}"/>
              </a:ext>
            </a:extLst>
          </p:cNvPr>
          <p:cNvSpPr txBox="1"/>
          <p:nvPr/>
        </p:nvSpPr>
        <p:spPr>
          <a:xfrm>
            <a:off x="6232070" y="5446643"/>
            <a:ext cx="5645191" cy="646331"/>
          </a:xfrm>
          <a:prstGeom prst="rect">
            <a:avLst/>
          </a:prstGeom>
          <a:noFill/>
        </p:spPr>
        <p:txBody>
          <a:bodyPr wrap="square" rtlCol="0">
            <a:spAutoFit/>
          </a:bodyPr>
          <a:lstStyle/>
          <a:p>
            <a:r>
              <a:rPr lang="en-US" altLang="zh-CN" b="1" dirty="0">
                <a:highlight>
                  <a:srgbClr val="FFFF00"/>
                </a:highlight>
              </a:rPr>
              <a:t>Proposal: </a:t>
            </a:r>
          </a:p>
          <a:p>
            <a:pPr marL="285750" indent="-285750">
              <a:buFont typeface="Arial" panose="020B0604020202020204" pitchFamily="34" charset="0"/>
              <a:buChar char="•"/>
            </a:pPr>
            <a:endParaRPr lang="en-US" altLang="zh-CN" b="1" dirty="0">
              <a:highlight>
                <a:srgbClr val="FFFF00"/>
              </a:highlight>
            </a:endParaRPr>
          </a:p>
        </p:txBody>
      </p:sp>
    </p:spTree>
    <p:extLst>
      <p:ext uri="{BB962C8B-B14F-4D97-AF65-F5344CB8AC3E}">
        <p14:creationId xmlns:p14="http://schemas.microsoft.com/office/powerpoint/2010/main" val="59888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199" y="365125"/>
            <a:ext cx="10787743" cy="1325563"/>
          </a:xfrm>
        </p:spPr>
        <p:txBody>
          <a:bodyPr>
            <a:normAutofit/>
          </a:bodyPr>
          <a:lstStyle/>
          <a:p>
            <a:r>
              <a:rPr lang="en-US" altLang="zh-CN" sz="4000" b="1" dirty="0"/>
              <a:t>#1.3: Deferred UE leaving and synchronizing MBS session status</a:t>
            </a:r>
            <a:endParaRPr lang="zh-CN" altLang="en-US" sz="4000" b="1" dirty="0"/>
          </a:p>
        </p:txBody>
      </p:sp>
      <p:graphicFrame>
        <p:nvGraphicFramePr>
          <p:cNvPr id="44" name="表格 43">
            <a:extLst>
              <a:ext uri="{FF2B5EF4-FFF2-40B4-BE49-F238E27FC236}">
                <a16:creationId xmlns:a16="http://schemas.microsoft.com/office/drawing/2014/main" id="{771CB793-D6B7-4A1D-8608-CB1CD772A4D0}"/>
              </a:ext>
            </a:extLst>
          </p:cNvPr>
          <p:cNvGraphicFramePr>
            <a:graphicFrameLocks noGrp="1"/>
          </p:cNvGraphicFramePr>
          <p:nvPr>
            <p:extLst>
              <p:ext uri="{D42A27DB-BD31-4B8C-83A1-F6EECF244321}">
                <p14:modId xmlns:p14="http://schemas.microsoft.com/office/powerpoint/2010/main" val="3473888753"/>
              </p:ext>
            </p:extLst>
          </p:nvPr>
        </p:nvGraphicFramePr>
        <p:xfrm>
          <a:off x="6411152" y="3836854"/>
          <a:ext cx="5307496" cy="1468120"/>
        </p:xfrm>
        <a:graphic>
          <a:graphicData uri="http://schemas.openxmlformats.org/drawingml/2006/table">
            <a:tbl>
              <a:tblPr firstRow="1" bandRow="1">
                <a:tableStyleId>{5C22544A-7EE6-4342-B048-85BDC9FD1C3A}</a:tableStyleId>
              </a:tblPr>
              <a:tblGrid>
                <a:gridCol w="1435121">
                  <a:extLst>
                    <a:ext uri="{9D8B030D-6E8A-4147-A177-3AD203B41FA5}">
                      <a16:colId xmlns:a16="http://schemas.microsoft.com/office/drawing/2014/main" val="1411787422"/>
                    </a:ext>
                  </a:extLst>
                </a:gridCol>
                <a:gridCol w="3872375">
                  <a:extLst>
                    <a:ext uri="{9D8B030D-6E8A-4147-A177-3AD203B41FA5}">
                      <a16:colId xmlns:a16="http://schemas.microsoft.com/office/drawing/2014/main" val="3793822055"/>
                    </a:ext>
                  </a:extLst>
                </a:gridCol>
              </a:tblGrid>
              <a:tr h="370840">
                <a:tc>
                  <a:txBody>
                    <a:bodyPr/>
                    <a:lstStyle/>
                    <a:p>
                      <a:pPr algn="ctr"/>
                      <a:r>
                        <a:rPr lang="en-US" altLang="zh-CN" sz="1400" dirty="0"/>
                        <a:t>Proposal</a:t>
                      </a:r>
                      <a:endParaRPr lang="zh-CN" altLang="en-US" sz="1400" dirty="0"/>
                    </a:p>
                  </a:txBody>
                  <a:tcPr/>
                </a:tc>
                <a:tc>
                  <a:txBody>
                    <a:bodyPr/>
                    <a:lstStyle/>
                    <a:p>
                      <a:pPr algn="ctr"/>
                      <a:r>
                        <a:rPr lang="en-US" altLang="zh-CN" sz="1400" dirty="0"/>
                        <a:t>Rationale</a:t>
                      </a:r>
                      <a:endParaRPr lang="zh-CN" altLang="en-US" sz="1400" dirty="0"/>
                    </a:p>
                  </a:txBody>
                  <a:tcPr/>
                </a:tc>
                <a:extLst>
                  <a:ext uri="{0D108BD9-81ED-4DB2-BD59-A6C34878D82A}">
                    <a16:rowId xmlns:a16="http://schemas.microsoft.com/office/drawing/2014/main" val="463559579"/>
                  </a:ext>
                </a:extLst>
              </a:tr>
              <a:tr h="370840">
                <a:tc>
                  <a:txBody>
                    <a:bodyPr/>
                    <a:lstStyle/>
                    <a:p>
                      <a:pPr algn="ctr"/>
                      <a:r>
                        <a:rPr lang="en-US" altLang="zh-CN" sz="1100" dirty="0"/>
                        <a:t>initial NAS messages indicates the information for synchronizing the status of the MBS Sessions</a:t>
                      </a:r>
                      <a:endParaRPr lang="zh-CN" altLang="en-US" sz="1100" dirty="0"/>
                    </a:p>
                  </a:txBody>
                  <a:tcPr anchor="ctr"/>
                </a:tc>
                <a:tc>
                  <a:txBody>
                    <a:bodyPr/>
                    <a:lstStyle/>
                    <a:p>
                      <a:pPr marL="171450" indent="-171450">
                        <a:buFont typeface="Arial" panose="020B0604020202020204" pitchFamily="34" charset="0"/>
                        <a:buChar char="•"/>
                      </a:pPr>
                      <a:r>
                        <a:rPr lang="en-US" altLang="zh-CN" sz="1100" b="0" dirty="0"/>
                        <a:t>Avoid of unnecessary becoming RRC-CONNECTED status, the limited number of G-RNTI aggregates the issue of frequency join/leaving;</a:t>
                      </a:r>
                    </a:p>
                    <a:p>
                      <a:pPr marL="171450" indent="-171450">
                        <a:buFont typeface="Arial" panose="020B0604020202020204" pitchFamily="34" charset="0"/>
                        <a:buChar char="•"/>
                      </a:pPr>
                      <a:endParaRPr lang="en-US" altLang="zh-CN" sz="1100" b="0" dirty="0"/>
                    </a:p>
                  </a:txBody>
                  <a:tcPr anchor="ctr"/>
                </a:tc>
                <a:extLst>
                  <a:ext uri="{0D108BD9-81ED-4DB2-BD59-A6C34878D82A}">
                    <a16:rowId xmlns:a16="http://schemas.microsoft.com/office/drawing/2014/main" val="100722565"/>
                  </a:ext>
                </a:extLst>
              </a:tr>
            </a:tbl>
          </a:graphicData>
        </a:graphic>
      </p:graphicFrame>
      <p:sp>
        <p:nvSpPr>
          <p:cNvPr id="16" name="文本框 15">
            <a:extLst>
              <a:ext uri="{FF2B5EF4-FFF2-40B4-BE49-F238E27FC236}">
                <a16:creationId xmlns:a16="http://schemas.microsoft.com/office/drawing/2014/main" id="{9E2A996C-051D-49FB-93E3-1DB63680B8B5}"/>
              </a:ext>
            </a:extLst>
          </p:cNvPr>
          <p:cNvSpPr txBox="1"/>
          <p:nvPr/>
        </p:nvSpPr>
        <p:spPr>
          <a:xfrm>
            <a:off x="6411152" y="5846544"/>
            <a:ext cx="5645191" cy="646331"/>
          </a:xfrm>
          <a:prstGeom prst="rect">
            <a:avLst/>
          </a:prstGeom>
          <a:noFill/>
        </p:spPr>
        <p:txBody>
          <a:bodyPr wrap="square" rtlCol="0">
            <a:spAutoFit/>
          </a:bodyPr>
          <a:lstStyle/>
          <a:p>
            <a:r>
              <a:rPr lang="en-US" altLang="zh-CN" b="1" dirty="0">
                <a:highlight>
                  <a:srgbClr val="FFFF00"/>
                </a:highlight>
              </a:rPr>
              <a:t>Proposal: how about defer the NAS of PDU session modification to the next RRC_CONNECTED state?</a:t>
            </a:r>
            <a:endParaRPr lang="zh-CN" altLang="en-US" b="1" dirty="0">
              <a:highlight>
                <a:srgbClr val="FFFF00"/>
              </a:highlight>
            </a:endParaRPr>
          </a:p>
        </p:txBody>
      </p:sp>
      <p:graphicFrame>
        <p:nvGraphicFramePr>
          <p:cNvPr id="4" name="表格 3">
            <a:extLst>
              <a:ext uri="{FF2B5EF4-FFF2-40B4-BE49-F238E27FC236}">
                <a16:creationId xmlns:a16="http://schemas.microsoft.com/office/drawing/2014/main" id="{81B5F428-347E-43B6-BC7D-4D2382FBEA94}"/>
              </a:ext>
            </a:extLst>
          </p:cNvPr>
          <p:cNvGraphicFramePr>
            <a:graphicFrameLocks noGrp="1"/>
          </p:cNvGraphicFramePr>
          <p:nvPr>
            <p:extLst>
              <p:ext uri="{D42A27DB-BD31-4B8C-83A1-F6EECF244321}">
                <p14:modId xmlns:p14="http://schemas.microsoft.com/office/powerpoint/2010/main" val="4252096119"/>
              </p:ext>
            </p:extLst>
          </p:nvPr>
        </p:nvGraphicFramePr>
        <p:xfrm>
          <a:off x="838199" y="1901687"/>
          <a:ext cx="10694506" cy="1356360"/>
        </p:xfrm>
        <a:graphic>
          <a:graphicData uri="http://schemas.openxmlformats.org/drawingml/2006/table">
            <a:tbl>
              <a:tblPr firstRow="1" firstCol="1" bandRow="1"/>
              <a:tblGrid>
                <a:gridCol w="329595">
                  <a:extLst>
                    <a:ext uri="{9D8B030D-6E8A-4147-A177-3AD203B41FA5}">
                      <a16:colId xmlns:a16="http://schemas.microsoft.com/office/drawing/2014/main" val="4164166108"/>
                    </a:ext>
                  </a:extLst>
                </a:gridCol>
                <a:gridCol w="737253">
                  <a:extLst>
                    <a:ext uri="{9D8B030D-6E8A-4147-A177-3AD203B41FA5}">
                      <a16:colId xmlns:a16="http://schemas.microsoft.com/office/drawing/2014/main" val="1327456217"/>
                    </a:ext>
                  </a:extLst>
                </a:gridCol>
                <a:gridCol w="655577">
                  <a:extLst>
                    <a:ext uri="{9D8B030D-6E8A-4147-A177-3AD203B41FA5}">
                      <a16:colId xmlns:a16="http://schemas.microsoft.com/office/drawing/2014/main" val="1347462264"/>
                    </a:ext>
                  </a:extLst>
                </a:gridCol>
                <a:gridCol w="655577">
                  <a:extLst>
                    <a:ext uri="{9D8B030D-6E8A-4147-A177-3AD203B41FA5}">
                      <a16:colId xmlns:a16="http://schemas.microsoft.com/office/drawing/2014/main" val="3564106883"/>
                    </a:ext>
                  </a:extLst>
                </a:gridCol>
                <a:gridCol w="1872634">
                  <a:extLst>
                    <a:ext uri="{9D8B030D-6E8A-4147-A177-3AD203B41FA5}">
                      <a16:colId xmlns:a16="http://schemas.microsoft.com/office/drawing/2014/main" val="2615419571"/>
                    </a:ext>
                  </a:extLst>
                </a:gridCol>
                <a:gridCol w="790874">
                  <a:extLst>
                    <a:ext uri="{9D8B030D-6E8A-4147-A177-3AD203B41FA5}">
                      <a16:colId xmlns:a16="http://schemas.microsoft.com/office/drawing/2014/main" val="594379962"/>
                    </a:ext>
                  </a:extLst>
                </a:gridCol>
                <a:gridCol w="329595">
                  <a:extLst>
                    <a:ext uri="{9D8B030D-6E8A-4147-A177-3AD203B41FA5}">
                      <a16:colId xmlns:a16="http://schemas.microsoft.com/office/drawing/2014/main" val="3887072704"/>
                    </a:ext>
                  </a:extLst>
                </a:gridCol>
                <a:gridCol w="1304679">
                  <a:extLst>
                    <a:ext uri="{9D8B030D-6E8A-4147-A177-3AD203B41FA5}">
                      <a16:colId xmlns:a16="http://schemas.microsoft.com/office/drawing/2014/main" val="72979317"/>
                    </a:ext>
                  </a:extLst>
                </a:gridCol>
                <a:gridCol w="2994518">
                  <a:extLst>
                    <a:ext uri="{9D8B030D-6E8A-4147-A177-3AD203B41FA5}">
                      <a16:colId xmlns:a16="http://schemas.microsoft.com/office/drawing/2014/main" val="3531713883"/>
                    </a:ext>
                  </a:extLst>
                </a:gridCol>
                <a:gridCol w="1024204">
                  <a:extLst>
                    <a:ext uri="{9D8B030D-6E8A-4147-A177-3AD203B41FA5}">
                      <a16:colId xmlns:a16="http://schemas.microsoft.com/office/drawing/2014/main" val="4036207421"/>
                    </a:ext>
                  </a:extLst>
                </a:gridCol>
              </a:tblGrid>
              <a:tr h="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Deferred UE leaving and synchronizing MBS session status</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Docs:=3</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extLst>
                  <a:ext uri="{0D108BD9-81ED-4DB2-BD59-A6C34878D82A}">
                    <a16:rowId xmlns:a16="http://schemas.microsoft.com/office/drawing/2014/main" val="2860078548"/>
                  </a:ext>
                </a:extLst>
              </a:tr>
              <a:tr h="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rPr>
                        <a:t>S2-2304343</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Agreement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On the need for deferred leaving procedure in RRC_INACTIVE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Qualcomm Incorporated</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Discussion paper.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Not counted towards TU quota</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80626258"/>
                  </a:ext>
                </a:extLst>
              </a:tr>
              <a:tr h="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rPr>
                        <a:t>S2-2304344</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CR0196R1 (Rel-18, 'B'): Procedures for deferred leaving when the UE is in RRC_INACTIVE state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Qualcomm Incorporated</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Revision of S2-2302952 from S2#155. CR Cover sheet error!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Baseline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72331438"/>
                  </a:ext>
                </a:extLst>
              </a:tr>
              <a:tr h="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5" action="ppaction://hlinkfile"/>
                        </a:rPr>
                        <a:t>S2-2305157</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CR0195R1 (Rel-18, 'B'): Multicast session status sync between UE and network</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CATT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Revision of S2-2302792 from S2#155</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Merge into 4344.</a:t>
                      </a:r>
                      <a:r>
                        <a:rPr lang="en-GB" sz="10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0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GB" sz="10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documents exceed TU budget?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984519005"/>
                  </a:ext>
                </a:extLst>
              </a:tr>
            </a:tbl>
          </a:graphicData>
        </a:graphic>
      </p:graphicFrame>
      <p:graphicFrame>
        <p:nvGraphicFramePr>
          <p:cNvPr id="7" name="对象 6">
            <a:extLst>
              <a:ext uri="{FF2B5EF4-FFF2-40B4-BE49-F238E27FC236}">
                <a16:creationId xmlns:a16="http://schemas.microsoft.com/office/drawing/2014/main" id="{ADA3CF2B-E779-4CC8-8523-44D5B82A60B3}"/>
              </a:ext>
            </a:extLst>
          </p:cNvPr>
          <p:cNvGraphicFramePr>
            <a:graphicFrameLocks noChangeAspect="1"/>
          </p:cNvGraphicFramePr>
          <p:nvPr>
            <p:extLst>
              <p:ext uri="{D42A27DB-BD31-4B8C-83A1-F6EECF244321}">
                <p14:modId xmlns:p14="http://schemas.microsoft.com/office/powerpoint/2010/main" val="2190302060"/>
              </p:ext>
            </p:extLst>
          </p:nvPr>
        </p:nvGraphicFramePr>
        <p:xfrm>
          <a:off x="562804" y="3763303"/>
          <a:ext cx="5622648" cy="1846156"/>
        </p:xfrm>
        <a:graphic>
          <a:graphicData uri="http://schemas.openxmlformats.org/presentationml/2006/ole">
            <mc:AlternateContent xmlns:mc="http://schemas.openxmlformats.org/markup-compatibility/2006">
              <mc:Choice xmlns:v="urn:schemas-microsoft-com:vml" Requires="v">
                <p:oleObj spid="_x0000_s5135" r:id="rId6" imgW="9867975" imgH="3238607" progId="Visio.Drawing.15">
                  <p:embed/>
                </p:oleObj>
              </mc:Choice>
              <mc:Fallback>
                <p:oleObj r:id="rId6" imgW="9867975" imgH="3238607" progId="Visio.Drawing.15">
                  <p:embed/>
                  <p:pic>
                    <p:nvPicPr>
                      <p:cNvPr id="0"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2804" y="3763303"/>
                        <a:ext cx="5622648" cy="1846156"/>
                      </a:xfrm>
                      <a:prstGeom prst="rect">
                        <a:avLst/>
                      </a:prstGeom>
                      <a:noFill/>
                    </p:spPr>
                  </p:pic>
                </p:oleObj>
              </mc:Fallback>
            </mc:AlternateContent>
          </a:graphicData>
        </a:graphic>
      </p:graphicFrame>
      <p:sp>
        <p:nvSpPr>
          <p:cNvPr id="8" name="矩形 7">
            <a:extLst>
              <a:ext uri="{FF2B5EF4-FFF2-40B4-BE49-F238E27FC236}">
                <a16:creationId xmlns:a16="http://schemas.microsoft.com/office/drawing/2014/main" id="{842546CE-8AD4-443B-9487-FC352C707D47}"/>
              </a:ext>
            </a:extLst>
          </p:cNvPr>
          <p:cNvSpPr/>
          <p:nvPr/>
        </p:nvSpPr>
        <p:spPr>
          <a:xfrm>
            <a:off x="562804" y="5623026"/>
            <a:ext cx="5768422" cy="1092607"/>
          </a:xfrm>
          <a:prstGeom prst="rect">
            <a:avLst/>
          </a:prstGeom>
        </p:spPr>
        <p:txBody>
          <a:bodyPr wrap="square">
            <a:spAutoFit/>
          </a:bodyPr>
          <a:lstStyle/>
          <a:p>
            <a:pPr marL="285750" indent="-285750">
              <a:spcAft>
                <a:spcPts val="600"/>
              </a:spcAft>
              <a:buFont typeface="Arial" panose="020B0604020202020204" pitchFamily="34" charset="0"/>
              <a:buChar char="•"/>
            </a:pPr>
            <a:r>
              <a:rPr lang="en-GB" altLang="zh-CN" sz="1200" dirty="0">
                <a:latin typeface="Calibri" panose="020F0502020204030204" pitchFamily="34" charset="0"/>
                <a:ea typeface="等线" panose="02010600030101010101" pitchFamily="2" charset="-122"/>
                <a:cs typeface="Calibri" panose="020F0502020204030204" pitchFamily="34" charset="0"/>
              </a:rPr>
              <a:t>SA2 sent the LS to CT1/CT4/RAN3 regarding this issue (S2-2209965);</a:t>
            </a:r>
          </a:p>
          <a:p>
            <a:pPr marL="285750" indent="-285750">
              <a:spcAft>
                <a:spcPts val="600"/>
              </a:spcAft>
              <a:buFont typeface="Arial" panose="020B0604020202020204" pitchFamily="34" charset="0"/>
              <a:buChar char="•"/>
            </a:pPr>
            <a:r>
              <a:rPr lang="en-US" altLang="zh-CN" sz="1200" dirty="0">
                <a:latin typeface="Calibri" panose="020F0502020204030204" pitchFamily="34" charset="0"/>
                <a:cs typeface="Calibri" panose="020F0502020204030204" pitchFamily="34" charset="0"/>
              </a:rPr>
              <a:t>CT4 (S2-2300036)’s feedback saying </a:t>
            </a:r>
            <a:r>
              <a:rPr lang="en-GB" altLang="zh-CN" sz="1200" dirty="0">
                <a:latin typeface="Calibri" panose="020F0502020204030204" pitchFamily="34" charset="0"/>
                <a:cs typeface="Calibri" panose="020F0502020204030204" pitchFamily="34" charset="0"/>
              </a:rPr>
              <a:t>“it is recommended to maintain the design principle of separating the MM and SM signalling to avoid system impacts. The MBS session information is considered as SM-related handling, and hence sending this information outside of NAS SM message would break existing design principles”.</a:t>
            </a:r>
            <a:endParaRPr lang="zh-CN" altLang="zh-CN"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66869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199" y="365125"/>
            <a:ext cx="10787743" cy="1325563"/>
          </a:xfrm>
        </p:spPr>
        <p:txBody>
          <a:bodyPr>
            <a:normAutofit/>
          </a:bodyPr>
          <a:lstStyle/>
          <a:p>
            <a:r>
              <a:rPr lang="en-US" altLang="zh-CN" sz="4000" b="1" dirty="0"/>
              <a:t>#2.1: TMGI index for MOCN broadcast</a:t>
            </a:r>
            <a:endParaRPr lang="zh-CN" altLang="en-US" sz="4000" b="1" dirty="0"/>
          </a:p>
        </p:txBody>
      </p:sp>
      <p:graphicFrame>
        <p:nvGraphicFramePr>
          <p:cNvPr id="6" name="表格 5">
            <a:extLst>
              <a:ext uri="{FF2B5EF4-FFF2-40B4-BE49-F238E27FC236}">
                <a16:creationId xmlns:a16="http://schemas.microsoft.com/office/drawing/2014/main" id="{D63ECAB3-F706-48C3-BD19-C58820713F2A}"/>
              </a:ext>
            </a:extLst>
          </p:cNvPr>
          <p:cNvGraphicFramePr>
            <a:graphicFrameLocks noGrp="1"/>
          </p:cNvGraphicFramePr>
          <p:nvPr>
            <p:extLst>
              <p:ext uri="{D42A27DB-BD31-4B8C-83A1-F6EECF244321}">
                <p14:modId xmlns:p14="http://schemas.microsoft.com/office/powerpoint/2010/main" val="540823810"/>
              </p:ext>
            </p:extLst>
          </p:nvPr>
        </p:nvGraphicFramePr>
        <p:xfrm>
          <a:off x="731768" y="1690688"/>
          <a:ext cx="10894174" cy="2095500"/>
        </p:xfrm>
        <a:graphic>
          <a:graphicData uri="http://schemas.openxmlformats.org/drawingml/2006/table">
            <a:tbl>
              <a:tblPr firstRow="1" firstCol="1" bandRow="1"/>
              <a:tblGrid>
                <a:gridCol w="335749">
                  <a:extLst>
                    <a:ext uri="{9D8B030D-6E8A-4147-A177-3AD203B41FA5}">
                      <a16:colId xmlns:a16="http://schemas.microsoft.com/office/drawing/2014/main" val="3285438598"/>
                    </a:ext>
                  </a:extLst>
                </a:gridCol>
                <a:gridCol w="751018">
                  <a:extLst>
                    <a:ext uri="{9D8B030D-6E8A-4147-A177-3AD203B41FA5}">
                      <a16:colId xmlns:a16="http://schemas.microsoft.com/office/drawing/2014/main" val="2985052937"/>
                    </a:ext>
                  </a:extLst>
                </a:gridCol>
                <a:gridCol w="667816">
                  <a:extLst>
                    <a:ext uri="{9D8B030D-6E8A-4147-A177-3AD203B41FA5}">
                      <a16:colId xmlns:a16="http://schemas.microsoft.com/office/drawing/2014/main" val="3723762723"/>
                    </a:ext>
                  </a:extLst>
                </a:gridCol>
                <a:gridCol w="584839">
                  <a:extLst>
                    <a:ext uri="{9D8B030D-6E8A-4147-A177-3AD203B41FA5}">
                      <a16:colId xmlns:a16="http://schemas.microsoft.com/office/drawing/2014/main" val="4258460671"/>
                    </a:ext>
                  </a:extLst>
                </a:gridCol>
                <a:gridCol w="2136913">
                  <a:extLst>
                    <a:ext uri="{9D8B030D-6E8A-4147-A177-3AD203B41FA5}">
                      <a16:colId xmlns:a16="http://schemas.microsoft.com/office/drawing/2014/main" val="885930438"/>
                    </a:ext>
                  </a:extLst>
                </a:gridCol>
                <a:gridCol w="1073426">
                  <a:extLst>
                    <a:ext uri="{9D8B030D-6E8A-4147-A177-3AD203B41FA5}">
                      <a16:colId xmlns:a16="http://schemas.microsoft.com/office/drawing/2014/main" val="1464171383"/>
                    </a:ext>
                  </a:extLst>
                </a:gridCol>
                <a:gridCol w="487018">
                  <a:extLst>
                    <a:ext uri="{9D8B030D-6E8A-4147-A177-3AD203B41FA5}">
                      <a16:colId xmlns:a16="http://schemas.microsoft.com/office/drawing/2014/main" val="1994609627"/>
                    </a:ext>
                  </a:extLst>
                </a:gridCol>
                <a:gridCol w="1063487">
                  <a:extLst>
                    <a:ext uri="{9D8B030D-6E8A-4147-A177-3AD203B41FA5}">
                      <a16:colId xmlns:a16="http://schemas.microsoft.com/office/drawing/2014/main" val="2028053595"/>
                    </a:ext>
                  </a:extLst>
                </a:gridCol>
                <a:gridCol w="2750582">
                  <a:extLst>
                    <a:ext uri="{9D8B030D-6E8A-4147-A177-3AD203B41FA5}">
                      <a16:colId xmlns:a16="http://schemas.microsoft.com/office/drawing/2014/main" val="1951363914"/>
                    </a:ext>
                  </a:extLst>
                </a:gridCol>
                <a:gridCol w="1043326">
                  <a:extLst>
                    <a:ext uri="{9D8B030D-6E8A-4147-A177-3AD203B41FA5}">
                      <a16:colId xmlns:a16="http://schemas.microsoft.com/office/drawing/2014/main" val="3879335900"/>
                    </a:ext>
                  </a:extLst>
                </a:gridCol>
              </a:tblGrid>
              <a:tr h="5611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 on configured TMGI relationship</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Docs:=5</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extLst>
                  <a:ext uri="{0D108BD9-81ED-4DB2-BD59-A6C34878D82A}">
                    <a16:rowId xmlns:a16="http://schemas.microsoft.com/office/drawing/2014/main" val="755073200"/>
                  </a:ext>
                </a:extLst>
              </a:tr>
              <a:tr h="125936">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ction="ppaction://hlinkfile"/>
                        </a:rPr>
                        <a:t>S2-2304872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 on TMGI index for the configuration mechanism in the MOCN enhancement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ZTE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Discussion paper.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Not counted towards TU quota</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527100675"/>
                  </a:ext>
                </a:extLst>
              </a:tr>
              <a:tr h="165837">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rPr>
                        <a:t>S2-2305366</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TMGI allocation for Resource sharing across broadcast MBS Sessions during network sharing based on configuration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Nokia, Nokia Shanghai-Bell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Discussion paper.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Not counted towards TU quota</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2111734"/>
                  </a:ext>
                </a:extLst>
              </a:tr>
              <a:tr h="205737">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rPr>
                        <a:t>S2-2304873</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CR0232 (Rel-18, 'F'): Resolving the EN on TMGI index and TMGI update for the configuration mechanism in the MOCN enhancement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ZTE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dirty="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dirty="0">
                          <a:effectLst/>
                          <a:latin typeface="Times New Roman" panose="02020603050405020304" pitchFamily="18" charset="0"/>
                          <a:ea typeface="Times New Roman" panose="02020603050405020304" pitchFamily="18" charset="0"/>
                          <a:cs typeface="Times New Roman" panose="02020603050405020304" pitchFamily="18" charset="0"/>
                        </a:rPr>
                        <a:t>Baseline (alt#1)</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497584422"/>
                  </a:ext>
                </a:extLst>
              </a:tr>
              <a:tr h="125936">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5" action="ppaction://hlinkfile"/>
                        </a:rPr>
                        <a:t>S2-2304323</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CR0216 (Rel-18, 'F'): Update the EN for TMGI allocation of KI#2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Huawei, HiSilicon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 Cover sheet error!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dirty="0">
                          <a:effectLst/>
                          <a:latin typeface="Times New Roman" panose="02020603050405020304" pitchFamily="18" charset="0"/>
                          <a:ea typeface="Times New Roman" panose="02020603050405020304" pitchFamily="18" charset="0"/>
                          <a:cs typeface="Times New Roman" panose="02020603050405020304" pitchFamily="18" charset="0"/>
                        </a:rPr>
                        <a:t>Merge into 4873</a:t>
                      </a:r>
                      <a:r>
                        <a:rPr lang="en-GB" sz="1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GB" sz="1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documents exceed TU budget?</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236536304"/>
                  </a:ext>
                </a:extLst>
              </a:tr>
              <a:tr h="165837">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rPr>
                        <a:t>S2-2305368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CR0255 (Rel-18, 'F'): TMGI allocation for Resource sharing across broadcast MBS Sessions during network sharing</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Nokia, Nokia Shanghai-Bell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 Cover sheet error!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Baseline (alt#2)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823689045"/>
                  </a:ext>
                </a:extLst>
              </a:tr>
            </a:tbl>
          </a:graphicData>
        </a:graphic>
      </p:graphicFrame>
      <p:graphicFrame>
        <p:nvGraphicFramePr>
          <p:cNvPr id="10" name="表格 9">
            <a:extLst>
              <a:ext uri="{FF2B5EF4-FFF2-40B4-BE49-F238E27FC236}">
                <a16:creationId xmlns:a16="http://schemas.microsoft.com/office/drawing/2014/main" id="{F912D208-478A-4ADF-9FD5-57E46108E481}"/>
              </a:ext>
            </a:extLst>
          </p:cNvPr>
          <p:cNvGraphicFramePr>
            <a:graphicFrameLocks noGrp="1"/>
          </p:cNvGraphicFramePr>
          <p:nvPr>
            <p:extLst>
              <p:ext uri="{D42A27DB-BD31-4B8C-83A1-F6EECF244321}">
                <p14:modId xmlns:p14="http://schemas.microsoft.com/office/powerpoint/2010/main" val="4245140007"/>
              </p:ext>
            </p:extLst>
          </p:nvPr>
        </p:nvGraphicFramePr>
        <p:xfrm>
          <a:off x="731768" y="4052252"/>
          <a:ext cx="10894174" cy="1727200"/>
        </p:xfrm>
        <a:graphic>
          <a:graphicData uri="http://schemas.openxmlformats.org/drawingml/2006/table">
            <a:tbl>
              <a:tblPr firstRow="1" bandRow="1">
                <a:tableStyleId>{5C22544A-7EE6-4342-B048-85BDC9FD1C3A}</a:tableStyleId>
              </a:tblPr>
              <a:tblGrid>
                <a:gridCol w="2100221">
                  <a:extLst>
                    <a:ext uri="{9D8B030D-6E8A-4147-A177-3AD203B41FA5}">
                      <a16:colId xmlns:a16="http://schemas.microsoft.com/office/drawing/2014/main" val="1411787422"/>
                    </a:ext>
                  </a:extLst>
                </a:gridCol>
                <a:gridCol w="4781302">
                  <a:extLst>
                    <a:ext uri="{9D8B030D-6E8A-4147-A177-3AD203B41FA5}">
                      <a16:colId xmlns:a16="http://schemas.microsoft.com/office/drawing/2014/main" val="3793822055"/>
                    </a:ext>
                  </a:extLst>
                </a:gridCol>
                <a:gridCol w="4012651">
                  <a:extLst>
                    <a:ext uri="{9D8B030D-6E8A-4147-A177-3AD203B41FA5}">
                      <a16:colId xmlns:a16="http://schemas.microsoft.com/office/drawing/2014/main" val="1865461168"/>
                    </a:ext>
                  </a:extLst>
                </a:gridCol>
              </a:tblGrid>
              <a:tr h="370840">
                <a:tc>
                  <a:txBody>
                    <a:bodyPr/>
                    <a:lstStyle/>
                    <a:p>
                      <a:pPr algn="ctr"/>
                      <a:r>
                        <a:rPr lang="en-US" altLang="zh-CN" sz="1400" dirty="0"/>
                        <a:t>Alt</a:t>
                      </a:r>
                      <a:endParaRPr lang="zh-CN" altLang="en-US" sz="1400" dirty="0"/>
                    </a:p>
                  </a:txBody>
                  <a:tcPr/>
                </a:tc>
                <a:tc>
                  <a:txBody>
                    <a:bodyPr/>
                    <a:lstStyle/>
                    <a:p>
                      <a:pPr algn="ctr"/>
                      <a:r>
                        <a:rPr lang="en-US" altLang="zh-CN" sz="1400" dirty="0"/>
                        <a:t>Proposal</a:t>
                      </a:r>
                      <a:endParaRPr lang="zh-CN" altLang="en-US" sz="1400" dirty="0"/>
                    </a:p>
                  </a:txBody>
                  <a:tcPr/>
                </a:tc>
                <a:tc>
                  <a:txBody>
                    <a:bodyPr/>
                    <a:lstStyle/>
                    <a:p>
                      <a:pPr algn="ctr"/>
                      <a:r>
                        <a:rPr lang="en-US" altLang="zh-CN" sz="1400" dirty="0"/>
                        <a:t>Rationale</a:t>
                      </a:r>
                      <a:endParaRPr lang="zh-CN" altLang="en-US" sz="1400" dirty="0"/>
                    </a:p>
                  </a:txBody>
                  <a:tcPr/>
                </a:tc>
                <a:extLst>
                  <a:ext uri="{0D108BD9-81ED-4DB2-BD59-A6C34878D82A}">
                    <a16:rowId xmlns:a16="http://schemas.microsoft.com/office/drawing/2014/main" val="463559579"/>
                  </a:ext>
                </a:extLst>
              </a:tr>
              <a:tr h="370840">
                <a:tc>
                  <a:txBody>
                    <a:bodyPr/>
                    <a:lstStyle/>
                    <a:p>
                      <a:pPr algn="ctr"/>
                      <a:r>
                        <a:rPr lang="en-US" altLang="zh-CN" sz="1100" dirty="0"/>
                        <a:t>#1: No dynamic allocation of TMGIs</a:t>
                      </a:r>
                      <a:endParaRPr lang="zh-CN" altLang="en-US" sz="1100" dirty="0"/>
                    </a:p>
                  </a:txBody>
                  <a:tcPr anchor="ctr"/>
                </a:tc>
                <a:tc>
                  <a:txBody>
                    <a:bodyPr/>
                    <a:lstStyle/>
                    <a:p>
                      <a:pPr marL="171450" indent="-171450">
                        <a:buFont typeface="Arial" panose="020B0604020202020204" pitchFamily="34" charset="0"/>
                        <a:buChar char="•"/>
                      </a:pPr>
                      <a:r>
                        <a:rPr lang="en-US" altLang="zh-CN" sz="1100" b="0" dirty="0"/>
                        <a:t>The operator assigns TMGIs for MBS sessions subject to resource sharing to the content provider offline, e.g., as part of service agreements.</a:t>
                      </a:r>
                    </a:p>
                  </a:txBody>
                  <a:tcPr anchor="ctr"/>
                </a:tc>
                <a:tc>
                  <a:txBody>
                    <a:bodyPr/>
                    <a:lstStyle/>
                    <a:p>
                      <a:pPr marL="171450" indent="-171450">
                        <a:buFont typeface="Arial" panose="020B0604020202020204" pitchFamily="34" charset="0"/>
                        <a:buChar char="•"/>
                      </a:pPr>
                      <a:r>
                        <a:rPr lang="en-US" altLang="zh-CN" sz="1100" b="0" dirty="0"/>
                        <a:t>No signaling impact</a:t>
                      </a:r>
                    </a:p>
                  </a:txBody>
                  <a:tcPr anchor="ctr"/>
                </a:tc>
                <a:extLst>
                  <a:ext uri="{0D108BD9-81ED-4DB2-BD59-A6C34878D82A}">
                    <a16:rowId xmlns:a16="http://schemas.microsoft.com/office/drawing/2014/main" val="100722565"/>
                  </a:ext>
                </a:extLst>
              </a:tr>
              <a:tr h="370840">
                <a:tc>
                  <a:txBody>
                    <a:bodyPr/>
                    <a:lstStyle/>
                    <a:p>
                      <a:pPr algn="ctr"/>
                      <a:r>
                        <a:rPr lang="en-US" altLang="zh-CN" sz="1100" dirty="0"/>
                        <a:t>#2: AF provides TMGI offset</a:t>
                      </a:r>
                      <a:endParaRPr lang="zh-CN" altLang="en-US" sz="1100" dirty="0"/>
                    </a:p>
                  </a:txBody>
                  <a:tcPr anchor="ctr"/>
                </a:tc>
                <a:tc>
                  <a:txBody>
                    <a:bodyPr/>
                    <a:lstStyle/>
                    <a:p>
                      <a:pPr marL="171450" indent="-171450" algn="l" defTabSz="914400" rtl="0" eaLnBrk="1" latinLnBrk="0" hangingPunct="1">
                        <a:buFont typeface="Arial" panose="020B0604020202020204" pitchFamily="34" charset="0"/>
                        <a:buChar char="•"/>
                      </a:pPr>
                      <a:r>
                        <a:rPr lang="en-US" altLang="zh-CN" sz="1100" b="0" dirty="0"/>
                        <a:t>The operator assigns a TMGI offset value for MBS sessions subject to resource sharing to the content provider offline, e.g. as part of service agreements, and the AF provides this TMGI offset during the creation of the MBS session.</a:t>
                      </a:r>
                    </a:p>
                    <a:p>
                      <a:pPr marL="171450" indent="-171450" algn="l" defTabSz="914400" rtl="0" eaLnBrk="1" latinLnBrk="0" hangingPunct="1">
                        <a:buFont typeface="Arial" panose="020B0604020202020204" pitchFamily="34" charset="0"/>
                        <a:buChar char="•"/>
                      </a:pPr>
                      <a:r>
                        <a:rPr lang="en-US" altLang="zh-CN" sz="1100" b="0" dirty="0"/>
                        <a:t>The MB-SMF is configured with a range of TMGIs for resource sharing and allocates TMGIs out of the range based on the TMGI offset provided by the AF.</a:t>
                      </a:r>
                    </a:p>
                  </a:txBody>
                  <a:tcPr anchor="ctr"/>
                </a:tc>
                <a:tc>
                  <a:txBody>
                    <a:bodyPr/>
                    <a:lstStyle/>
                    <a:p>
                      <a:pPr marL="171450" indent="-171450" algn="l" defTabSz="914400" rtl="0" eaLnBrk="1" latinLnBrk="0" hangingPunct="1">
                        <a:buFont typeface="Arial" panose="020B0604020202020204" pitchFamily="34" charset="0"/>
                        <a:buChar char="•"/>
                      </a:pPr>
                      <a:r>
                        <a:rPr lang="en-US" altLang="zh-CN" sz="1100" b="0" kern="1200" dirty="0">
                          <a:solidFill>
                            <a:schemeClr val="dk1"/>
                          </a:solidFill>
                          <a:latin typeface="+mn-lt"/>
                          <a:ea typeface="+mn-ea"/>
                          <a:cs typeface="+mn-cs"/>
                        </a:rPr>
                        <a:t>avoids a need to perform a cumbersome per-service configuration of RAN and MB-SMF;</a:t>
                      </a:r>
                      <a:endParaRPr lang="zh-CN" altLang="en-US" sz="1100" b="0" kern="1200" dirty="0">
                        <a:solidFill>
                          <a:schemeClr val="dk1"/>
                        </a:solidFill>
                        <a:latin typeface="+mn-lt"/>
                        <a:ea typeface="+mn-ea"/>
                        <a:cs typeface="+mn-cs"/>
                      </a:endParaRPr>
                    </a:p>
                  </a:txBody>
                  <a:tcPr anchor="ctr"/>
                </a:tc>
                <a:extLst>
                  <a:ext uri="{0D108BD9-81ED-4DB2-BD59-A6C34878D82A}">
                    <a16:rowId xmlns:a16="http://schemas.microsoft.com/office/drawing/2014/main" val="2434046978"/>
                  </a:ext>
                </a:extLst>
              </a:tr>
            </a:tbl>
          </a:graphicData>
        </a:graphic>
      </p:graphicFrame>
      <p:sp>
        <p:nvSpPr>
          <p:cNvPr id="13" name="文本框 12">
            <a:extLst>
              <a:ext uri="{FF2B5EF4-FFF2-40B4-BE49-F238E27FC236}">
                <a16:creationId xmlns:a16="http://schemas.microsoft.com/office/drawing/2014/main" id="{ED85C464-0092-4C50-839D-A6DE22F0E5C8}"/>
              </a:ext>
            </a:extLst>
          </p:cNvPr>
          <p:cNvSpPr txBox="1"/>
          <p:nvPr/>
        </p:nvSpPr>
        <p:spPr>
          <a:xfrm>
            <a:off x="731768" y="6045516"/>
            <a:ext cx="5838231" cy="369332"/>
          </a:xfrm>
          <a:prstGeom prst="rect">
            <a:avLst/>
          </a:prstGeom>
          <a:noFill/>
        </p:spPr>
        <p:txBody>
          <a:bodyPr wrap="square" rtlCol="0">
            <a:spAutoFit/>
          </a:bodyPr>
          <a:lstStyle/>
          <a:p>
            <a:r>
              <a:rPr lang="en-US" altLang="zh-CN" b="1" dirty="0">
                <a:highlight>
                  <a:srgbClr val="FFFF00"/>
                </a:highlight>
              </a:rPr>
              <a:t>Proposal: Adopt #1, i.e. no dynamic allocation of TMGIs?</a:t>
            </a:r>
            <a:endParaRPr lang="zh-CN" altLang="en-US" b="1" dirty="0">
              <a:highlight>
                <a:srgbClr val="FFFF00"/>
              </a:highlight>
            </a:endParaRPr>
          </a:p>
        </p:txBody>
      </p:sp>
    </p:spTree>
    <p:extLst>
      <p:ext uri="{BB962C8B-B14F-4D97-AF65-F5344CB8AC3E}">
        <p14:creationId xmlns:p14="http://schemas.microsoft.com/office/powerpoint/2010/main" val="1862062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66059" y="365125"/>
            <a:ext cx="11422742" cy="1325563"/>
          </a:xfrm>
        </p:spPr>
        <p:txBody>
          <a:bodyPr>
            <a:normAutofit/>
          </a:bodyPr>
          <a:lstStyle/>
          <a:p>
            <a:r>
              <a:rPr lang="en-US" altLang="zh-CN" sz="4000" b="1" dirty="0"/>
              <a:t>#2.2: Location dependent scenario for MOCN broadcast</a:t>
            </a:r>
            <a:endParaRPr lang="zh-CN" altLang="en-US" sz="4000" b="1" dirty="0"/>
          </a:p>
        </p:txBody>
      </p:sp>
      <p:graphicFrame>
        <p:nvGraphicFramePr>
          <p:cNvPr id="4" name="表格 3">
            <a:extLst>
              <a:ext uri="{FF2B5EF4-FFF2-40B4-BE49-F238E27FC236}">
                <a16:creationId xmlns:a16="http://schemas.microsoft.com/office/drawing/2014/main" id="{55B33F14-0A1D-4C28-88CA-C401365FF6AE}"/>
              </a:ext>
            </a:extLst>
          </p:cNvPr>
          <p:cNvGraphicFramePr>
            <a:graphicFrameLocks noGrp="1"/>
          </p:cNvGraphicFramePr>
          <p:nvPr>
            <p:extLst>
              <p:ext uri="{D42A27DB-BD31-4B8C-83A1-F6EECF244321}">
                <p14:modId xmlns:p14="http://schemas.microsoft.com/office/powerpoint/2010/main" val="2358709647"/>
              </p:ext>
            </p:extLst>
          </p:nvPr>
        </p:nvGraphicFramePr>
        <p:xfrm>
          <a:off x="682914" y="1452607"/>
          <a:ext cx="11072207" cy="1980754"/>
        </p:xfrm>
        <a:graphic>
          <a:graphicData uri="http://schemas.openxmlformats.org/drawingml/2006/table">
            <a:tbl>
              <a:tblPr firstRow="1" firstCol="1" bandRow="1"/>
              <a:tblGrid>
                <a:gridCol w="693443">
                  <a:extLst>
                    <a:ext uri="{9D8B030D-6E8A-4147-A177-3AD203B41FA5}">
                      <a16:colId xmlns:a16="http://schemas.microsoft.com/office/drawing/2014/main" val="1168212702"/>
                    </a:ext>
                  </a:extLst>
                </a:gridCol>
                <a:gridCol w="682738">
                  <a:extLst>
                    <a:ext uri="{9D8B030D-6E8A-4147-A177-3AD203B41FA5}">
                      <a16:colId xmlns:a16="http://schemas.microsoft.com/office/drawing/2014/main" val="2441854625"/>
                    </a:ext>
                  </a:extLst>
                </a:gridCol>
                <a:gridCol w="5334662">
                  <a:extLst>
                    <a:ext uri="{9D8B030D-6E8A-4147-A177-3AD203B41FA5}">
                      <a16:colId xmlns:a16="http://schemas.microsoft.com/office/drawing/2014/main" val="635583089"/>
                    </a:ext>
                  </a:extLst>
                </a:gridCol>
                <a:gridCol w="1073216">
                  <a:extLst>
                    <a:ext uri="{9D8B030D-6E8A-4147-A177-3AD203B41FA5}">
                      <a16:colId xmlns:a16="http://schemas.microsoft.com/office/drawing/2014/main" val="3760421941"/>
                    </a:ext>
                  </a:extLst>
                </a:gridCol>
                <a:gridCol w="3288148">
                  <a:extLst>
                    <a:ext uri="{9D8B030D-6E8A-4147-A177-3AD203B41FA5}">
                      <a16:colId xmlns:a16="http://schemas.microsoft.com/office/drawing/2014/main" val="3544341214"/>
                    </a:ext>
                  </a:extLst>
                </a:gridCol>
              </a:tblGrid>
              <a:tr h="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 on Location Dependent MBS service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9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extLst>
                  <a:ext uri="{0D108BD9-81ED-4DB2-BD59-A6C34878D82A}">
                    <a16:rowId xmlns:a16="http://schemas.microsoft.com/office/drawing/2014/main" val="1503361195"/>
                  </a:ext>
                </a:extLst>
              </a:tr>
              <a:tr h="55315">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rPr>
                        <a:t>S2-2304151</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LS OUT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[DRAFT] LS on location dependent MBS Session in network sharing in 5MBS_Ph2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Ericsson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dirty="0">
                          <a:effectLst/>
                          <a:latin typeface="Times New Roman" panose="02020603050405020304" pitchFamily="18" charset="0"/>
                          <a:ea typeface="Times New Roman" panose="02020603050405020304" pitchFamily="18" charset="0"/>
                          <a:cs typeface="Times New Roman" panose="02020603050405020304" pitchFamily="18" charset="0"/>
                        </a:rPr>
                        <a:t>LS out</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298078962"/>
                  </a:ext>
                </a:extLst>
              </a:tr>
              <a:tr h="55315">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rPr>
                        <a:t>S2-2304149</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KI#2 Discussion on association of location dependent MBS Sessions in MOCN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Ericsson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dirty="0">
                          <a:effectLst/>
                          <a:latin typeface="Times New Roman" panose="02020603050405020304" pitchFamily="18" charset="0"/>
                          <a:ea typeface="Times New Roman" panose="02020603050405020304" pitchFamily="18" charset="0"/>
                          <a:cs typeface="Times New Roman" panose="02020603050405020304" pitchFamily="18" charset="0"/>
                        </a:rPr>
                        <a:t>Discussion paper.</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986368937"/>
                  </a:ext>
                </a:extLst>
              </a:tr>
              <a:tr h="55315">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5" action="ppaction://hlinkfile"/>
                        </a:rPr>
                        <a:t>S2-2304321</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 on the open issues of KI#2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Huawei, HiSilicon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dirty="0">
                          <a:effectLst/>
                          <a:latin typeface="Times New Roman" panose="02020603050405020304" pitchFamily="18" charset="0"/>
                          <a:ea typeface="Times New Roman" panose="02020603050405020304" pitchFamily="18" charset="0"/>
                          <a:cs typeface="Times New Roman" panose="02020603050405020304" pitchFamily="18" charset="0"/>
                        </a:rPr>
                        <a:t>Discussion paper.</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791807738"/>
                  </a:ext>
                </a:extLst>
              </a:tr>
              <a:tr h="55315">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rPr>
                        <a:t>S2-2304870</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 and proposal on the MOCN enhancement for the location dependent MBS session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ZTE</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dirty="0">
                          <a:effectLst/>
                          <a:latin typeface="Times New Roman" panose="02020603050405020304" pitchFamily="18" charset="0"/>
                          <a:ea typeface="Times New Roman" panose="02020603050405020304" pitchFamily="18" charset="0"/>
                          <a:cs typeface="Times New Roman" panose="02020603050405020304" pitchFamily="18" charset="0"/>
                        </a:rPr>
                        <a:t>Discussion paper.</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833661075"/>
                  </a:ext>
                </a:extLst>
              </a:tr>
              <a:tr h="55315">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7" action="ppaction://hlinkfile"/>
                        </a:rPr>
                        <a:t>S2-2305362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Handling of location dependent sessions for MOCN network sharing</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Nokia, Nokia Shanghai-Bell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dirty="0">
                          <a:effectLst/>
                          <a:latin typeface="Times New Roman" panose="02020603050405020304" pitchFamily="18" charset="0"/>
                          <a:ea typeface="Times New Roman" panose="02020603050405020304" pitchFamily="18" charset="0"/>
                          <a:cs typeface="Times New Roman" panose="02020603050405020304" pitchFamily="18" charset="0"/>
                        </a:rPr>
                        <a:t>Discussion paper.</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68147162"/>
                  </a:ext>
                </a:extLst>
              </a:tr>
              <a:tr h="47893">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8" action="ppaction://hlinkfile"/>
                        </a:rPr>
                        <a:t>S2-2304150</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CR0208 (Rel-18, 'C'): KI#2 Associating location dependent MBS Sessions delivering the same content during network sharing</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Ericsson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dirty="0">
                          <a:effectLst/>
                          <a:latin typeface="Times New Roman" panose="02020603050405020304" pitchFamily="18" charset="0"/>
                          <a:ea typeface="Times New Roman" panose="02020603050405020304" pitchFamily="18" charset="0"/>
                          <a:cs typeface="Times New Roman" panose="02020603050405020304" pitchFamily="18" charset="0"/>
                        </a:rPr>
                        <a:t>Baseline (alt#1)</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560517303"/>
                  </a:ext>
                </a:extLst>
              </a:tr>
              <a:tr h="47893">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9" action="ppaction://hlinkfile"/>
                        </a:rPr>
                        <a:t>S2-2304583</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CR0194R2 (Rel-18, 'B'): Resource efficiency in MOCN network sharing for location dependent MBS service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CATT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a:effectLst/>
                          <a:latin typeface="Times New Roman" panose="02020603050405020304" pitchFamily="18" charset="0"/>
                          <a:ea typeface="Times New Roman" panose="02020603050405020304" pitchFamily="18" charset="0"/>
                          <a:cs typeface="Times New Roman" panose="02020603050405020304" pitchFamily="18" charset="0"/>
                        </a:rPr>
                        <a:t>Baseline (alt#2) new clause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57962206"/>
                  </a:ext>
                </a:extLst>
              </a:tr>
              <a:tr h="0">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10" action="ppaction://hlinkfile"/>
                        </a:rPr>
                        <a:t>S2-2304871</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CR0231 (Rel-18, 'B'): Resolving the EN on the MOCN enhancement for the location dependent MBS session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ZTE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a:effectLst/>
                          <a:latin typeface="Times New Roman" panose="02020603050405020304" pitchFamily="18" charset="0"/>
                          <a:ea typeface="Times New Roman" panose="02020603050405020304" pitchFamily="18" charset="0"/>
                          <a:cs typeface="Times New Roman" panose="02020603050405020304" pitchFamily="18" charset="0"/>
                        </a:rPr>
                        <a:t>Baseline (alt#2) existing clause</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127641750"/>
                  </a:ext>
                </a:extLst>
              </a:tr>
              <a:tr h="0">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11" action="ppaction://hlinkfile"/>
                        </a:rPr>
                        <a:t>S2-2304324</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CR0217 (Rel-18, 'F'): Update the EN for location dependent MBS service of KI#2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Huawei, HiSilicon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a:effectLst/>
                          <a:latin typeface="Times New Roman" panose="02020603050405020304" pitchFamily="18" charset="0"/>
                          <a:ea typeface="Times New Roman" panose="02020603050405020304" pitchFamily="18" charset="0"/>
                          <a:cs typeface="Times New Roman" panose="02020603050405020304" pitchFamily="18" charset="0"/>
                        </a:rPr>
                        <a:t>Merge into 4583</a:t>
                      </a:r>
                      <a:r>
                        <a:rPr lang="en-GB" sz="9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GB" sz="9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documents exceed TU budget?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205976608"/>
                  </a:ext>
                </a:extLst>
              </a:tr>
              <a:tr h="47893">
                <a:tc>
                  <a:txBody>
                    <a:bodyPr/>
                    <a:lstStyle/>
                    <a:p>
                      <a:pPr>
                        <a:spcAft>
                          <a:spcPts val="0"/>
                        </a:spcAft>
                      </a:pPr>
                      <a:r>
                        <a:rPr lang="en-GB" sz="80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12" action="ppaction://hlinkfile"/>
                        </a:rPr>
                        <a:t>S2-2305364</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23.247 CR0254 (Rel-18, 'F'): Handling of location dependent sessions for Resource sharing across broadcast MBS Sessions during network sharing</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Nokia, Nokia Shanghai-Bell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900" dirty="0">
                          <a:effectLst/>
                          <a:latin typeface="Times New Roman" panose="02020603050405020304" pitchFamily="18" charset="0"/>
                          <a:ea typeface="Times New Roman" panose="02020603050405020304" pitchFamily="18" charset="0"/>
                          <a:cs typeface="Times New Roman" panose="02020603050405020304" pitchFamily="18" charset="0"/>
                        </a:rPr>
                        <a:t>Merge into 4583</a:t>
                      </a:r>
                      <a:r>
                        <a:rPr lang="en-GB" sz="9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GB" sz="9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documents exceed TU budget?</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6907" marR="6907" marT="6907" marB="69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158204801"/>
                  </a:ext>
                </a:extLst>
              </a:tr>
            </a:tbl>
          </a:graphicData>
        </a:graphic>
      </p:graphicFrame>
      <p:graphicFrame>
        <p:nvGraphicFramePr>
          <p:cNvPr id="8" name="表格 7">
            <a:extLst>
              <a:ext uri="{FF2B5EF4-FFF2-40B4-BE49-F238E27FC236}">
                <a16:creationId xmlns:a16="http://schemas.microsoft.com/office/drawing/2014/main" id="{3AEDA004-E85C-48B2-81F0-36F2882997F1}"/>
              </a:ext>
            </a:extLst>
          </p:cNvPr>
          <p:cNvGraphicFramePr>
            <a:graphicFrameLocks noGrp="1"/>
          </p:cNvGraphicFramePr>
          <p:nvPr>
            <p:extLst>
              <p:ext uri="{D42A27DB-BD31-4B8C-83A1-F6EECF244321}">
                <p14:modId xmlns:p14="http://schemas.microsoft.com/office/powerpoint/2010/main" val="2184430533"/>
              </p:ext>
            </p:extLst>
          </p:nvPr>
        </p:nvGraphicFramePr>
        <p:xfrm>
          <a:off x="648913" y="3678193"/>
          <a:ext cx="6069939" cy="1996440"/>
        </p:xfrm>
        <a:graphic>
          <a:graphicData uri="http://schemas.openxmlformats.org/drawingml/2006/table">
            <a:tbl>
              <a:tblPr firstRow="1" bandRow="1">
                <a:tableStyleId>{5C22544A-7EE6-4342-B048-85BDC9FD1C3A}</a:tableStyleId>
              </a:tblPr>
              <a:tblGrid>
                <a:gridCol w="1403982">
                  <a:extLst>
                    <a:ext uri="{9D8B030D-6E8A-4147-A177-3AD203B41FA5}">
                      <a16:colId xmlns:a16="http://schemas.microsoft.com/office/drawing/2014/main" val="1411787422"/>
                    </a:ext>
                  </a:extLst>
                </a:gridCol>
                <a:gridCol w="4665957">
                  <a:extLst>
                    <a:ext uri="{9D8B030D-6E8A-4147-A177-3AD203B41FA5}">
                      <a16:colId xmlns:a16="http://schemas.microsoft.com/office/drawing/2014/main" val="1865461168"/>
                    </a:ext>
                  </a:extLst>
                </a:gridCol>
              </a:tblGrid>
              <a:tr h="124187">
                <a:tc>
                  <a:txBody>
                    <a:bodyPr/>
                    <a:lstStyle/>
                    <a:p>
                      <a:pPr algn="ctr"/>
                      <a:r>
                        <a:rPr lang="en-US" altLang="zh-CN" sz="1400" dirty="0"/>
                        <a:t>Alt</a:t>
                      </a:r>
                      <a:endParaRPr lang="zh-CN" altLang="en-US" sz="1400" dirty="0"/>
                    </a:p>
                  </a:txBody>
                  <a:tcPr/>
                </a:tc>
                <a:tc>
                  <a:txBody>
                    <a:bodyPr/>
                    <a:lstStyle/>
                    <a:p>
                      <a:pPr algn="ctr"/>
                      <a:r>
                        <a:rPr lang="en-US" altLang="zh-CN" sz="1400" dirty="0"/>
                        <a:t>Rationale</a:t>
                      </a:r>
                      <a:endParaRPr lang="zh-CN" altLang="en-US" sz="1400" dirty="0"/>
                    </a:p>
                  </a:txBody>
                  <a:tcPr/>
                </a:tc>
                <a:extLst>
                  <a:ext uri="{0D108BD9-81ED-4DB2-BD59-A6C34878D82A}">
                    <a16:rowId xmlns:a16="http://schemas.microsoft.com/office/drawing/2014/main" val="463559579"/>
                  </a:ext>
                </a:extLst>
              </a:tr>
              <a:tr h="370840">
                <a:tc>
                  <a:txBody>
                    <a:bodyPr/>
                    <a:lstStyle/>
                    <a:p>
                      <a:pPr algn="ctr"/>
                      <a:r>
                        <a:rPr lang="en-US" altLang="zh-CN" sz="1100" dirty="0"/>
                        <a:t>#1: Using additional content ID to </a:t>
                      </a:r>
                      <a:endParaRPr lang="zh-CN" altLang="en-US" sz="1100" dirty="0"/>
                    </a:p>
                  </a:txBody>
                  <a:tcPr anchor="ctr"/>
                </a:tc>
                <a:tc>
                  <a:txBody>
                    <a:bodyPr/>
                    <a:lstStyle/>
                    <a:p>
                      <a:pPr marL="171450" indent="-171450">
                        <a:buFont typeface="Arial" panose="020B0604020202020204" pitchFamily="34" charset="0"/>
                        <a:buChar char="•"/>
                      </a:pPr>
                      <a:r>
                        <a:rPr lang="en-US" altLang="zh-CN" sz="1100" b="0" dirty="0"/>
                        <a:t>Avoid the difficulties of:</a:t>
                      </a:r>
                    </a:p>
                    <a:p>
                      <a:pPr marL="628650" lvl="1" indent="-171450">
                        <a:buFont typeface="Arial" panose="020B0604020202020204" pitchFamily="34" charset="0"/>
                        <a:buChar char="•"/>
                      </a:pPr>
                      <a:r>
                        <a:rPr lang="en-US" altLang="zh-CN" sz="1100" b="0" dirty="0"/>
                        <a:t>Requiring the MBS service area configured by all PLMNs sharing the RAN must be configured to contain exactly the same shared radio cells (but may contain different non-shared radio cells).</a:t>
                      </a:r>
                    </a:p>
                    <a:p>
                      <a:pPr marL="628650" lvl="1" indent="-171450">
                        <a:buFont typeface="Arial" panose="020B0604020202020204" pitchFamily="34" charset="0"/>
                        <a:buChar char="•"/>
                      </a:pPr>
                      <a:r>
                        <a:rPr lang="en-US" altLang="zh-CN" sz="1100" b="0" dirty="0"/>
                        <a:t>RAN only need to check the additional content ID.</a:t>
                      </a:r>
                    </a:p>
                  </a:txBody>
                  <a:tcPr anchor="ctr"/>
                </a:tc>
                <a:extLst>
                  <a:ext uri="{0D108BD9-81ED-4DB2-BD59-A6C34878D82A}">
                    <a16:rowId xmlns:a16="http://schemas.microsoft.com/office/drawing/2014/main" val="100722565"/>
                  </a:ext>
                </a:extLst>
              </a:tr>
              <a:tr h="282603">
                <a:tc>
                  <a:txBody>
                    <a:bodyPr/>
                    <a:lstStyle/>
                    <a:p>
                      <a:pPr algn="ctr"/>
                      <a:r>
                        <a:rPr lang="en-US" altLang="zh-CN" sz="1100" dirty="0"/>
                        <a:t>#2: Using current information, i.e. using associated session ID</a:t>
                      </a:r>
                      <a:endParaRPr lang="zh-CN" altLang="en-US" sz="1100" dirty="0"/>
                    </a:p>
                  </a:txBody>
                  <a:tcPr anchor="ctr"/>
                </a:tc>
                <a:tc>
                  <a:txBody>
                    <a:bodyPr/>
                    <a:lstStyle/>
                    <a:p>
                      <a:pPr marL="171450" indent="-171450" algn="l" defTabSz="914400" rtl="0" eaLnBrk="1" latinLnBrk="0" hangingPunct="1">
                        <a:buFont typeface="Arial" panose="020B0604020202020204" pitchFamily="34" charset="0"/>
                        <a:buChar char="•"/>
                      </a:pPr>
                      <a:r>
                        <a:rPr lang="en-US" altLang="zh-CN" sz="1100" b="0" kern="1200" dirty="0">
                          <a:solidFill>
                            <a:schemeClr val="dk1"/>
                          </a:solidFill>
                          <a:latin typeface="+mn-lt"/>
                          <a:ea typeface="+mn-ea"/>
                          <a:cs typeface="+mn-cs"/>
                        </a:rPr>
                        <a:t>No need to extend the </a:t>
                      </a:r>
                      <a:r>
                        <a:rPr lang="en-US" altLang="zh-CN" sz="1100" b="0" kern="1200" dirty="0" err="1">
                          <a:solidFill>
                            <a:schemeClr val="dk1"/>
                          </a:solidFill>
                          <a:latin typeface="+mn-lt"/>
                          <a:ea typeface="+mn-ea"/>
                          <a:cs typeface="+mn-cs"/>
                        </a:rPr>
                        <a:t>signalling</a:t>
                      </a:r>
                      <a:r>
                        <a:rPr lang="en-US" altLang="zh-CN" sz="1100" b="0" kern="1200" dirty="0">
                          <a:solidFill>
                            <a:schemeClr val="dk1"/>
                          </a:solidFill>
                          <a:latin typeface="+mn-lt"/>
                          <a:ea typeface="+mn-ea"/>
                          <a:cs typeface="+mn-cs"/>
                        </a:rPr>
                        <a:t>;</a:t>
                      </a:r>
                      <a:endParaRPr lang="zh-CN" altLang="en-US" sz="1100" b="0" kern="1200" dirty="0">
                        <a:solidFill>
                          <a:schemeClr val="dk1"/>
                        </a:solidFill>
                        <a:latin typeface="+mn-lt"/>
                        <a:ea typeface="+mn-ea"/>
                        <a:cs typeface="+mn-cs"/>
                      </a:endParaRPr>
                    </a:p>
                  </a:txBody>
                  <a:tcPr anchor="ctr"/>
                </a:tc>
                <a:extLst>
                  <a:ext uri="{0D108BD9-81ED-4DB2-BD59-A6C34878D82A}">
                    <a16:rowId xmlns:a16="http://schemas.microsoft.com/office/drawing/2014/main" val="2434046978"/>
                  </a:ext>
                </a:extLst>
              </a:tr>
            </a:tbl>
          </a:graphicData>
        </a:graphic>
      </p:graphicFrame>
      <p:graphicFrame>
        <p:nvGraphicFramePr>
          <p:cNvPr id="7" name="对象 6">
            <a:extLst>
              <a:ext uri="{FF2B5EF4-FFF2-40B4-BE49-F238E27FC236}">
                <a16:creationId xmlns:a16="http://schemas.microsoft.com/office/drawing/2014/main" id="{31719063-9675-400B-B0BC-DEA868AFA791}"/>
              </a:ext>
            </a:extLst>
          </p:cNvPr>
          <p:cNvGraphicFramePr>
            <a:graphicFrameLocks noChangeAspect="1"/>
          </p:cNvGraphicFramePr>
          <p:nvPr>
            <p:extLst>
              <p:ext uri="{D42A27DB-BD31-4B8C-83A1-F6EECF244321}">
                <p14:modId xmlns:p14="http://schemas.microsoft.com/office/powerpoint/2010/main" val="3976385763"/>
              </p:ext>
            </p:extLst>
          </p:nvPr>
        </p:nvGraphicFramePr>
        <p:xfrm>
          <a:off x="7275096" y="3678193"/>
          <a:ext cx="2999873" cy="2941186"/>
        </p:xfrm>
        <a:graphic>
          <a:graphicData uri="http://schemas.openxmlformats.org/presentationml/2006/ole">
            <mc:AlternateContent xmlns:mc="http://schemas.openxmlformats.org/markup-compatibility/2006">
              <mc:Choice xmlns:v="urn:schemas-microsoft-com:vml" Requires="v">
                <p:oleObj spid="_x0000_s7182" r:id="rId13" imgW="3886289" imgH="3817778" progId="Visio.Drawing.15">
                  <p:embed/>
                </p:oleObj>
              </mc:Choice>
              <mc:Fallback>
                <p:oleObj r:id="rId13" imgW="3886289" imgH="3817778" progId="Visio.Drawing.15">
                  <p:embed/>
                  <p:pic>
                    <p:nvPicPr>
                      <p:cNvPr id="0" name="Object 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275096" y="3678193"/>
                        <a:ext cx="2999873" cy="2941186"/>
                      </a:xfrm>
                      <a:prstGeom prst="rect">
                        <a:avLst/>
                      </a:prstGeom>
                      <a:noFill/>
                    </p:spPr>
                  </p:pic>
                </p:oleObj>
              </mc:Fallback>
            </mc:AlternateContent>
          </a:graphicData>
        </a:graphic>
      </p:graphicFrame>
      <p:sp>
        <p:nvSpPr>
          <p:cNvPr id="11" name="文本框 10">
            <a:extLst>
              <a:ext uri="{FF2B5EF4-FFF2-40B4-BE49-F238E27FC236}">
                <a16:creationId xmlns:a16="http://schemas.microsoft.com/office/drawing/2014/main" id="{F7A4710A-A6DC-498C-B527-82FE606F9647}"/>
              </a:ext>
            </a:extLst>
          </p:cNvPr>
          <p:cNvSpPr txBox="1"/>
          <p:nvPr/>
        </p:nvSpPr>
        <p:spPr>
          <a:xfrm>
            <a:off x="10010274" y="5037221"/>
            <a:ext cx="1820779" cy="646331"/>
          </a:xfrm>
          <a:prstGeom prst="rect">
            <a:avLst/>
          </a:prstGeom>
          <a:noFill/>
        </p:spPr>
        <p:txBody>
          <a:bodyPr wrap="square" rtlCol="0">
            <a:spAutoFit/>
          </a:bodyPr>
          <a:lstStyle/>
          <a:p>
            <a:r>
              <a:rPr lang="en-US" altLang="zh-CN" dirty="0"/>
              <a:t>Figure from S2-2304870 (ZTE)</a:t>
            </a:r>
            <a:endParaRPr lang="zh-CN" altLang="en-US" dirty="0"/>
          </a:p>
        </p:txBody>
      </p:sp>
    </p:spTree>
    <p:extLst>
      <p:ext uri="{BB962C8B-B14F-4D97-AF65-F5344CB8AC3E}">
        <p14:creationId xmlns:p14="http://schemas.microsoft.com/office/powerpoint/2010/main" val="818911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66059" y="365125"/>
            <a:ext cx="11422742" cy="1325563"/>
          </a:xfrm>
        </p:spPr>
        <p:txBody>
          <a:bodyPr>
            <a:normAutofit/>
          </a:bodyPr>
          <a:lstStyle/>
          <a:p>
            <a:r>
              <a:rPr lang="en-US" altLang="zh-CN" sz="4000" b="1" dirty="0"/>
              <a:t>#5.1: EN for </a:t>
            </a:r>
            <a:r>
              <a:rPr lang="en-US" altLang="zh-CN" sz="4000" b="1" dirty="0" err="1"/>
              <a:t>eDRX</a:t>
            </a:r>
            <a:r>
              <a:rPr lang="en-US" altLang="zh-CN" sz="4000" b="1" dirty="0"/>
              <a:t> &gt; 10.24s</a:t>
            </a:r>
            <a:endParaRPr lang="zh-CN" altLang="en-US" sz="4000" b="1" dirty="0"/>
          </a:p>
        </p:txBody>
      </p:sp>
      <p:graphicFrame>
        <p:nvGraphicFramePr>
          <p:cNvPr id="8" name="表格 7">
            <a:extLst>
              <a:ext uri="{FF2B5EF4-FFF2-40B4-BE49-F238E27FC236}">
                <a16:creationId xmlns:a16="http://schemas.microsoft.com/office/drawing/2014/main" id="{3AEDA004-E85C-48B2-81F0-36F2882997F1}"/>
              </a:ext>
            </a:extLst>
          </p:cNvPr>
          <p:cNvGraphicFramePr>
            <a:graphicFrameLocks noGrp="1"/>
          </p:cNvGraphicFramePr>
          <p:nvPr>
            <p:extLst>
              <p:ext uri="{D42A27DB-BD31-4B8C-83A1-F6EECF244321}">
                <p14:modId xmlns:p14="http://schemas.microsoft.com/office/powerpoint/2010/main" val="722358828"/>
              </p:ext>
            </p:extLst>
          </p:nvPr>
        </p:nvGraphicFramePr>
        <p:xfrm>
          <a:off x="648913" y="3845833"/>
          <a:ext cx="5891035" cy="1391920"/>
        </p:xfrm>
        <a:graphic>
          <a:graphicData uri="http://schemas.openxmlformats.org/drawingml/2006/table">
            <a:tbl>
              <a:tblPr firstRow="1" bandRow="1">
                <a:tableStyleId>{5C22544A-7EE6-4342-B048-85BDC9FD1C3A}</a:tableStyleId>
              </a:tblPr>
              <a:tblGrid>
                <a:gridCol w="1696722">
                  <a:extLst>
                    <a:ext uri="{9D8B030D-6E8A-4147-A177-3AD203B41FA5}">
                      <a16:colId xmlns:a16="http://schemas.microsoft.com/office/drawing/2014/main" val="1411787422"/>
                    </a:ext>
                  </a:extLst>
                </a:gridCol>
                <a:gridCol w="4194313">
                  <a:extLst>
                    <a:ext uri="{9D8B030D-6E8A-4147-A177-3AD203B41FA5}">
                      <a16:colId xmlns:a16="http://schemas.microsoft.com/office/drawing/2014/main" val="1865461168"/>
                    </a:ext>
                  </a:extLst>
                </a:gridCol>
              </a:tblGrid>
              <a:tr h="370840">
                <a:tc>
                  <a:txBody>
                    <a:bodyPr/>
                    <a:lstStyle/>
                    <a:p>
                      <a:pPr algn="ctr"/>
                      <a:r>
                        <a:rPr lang="en-US" altLang="zh-CN" sz="1400" dirty="0"/>
                        <a:t>Alt</a:t>
                      </a:r>
                      <a:endParaRPr lang="zh-CN" altLang="en-US" sz="1400" dirty="0"/>
                    </a:p>
                  </a:txBody>
                  <a:tcPr/>
                </a:tc>
                <a:tc>
                  <a:txBody>
                    <a:bodyPr/>
                    <a:lstStyle/>
                    <a:p>
                      <a:pPr algn="ctr"/>
                      <a:r>
                        <a:rPr lang="en-US" altLang="zh-CN" sz="1400" dirty="0"/>
                        <a:t>Rationale</a:t>
                      </a:r>
                      <a:endParaRPr lang="zh-CN" altLang="en-US" sz="1400" dirty="0"/>
                    </a:p>
                  </a:txBody>
                  <a:tcPr/>
                </a:tc>
                <a:extLst>
                  <a:ext uri="{0D108BD9-81ED-4DB2-BD59-A6C34878D82A}">
                    <a16:rowId xmlns:a16="http://schemas.microsoft.com/office/drawing/2014/main" val="463559579"/>
                  </a:ext>
                </a:extLst>
              </a:tr>
              <a:tr h="359082">
                <a:tc>
                  <a:txBody>
                    <a:bodyPr/>
                    <a:lstStyle/>
                    <a:p>
                      <a:pPr algn="ctr"/>
                      <a:r>
                        <a:rPr lang="en-US" altLang="zh-CN" sz="1100" dirty="0"/>
                        <a:t>#1: remove the EN and the description for </a:t>
                      </a:r>
                      <a:r>
                        <a:rPr lang="en-US" altLang="zh-CN" sz="1100" dirty="0" err="1"/>
                        <a:t>eDRX</a:t>
                      </a:r>
                      <a:r>
                        <a:rPr lang="en-US" altLang="zh-CN" sz="1100" dirty="0"/>
                        <a:t> &gt;10.24s case</a:t>
                      </a:r>
                      <a:endParaRPr lang="zh-CN" altLang="en-US" sz="1100" dirty="0"/>
                    </a:p>
                  </a:txBody>
                  <a:tcPr anchor="ctr"/>
                </a:tc>
                <a:tc>
                  <a:txBody>
                    <a:bodyPr/>
                    <a:lstStyle/>
                    <a:p>
                      <a:pPr marL="171450" indent="-171450">
                        <a:buFont typeface="Arial" panose="020B0604020202020204" pitchFamily="34" charset="0"/>
                        <a:buChar char="•"/>
                      </a:pPr>
                      <a:r>
                        <a:rPr lang="en-US" altLang="zh-CN" sz="1100" b="0" dirty="0"/>
                        <a:t>Scheduled activation time can deal with this case;</a:t>
                      </a:r>
                    </a:p>
                    <a:p>
                      <a:pPr marL="171450" indent="-171450">
                        <a:buFont typeface="Arial" panose="020B0604020202020204" pitchFamily="34" charset="0"/>
                        <a:buChar char="•"/>
                      </a:pPr>
                      <a:r>
                        <a:rPr lang="en-US" altLang="zh-CN" sz="1100" b="0" dirty="0"/>
                        <a:t>Different from the mechanism when </a:t>
                      </a:r>
                      <a:r>
                        <a:rPr lang="en-US" altLang="zh-CN" sz="1100" b="0" dirty="0" err="1"/>
                        <a:t>eDRX</a:t>
                      </a:r>
                      <a:r>
                        <a:rPr lang="en-US" altLang="zh-CN" sz="1100" b="0" dirty="0"/>
                        <a:t> &lt;= 10.24s. </a:t>
                      </a:r>
                    </a:p>
                  </a:txBody>
                  <a:tcPr anchor="ctr"/>
                </a:tc>
                <a:extLst>
                  <a:ext uri="{0D108BD9-81ED-4DB2-BD59-A6C34878D82A}">
                    <a16:rowId xmlns:a16="http://schemas.microsoft.com/office/drawing/2014/main" val="100722565"/>
                  </a:ext>
                </a:extLst>
              </a:tr>
              <a:tr h="370840">
                <a:tc>
                  <a:txBody>
                    <a:bodyPr/>
                    <a:lstStyle/>
                    <a:p>
                      <a:pPr algn="ctr"/>
                      <a:r>
                        <a:rPr lang="en-US" altLang="zh-CN" sz="1100" dirty="0"/>
                        <a:t>#2: remove the EN only</a:t>
                      </a:r>
                      <a:endParaRPr lang="zh-CN" altLang="en-US" sz="1100" dirty="0"/>
                    </a:p>
                  </a:txBody>
                  <a:tcPr anchor="ctr"/>
                </a:tc>
                <a:tc>
                  <a:txBody>
                    <a:bodyPr/>
                    <a:lstStyle/>
                    <a:p>
                      <a:pPr marL="171450" indent="-171450" algn="l" defTabSz="914400" rtl="0" eaLnBrk="1" latinLnBrk="0" hangingPunct="1">
                        <a:buFont typeface="Arial" panose="020B0604020202020204" pitchFamily="34" charset="0"/>
                        <a:buChar char="•"/>
                      </a:pPr>
                      <a:r>
                        <a:rPr lang="en-US" altLang="zh-CN" sz="1100" b="0" dirty="0"/>
                        <a:t>Scheduled activation time is an optional IE</a:t>
                      </a:r>
                      <a:r>
                        <a:rPr lang="en-US" altLang="zh-CN" sz="1100" b="0" kern="1200" dirty="0">
                          <a:solidFill>
                            <a:schemeClr val="dk1"/>
                          </a:solidFill>
                          <a:latin typeface="+mn-lt"/>
                          <a:ea typeface="+mn-ea"/>
                          <a:cs typeface="+mn-cs"/>
                        </a:rPr>
                        <a:t>, AF may not provide such information but NG-RAN can determine to use </a:t>
                      </a:r>
                      <a:r>
                        <a:rPr lang="en-US" altLang="zh-CN" sz="1100" b="0" kern="1200" dirty="0" err="1">
                          <a:solidFill>
                            <a:schemeClr val="dk1"/>
                          </a:solidFill>
                          <a:latin typeface="+mn-lt"/>
                          <a:ea typeface="+mn-ea"/>
                          <a:cs typeface="+mn-cs"/>
                        </a:rPr>
                        <a:t>eDRX</a:t>
                      </a:r>
                      <a:r>
                        <a:rPr lang="en-US" altLang="zh-CN" sz="1100" b="0" kern="1200" dirty="0">
                          <a:solidFill>
                            <a:schemeClr val="dk1"/>
                          </a:solidFill>
                          <a:latin typeface="+mn-lt"/>
                          <a:ea typeface="+mn-ea"/>
                          <a:cs typeface="+mn-cs"/>
                        </a:rPr>
                        <a:t> &gt; 10.24s. </a:t>
                      </a:r>
                      <a:endParaRPr lang="zh-CN" altLang="en-US" sz="1100" b="0" kern="1200" dirty="0">
                        <a:solidFill>
                          <a:schemeClr val="dk1"/>
                        </a:solidFill>
                        <a:latin typeface="+mn-lt"/>
                        <a:ea typeface="+mn-ea"/>
                        <a:cs typeface="+mn-cs"/>
                      </a:endParaRPr>
                    </a:p>
                  </a:txBody>
                  <a:tcPr anchor="ctr"/>
                </a:tc>
                <a:extLst>
                  <a:ext uri="{0D108BD9-81ED-4DB2-BD59-A6C34878D82A}">
                    <a16:rowId xmlns:a16="http://schemas.microsoft.com/office/drawing/2014/main" val="2434046978"/>
                  </a:ext>
                </a:extLst>
              </a:tr>
            </a:tbl>
          </a:graphicData>
        </a:graphic>
      </p:graphicFrame>
      <p:graphicFrame>
        <p:nvGraphicFramePr>
          <p:cNvPr id="5" name="表格 4">
            <a:extLst>
              <a:ext uri="{FF2B5EF4-FFF2-40B4-BE49-F238E27FC236}">
                <a16:creationId xmlns:a16="http://schemas.microsoft.com/office/drawing/2014/main" id="{AA7A50E4-62AD-43CE-B614-C9EA4ABAA382}"/>
              </a:ext>
            </a:extLst>
          </p:cNvPr>
          <p:cNvGraphicFramePr>
            <a:graphicFrameLocks noGrp="1"/>
          </p:cNvGraphicFramePr>
          <p:nvPr>
            <p:extLst>
              <p:ext uri="{D42A27DB-BD31-4B8C-83A1-F6EECF244321}">
                <p14:modId xmlns:p14="http://schemas.microsoft.com/office/powerpoint/2010/main" val="1087338781"/>
              </p:ext>
            </p:extLst>
          </p:nvPr>
        </p:nvGraphicFramePr>
        <p:xfrm>
          <a:off x="648913" y="1620247"/>
          <a:ext cx="10977029" cy="1893570"/>
        </p:xfrm>
        <a:graphic>
          <a:graphicData uri="http://schemas.openxmlformats.org/drawingml/2006/table">
            <a:tbl>
              <a:tblPr firstRow="1" firstCol="1" bandRow="1"/>
              <a:tblGrid>
                <a:gridCol w="338303">
                  <a:extLst>
                    <a:ext uri="{9D8B030D-6E8A-4147-A177-3AD203B41FA5}">
                      <a16:colId xmlns:a16="http://schemas.microsoft.com/office/drawing/2014/main" val="4075327000"/>
                    </a:ext>
                  </a:extLst>
                </a:gridCol>
                <a:gridCol w="756730">
                  <a:extLst>
                    <a:ext uri="{9D8B030D-6E8A-4147-A177-3AD203B41FA5}">
                      <a16:colId xmlns:a16="http://schemas.microsoft.com/office/drawing/2014/main" val="1737056526"/>
                    </a:ext>
                  </a:extLst>
                </a:gridCol>
                <a:gridCol w="672895">
                  <a:extLst>
                    <a:ext uri="{9D8B030D-6E8A-4147-A177-3AD203B41FA5}">
                      <a16:colId xmlns:a16="http://schemas.microsoft.com/office/drawing/2014/main" val="112083367"/>
                    </a:ext>
                  </a:extLst>
                </a:gridCol>
                <a:gridCol w="672895">
                  <a:extLst>
                    <a:ext uri="{9D8B030D-6E8A-4147-A177-3AD203B41FA5}">
                      <a16:colId xmlns:a16="http://schemas.microsoft.com/office/drawing/2014/main" val="2946881467"/>
                    </a:ext>
                  </a:extLst>
                </a:gridCol>
                <a:gridCol w="1682610">
                  <a:extLst>
                    <a:ext uri="{9D8B030D-6E8A-4147-A177-3AD203B41FA5}">
                      <a16:colId xmlns:a16="http://schemas.microsoft.com/office/drawing/2014/main" val="3197390588"/>
                    </a:ext>
                  </a:extLst>
                </a:gridCol>
                <a:gridCol w="1051261">
                  <a:extLst>
                    <a:ext uri="{9D8B030D-6E8A-4147-A177-3AD203B41FA5}">
                      <a16:colId xmlns:a16="http://schemas.microsoft.com/office/drawing/2014/main" val="3321028894"/>
                    </a:ext>
                  </a:extLst>
                </a:gridCol>
                <a:gridCol w="338303">
                  <a:extLst>
                    <a:ext uri="{9D8B030D-6E8A-4147-A177-3AD203B41FA5}">
                      <a16:colId xmlns:a16="http://schemas.microsoft.com/office/drawing/2014/main" val="2042729224"/>
                    </a:ext>
                  </a:extLst>
                </a:gridCol>
                <a:gridCol w="1006005">
                  <a:extLst>
                    <a:ext uri="{9D8B030D-6E8A-4147-A177-3AD203B41FA5}">
                      <a16:colId xmlns:a16="http://schemas.microsoft.com/office/drawing/2014/main" val="413330001"/>
                    </a:ext>
                  </a:extLst>
                </a:gridCol>
                <a:gridCol w="3406766">
                  <a:extLst>
                    <a:ext uri="{9D8B030D-6E8A-4147-A177-3AD203B41FA5}">
                      <a16:colId xmlns:a16="http://schemas.microsoft.com/office/drawing/2014/main" val="2085614416"/>
                    </a:ext>
                  </a:extLst>
                </a:gridCol>
                <a:gridCol w="1051261">
                  <a:extLst>
                    <a:ext uri="{9D8B030D-6E8A-4147-A177-3AD203B41FA5}">
                      <a16:colId xmlns:a16="http://schemas.microsoft.com/office/drawing/2014/main" val="711301671"/>
                    </a:ext>
                  </a:extLst>
                </a:gridCol>
              </a:tblGrid>
              <a:tr h="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Resolve EN on eDRX &gt; 10.24s</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Docs:=4</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8F70D"/>
                    </a:solidFill>
                  </a:tcPr>
                </a:tc>
                <a:extLst>
                  <a:ext uri="{0D108BD9-81ED-4DB2-BD59-A6C34878D82A}">
                    <a16:rowId xmlns:a16="http://schemas.microsoft.com/office/drawing/2014/main" val="2982935561"/>
                  </a:ext>
                </a:extLst>
              </a:tr>
              <a:tr h="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ction="ppaction://hlinkfile"/>
                        </a:rPr>
                        <a:t>S2-2304325</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Discussion on the open issues of KI#5</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Huawei, HiSilicon</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Discussion paper.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Not counted towards TU quota</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943717122"/>
                  </a:ext>
                </a:extLst>
              </a:tr>
              <a:tr h="0">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rPr>
                        <a:t>S2-2305377</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23.247 CR0260 (Rel-18, 'F'): Resolving open issues for Multicast MBS procedures for UEs using power saving functions</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Nokia, Nokia Shanghai-bell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Baseline (alt#1)</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89745030"/>
                  </a:ext>
                </a:extLst>
              </a:tr>
              <a:tr h="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rPr>
                        <a:t>S2-2304206</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23.247 CR0212 (Rel-18, 'C'): Remove EN for support of CM-CONNECTED with RRC_INACTIVE state with </a:t>
                      </a:r>
                      <a:r>
                        <a:rPr lang="en-GB" sz="800" dirty="0" err="1">
                          <a:effectLst/>
                          <a:latin typeface="Arial" panose="020B0604020202020204" pitchFamily="34" charset="0"/>
                          <a:ea typeface="Times New Roman" panose="02020603050405020304" pitchFamily="18" charset="0"/>
                          <a:cs typeface="Times New Roman" panose="02020603050405020304" pitchFamily="18" charset="0"/>
                        </a:rPr>
                        <a:t>eDRX</a:t>
                      </a:r>
                      <a:r>
                        <a:rPr lang="en-GB" sz="800" dirty="0">
                          <a:effectLst/>
                          <a:latin typeface="Arial" panose="020B0604020202020204" pitchFamily="34" charset="0"/>
                          <a:ea typeface="Times New Roman" panose="02020603050405020304" pitchFamily="18" charset="0"/>
                          <a:cs typeface="Times New Roman" panose="02020603050405020304" pitchFamily="18" charset="0"/>
                        </a:rPr>
                        <a:t> &gt; 10.24s</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Qualcomm Incorporated</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dirty="0">
                          <a:effectLst/>
                          <a:latin typeface="Times New Roman" panose="02020603050405020304" pitchFamily="18" charset="0"/>
                          <a:ea typeface="Times New Roman" panose="02020603050405020304" pitchFamily="18" charset="0"/>
                          <a:cs typeface="Times New Roman" panose="02020603050405020304" pitchFamily="18" charset="0"/>
                        </a:rPr>
                        <a:t>Merge into 5377.</a:t>
                      </a:r>
                      <a:r>
                        <a:rPr lang="en-GB" sz="1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GB" sz="1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documents exceed TU budget?</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08639387"/>
                  </a:ext>
                </a:extLst>
              </a:tr>
              <a:tr h="0">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9.10.2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5" action="ppaction://hlinkfile"/>
                        </a:rPr>
                        <a:t>S2-2304327</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CR</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a:effectLst/>
                          <a:latin typeface="Arial" panose="020B0604020202020204" pitchFamily="34" charset="0"/>
                          <a:ea typeface="Times New Roman" panose="02020603050405020304" pitchFamily="18" charset="0"/>
                          <a:cs typeface="Times New Roman" panose="02020603050405020304" pitchFamily="18" charset="0"/>
                        </a:rPr>
                        <a:t>Approval</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23.247 CR0219 (Rel-18, 'F'): Update the EN for the support of </a:t>
                      </a:r>
                      <a:r>
                        <a:rPr lang="en-GB" sz="800" dirty="0" err="1">
                          <a:effectLst/>
                          <a:latin typeface="Arial" panose="020B0604020202020204" pitchFamily="34" charset="0"/>
                          <a:ea typeface="Times New Roman" panose="02020603050405020304" pitchFamily="18" charset="0"/>
                          <a:cs typeface="Times New Roman" panose="02020603050405020304" pitchFamily="18" charset="0"/>
                        </a:rPr>
                        <a:t>eDRX</a:t>
                      </a:r>
                      <a:r>
                        <a:rPr lang="en-GB" sz="800" dirty="0">
                          <a:effectLst/>
                          <a:latin typeface="Arial" panose="020B0604020202020204" pitchFamily="34" charset="0"/>
                          <a:ea typeface="Times New Roman" panose="02020603050405020304" pitchFamily="18" charset="0"/>
                          <a:cs typeface="Times New Roman" panose="02020603050405020304" pitchFamily="18" charset="0"/>
                        </a:rPr>
                        <a:t> of KI#5</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Huawei, HiSilicon</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800" dirty="0">
                          <a:effectLst/>
                          <a:latin typeface="Arial" panose="020B0604020202020204" pitchFamily="34" charset="0"/>
                          <a:ea typeface="Times New Roman" panose="02020603050405020304" pitchFamily="18" charset="0"/>
                          <a:cs typeface="Times New Roman" panose="02020603050405020304" pitchFamily="18" charset="0"/>
                        </a:rPr>
                        <a:t>Rel-18</a:t>
                      </a:r>
                      <a:endParaRPr lang="zh-CN" sz="900" dirty="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dirty="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0"/>
                        </a:spcAft>
                      </a:pPr>
                      <a:r>
                        <a:rPr lang="en-GB" sz="1000">
                          <a:effectLst/>
                          <a:latin typeface="Times New Roman" panose="02020603050405020304" pitchFamily="18" charset="0"/>
                          <a:ea typeface="Times New Roman" panose="02020603050405020304" pitchFamily="18" charset="0"/>
                          <a:cs typeface="Times New Roman" panose="02020603050405020304" pitchFamily="18" charset="0"/>
                        </a:rPr>
                        <a:t>Baseline (alt#2)</a:t>
                      </a:r>
                      <a:endParaRPr lang="zh-CN" sz="900">
                        <a:effectLst/>
                        <a:latin typeface="Arial" panose="020B0604020202020204" pitchFamily="34" charset="0"/>
                        <a:ea typeface="等线" panose="02010600030101010101" pitchFamily="2" charset="-122"/>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zh-CN" sz="1000" dirty="0">
                        <a:effectLst/>
                        <a:latin typeface="Arial" panose="020B06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733385350"/>
                  </a:ext>
                </a:extLst>
              </a:tr>
            </a:tbl>
          </a:graphicData>
        </a:graphic>
      </p:graphicFrame>
    </p:spTree>
    <p:extLst>
      <p:ext uri="{BB962C8B-B14F-4D97-AF65-F5344CB8AC3E}">
        <p14:creationId xmlns:p14="http://schemas.microsoft.com/office/powerpoint/2010/main" val="293916580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TotalTime>
  <Words>2742</Words>
  <Application>Microsoft Office PowerPoint</Application>
  <PresentationFormat>宽屏</PresentationFormat>
  <Paragraphs>467</Paragraphs>
  <Slides>10</Slides>
  <Notes>0</Notes>
  <HiddenSlides>0</HiddenSlides>
  <MMClips>0</MMClips>
  <ScaleCrop>false</ScaleCrop>
  <HeadingPairs>
    <vt:vector size="8" baseType="variant">
      <vt:variant>
        <vt:lpstr>已用的字体</vt:lpstr>
      </vt:variant>
      <vt:variant>
        <vt:i4>9</vt:i4>
      </vt:variant>
      <vt:variant>
        <vt:lpstr>主题</vt:lpstr>
      </vt:variant>
      <vt:variant>
        <vt:i4>2</vt:i4>
      </vt:variant>
      <vt:variant>
        <vt:lpstr>嵌入 OLE 服务器</vt:lpstr>
      </vt:variant>
      <vt:variant>
        <vt:i4>1</vt:i4>
      </vt:variant>
      <vt:variant>
        <vt:lpstr>幻灯片标题</vt:lpstr>
      </vt:variant>
      <vt:variant>
        <vt:i4>10</vt:i4>
      </vt:variant>
    </vt:vector>
  </HeadingPairs>
  <TitlesOfParts>
    <vt:vector size="22" baseType="lpstr">
      <vt:lpstr>Malgun Gothic</vt:lpstr>
      <vt:lpstr>等线</vt:lpstr>
      <vt:lpstr>等线 Light</vt:lpstr>
      <vt:lpstr>宋体</vt:lpstr>
      <vt:lpstr>Arial</vt:lpstr>
      <vt:lpstr>Calibri</vt:lpstr>
      <vt:lpstr>Calibri Light</vt:lpstr>
      <vt:lpstr>Times New Roman</vt:lpstr>
      <vt:lpstr>Wingdings</vt:lpstr>
      <vt:lpstr>Office 主题​​</vt:lpstr>
      <vt:lpstr>Office 主题</vt:lpstr>
      <vt:lpstr>Visio.Drawing.15</vt:lpstr>
      <vt:lpstr>SA2#156e pre-meeting CC#2</vt:lpstr>
      <vt:lpstr>Agenda</vt:lpstr>
      <vt:lpstr>Review of current status and plan for 5MBS_Ph2</vt:lpstr>
      <vt:lpstr>#1.1: Discussion on EN regarding Data Key in 23.502</vt:lpstr>
      <vt:lpstr>#1.2: Assistance information update</vt:lpstr>
      <vt:lpstr>#1.3: Deferred UE leaving and synchronizing MBS session status</vt:lpstr>
      <vt:lpstr>#2.1: TMGI index for MOCN broadcast</vt:lpstr>
      <vt:lpstr>#2.2: Location dependent scenario for MOCN broadcast</vt:lpstr>
      <vt:lpstr>#5.1: EN for eDRX &gt; 10.24s</vt:lpstr>
      <vt:lpstr>Annex: residual ENs and associated  documents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SA2#156e pre-meeting CC#2</dc:title>
  <dc:creator>Huawei user</dc:creator>
  <cp:lastModifiedBy>Huawei user</cp:lastModifiedBy>
  <cp:revision>22</cp:revision>
  <dcterms:created xsi:type="dcterms:W3CDTF">2023-04-13T02:41:46Z</dcterms:created>
  <dcterms:modified xsi:type="dcterms:W3CDTF">2023-04-13T10:37:37Z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(2)6gNBuN9KsRMAIuwttn92Dp+BbrZRQHDiREqUoUZ8mUV9cHfZMUuN2Q4DkpdPWtcf3f3C2uer
M+lcwARW4fbIVlMNsyBjIS3msHzW0wKNRFVnHupV6u8Husj96nj4ld7jmnsimRfGl8dhm3Ha
jJRe4FnYeTwRnTRQcbhdViognOYGwfIPqUCurP8VUvSfV8jtjZjIuLrMepmzp62RS5dVHG/B
msq/rIp1MLYRYepZZ4</vt:lpwstr>
  </property>
  <property fmtid="{D5CDD505-2E9C-101B-9397-08002B2CF9AE}" pid="3" name="_2015_ms_pID_7253431">
    <vt:lpwstr>UkP/+s96w+w5FdD13hp8Gpwbg6BZR0mGdH93uE2qRZiezhANMi55Vg
qntOFAfryMBjON6YnRAOToHjJB7d6QcEsJiosDWLPjOEkI9kzdyZoA0ZOJ8W+xIhyW38euDx
LWMwhrcyzQnDSjRXlGW3Gw7scEsJUimIz+CmLVtpI3Thq+zsvyuWFVVxYPWgf0KmVe5r6zYM
RRieHA9WNKOqPBEY</vt:lpwstr>
  </property>
</Properties>
</file>