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303" r:id="rId5"/>
    <p:sldId id="792" r:id="rId6"/>
    <p:sldId id="794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FF3300"/>
    <a:srgbClr val="FF33CC"/>
    <a:srgbClr val="FF6699"/>
    <a:srgbClr val="FF99FF"/>
    <a:srgbClr val="000000"/>
    <a:srgbClr val="C6D254"/>
    <a:srgbClr val="B1D254"/>
    <a:srgbClr val="72AF2F"/>
    <a:srgbClr val="5C8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3BFC62-AEC6-4937-AF12-362AD02283E4}" v="2" dt="2022-01-17T17:01:11.74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02" autoAdjust="0"/>
    <p:restoredTop sz="94625" autoAdjust="0"/>
  </p:normalViewPr>
  <p:slideViewPr>
    <p:cSldViewPr snapToGrid="0">
      <p:cViewPr varScale="1">
        <p:scale>
          <a:sx n="102" d="100"/>
          <a:sy n="102" d="100"/>
        </p:scale>
        <p:origin x="213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3/29/2023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3/29/2023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392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21064" y="165704"/>
            <a:ext cx="58102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 sz="1200" b="1" dirty="0" smtClean="0">
                <a:latin typeface="Arial "/>
              </a:rPr>
              <a:t>Call </a:t>
            </a:r>
            <a:r>
              <a:rPr lang="fr-FR" altLang="en-US" sz="1200" b="1" dirty="0" err="1" smtClean="0">
                <a:latin typeface="Arial "/>
              </a:rPr>
              <a:t>Conference</a:t>
            </a:r>
            <a:r>
              <a:rPr lang="fr-FR" altLang="en-US" sz="1200" b="1" baseline="0" dirty="0" smtClean="0">
                <a:latin typeface="Arial "/>
              </a:rPr>
              <a:t> 29th March </a:t>
            </a:r>
            <a:r>
              <a:rPr lang="fr-FR" altLang="en-US" sz="1200" b="1" dirty="0" smtClean="0">
                <a:latin typeface="Arial "/>
              </a:rPr>
              <a:t>2023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</a:t>
            </a:r>
            <a:r>
              <a:rPr lang="en-GB" altLang="en-US" sz="800" dirty="0" smtClean="0"/>
              <a:t>2023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56E_Electronic_2023-04/INBOX/DRAFTS/5GSAT_Ph2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2_Arch/TSGS2_156E_Electronic_2023-04/INBOX/DRAFTS/5GSAT_Ph2/S2-230xxxx_5GSAT_SCA_stand_DP.doc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www.3gpp.org/ftp/tsg_sa/WG2_Arch/TSGS2_156E_Electronic_2023-04/INBOX/DRAFTS/5GSAT_Ph2/Nokia_S2-230xxxx%20(NAS%20signalling%20wait%20time).docx" TargetMode="External"/><Relationship Id="rId2" Type="http://schemas.openxmlformats.org/officeDocument/2006/relationships/hyperlink" Target="https://www.3gpp.org/ftp/tsg_sa/WG2_Arch/TSGS2_156E_Electronic_2023-04/INBOX/DRAFTS/5GSAT_Ph2/Huawei_S2-230byyy%205GSAT%20EN%20Resolutions%20Discussion_v1.doc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WG2_Arch/TSGS2_156E_Electronic_2023-04/INBOX/DRAFTS/5GSAT_Ph2/Nokia_S2-230xxxx%20(provisioning%20satellite%20coverage%20to%20the%20AMF).docx" TargetMode="External"/><Relationship Id="rId5" Type="http://schemas.openxmlformats.org/officeDocument/2006/relationships/hyperlink" Target="https://www.3gpp.org/ftp/tsg_sa/WG2_Arch/TSGS2_156E_Electronic_2023-04/INBOX/DRAFTS/5GSAT_Ph2/Views%20from%20Satellite%20community%20on%205GSatph2_V4.pptx" TargetMode="External"/><Relationship Id="rId4" Type="http://schemas.openxmlformats.org/officeDocument/2006/relationships/hyperlink" Target="https://www.3gpp.org/ftp/tsg_sa/WG2_Arch/TSGS2_156E_Electronic_2023-04/INBOX/DRAFTS/5GSAT_Ph2/RapporteurIntro_CC_29032023%20-%20v3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194370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altLang="zh-CN" b="1" dirty="0" smtClean="0"/>
              <a:t>(FS_)5GSAT_Ph2</a:t>
            </a:r>
            <a:br>
              <a:rPr lang="en-GB" altLang="zh-CN" b="1" dirty="0" smtClean="0"/>
            </a:br>
            <a:r>
              <a:rPr lang="en-GB" altLang="zh-CN" b="1" dirty="0"/>
              <a:t/>
            </a:r>
            <a:br>
              <a:rPr lang="en-GB" altLang="zh-CN" b="1" dirty="0"/>
            </a:br>
            <a:r>
              <a:rPr lang="en-GB" altLang="zh-CN" b="1" dirty="0" smtClean="0"/>
              <a:t>Call Conference to prepare SA2#156e</a:t>
            </a:r>
            <a:br>
              <a:rPr lang="en-GB" altLang="zh-CN" b="1" dirty="0" smtClean="0"/>
            </a:br>
            <a:r>
              <a:rPr lang="en-GB" altLang="zh-CN" b="1" dirty="0"/>
              <a:t/>
            </a:r>
            <a:br>
              <a:rPr lang="en-GB" altLang="zh-CN" b="1" dirty="0"/>
            </a:br>
            <a:r>
              <a:rPr lang="en-GB" altLang="zh-CN" b="1" i="1" dirty="0" smtClean="0">
                <a:solidFill>
                  <a:srgbClr val="00B050"/>
                </a:solidFill>
              </a:rPr>
              <a:t>…</a:t>
            </a:r>
            <a:endParaRPr lang="en-GB" i="1" baseline="30000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800" dirty="0"/>
              <a:t/>
            </a:r>
            <a:br>
              <a:rPr lang="en-US" altLang="en-US" sz="1800" dirty="0"/>
            </a:br>
            <a:r>
              <a:rPr lang="en-US" altLang="en-US" sz="2000" b="1" dirty="0" smtClean="0"/>
              <a:t>Jean Yves Fine</a:t>
            </a:r>
          </a:p>
          <a:p>
            <a:pPr>
              <a:lnSpc>
                <a:spcPct val="80000"/>
              </a:lnSpc>
            </a:pPr>
            <a:r>
              <a:rPr lang="en-US" altLang="en-US" sz="1800" dirty="0" smtClean="0">
                <a:latin typeface="Arial" panose="020B0604020202020204" pitchFamily="34" charset="0"/>
              </a:rPr>
              <a:t>Thales (Rapporteur)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Agenda  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371600"/>
            <a:ext cx="8388350" cy="1197610"/>
          </a:xfrm>
        </p:spPr>
        <p:txBody>
          <a:bodyPr/>
          <a:lstStyle/>
          <a:p>
            <a:r>
              <a:rPr lang="fr-FR" dirty="0" smtClean="0"/>
              <a:t>Agenda</a:t>
            </a:r>
          </a:p>
          <a:p>
            <a:pPr marL="0" indent="0">
              <a:buNone/>
            </a:pPr>
            <a:endParaRPr lang="fr-FR" dirty="0" smtClean="0"/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AI#1 &gt; Prioritization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of completion of the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IoT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NTN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AI#2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According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CT#99 feedback, confirm or not the need to standardize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user plane protocol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formats for the satellite coverage availability information to the UE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AI#3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Strategy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and planned contributions to close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Editor’s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otes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AI#4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Satellite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coverage availability information provisioning to AMF: O&amp;M and/or AF?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AI#5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GB" sz="16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AoB</a:t>
            </a:r>
            <a:r>
              <a:rPr lang="en-GB" sz="1600" dirty="0" smtClean="0">
                <a:latin typeface="Arial" panose="020B0604020202020204" pitchFamily="34" charset="0"/>
                <a:ea typeface="Calibri" panose="020F0502020204030204" pitchFamily="34" charset="0"/>
              </a:rPr>
              <a:t> …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endParaRPr lang="en-GB" sz="1600" dirty="0">
              <a:latin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endParaRPr lang="en-US" dirty="0"/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endParaRPr lang="en-US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endParaRPr lang="fr-FR" sz="1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85775" y="4711066"/>
            <a:ext cx="8658225" cy="1197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kern="0" dirty="0" smtClean="0"/>
              <a:t>List of inputs documents</a:t>
            </a:r>
          </a:p>
          <a:p>
            <a:pPr lvl="2"/>
            <a:r>
              <a:rPr lang="fr-FR" sz="1600" dirty="0">
                <a:latin typeface="Arial" panose="020B0604020202020204" pitchFamily="34" charset="0"/>
              </a:rPr>
              <a:t>D</a:t>
            </a:r>
            <a:r>
              <a:rPr lang="fr-FR" sz="1600" dirty="0" smtClean="0">
                <a:latin typeface="Arial" panose="020B0604020202020204" pitchFamily="34" charset="0"/>
              </a:rPr>
              <a:t>ocuments to </a:t>
            </a:r>
            <a:r>
              <a:rPr lang="fr-FR" sz="1600" dirty="0" err="1" smtClean="0">
                <a:latin typeface="Arial" panose="020B0604020202020204" pitchFamily="34" charset="0"/>
              </a:rPr>
              <a:t>be</a:t>
            </a:r>
            <a:r>
              <a:rPr lang="fr-FR" sz="1600" dirty="0" smtClean="0">
                <a:latin typeface="Arial" panose="020B0604020202020204" pitchFamily="34" charset="0"/>
              </a:rPr>
              <a:t> </a:t>
            </a:r>
            <a:r>
              <a:rPr lang="fr-FR" sz="1600" dirty="0" err="1" smtClean="0">
                <a:latin typeface="Arial" panose="020B0604020202020204" pitchFamily="34" charset="0"/>
              </a:rPr>
              <a:t>provided</a:t>
            </a:r>
            <a:r>
              <a:rPr lang="fr-FR" sz="1600" dirty="0" smtClean="0">
                <a:latin typeface="Arial" panose="020B0604020202020204" pitchFamily="34" charset="0"/>
              </a:rPr>
              <a:t> in the </a:t>
            </a:r>
            <a:r>
              <a:rPr lang="fr-FR" sz="1600" dirty="0" err="1" smtClean="0">
                <a:latin typeface="Arial" panose="020B0604020202020204" pitchFamily="34" charset="0"/>
              </a:rPr>
              <a:t>folder</a:t>
            </a:r>
            <a:r>
              <a:rPr lang="fr-FR" sz="1600" dirty="0" smtClean="0">
                <a:latin typeface="Arial" panose="020B0604020202020204" pitchFamily="34" charset="0"/>
              </a:rPr>
              <a:t>:</a:t>
            </a:r>
          </a:p>
          <a:p>
            <a:pPr marL="914400" lvl="2" indent="0">
              <a:buNone/>
            </a:pPr>
            <a:r>
              <a:rPr lang="fr-FR" sz="1200" u="sng" dirty="0">
                <a:latin typeface="Arial" panose="020B0604020202020204" pitchFamily="34" charset="0"/>
                <a:hlinkClick r:id="rId3"/>
              </a:rPr>
              <a:t>https://</a:t>
            </a:r>
            <a:r>
              <a:rPr lang="fr-FR" sz="1200" u="sng" dirty="0" smtClean="0">
                <a:latin typeface="Arial" panose="020B0604020202020204" pitchFamily="34" charset="0"/>
                <a:hlinkClick r:id="rId3"/>
              </a:rPr>
              <a:t>www.3gpp.org/ftp/tsg_sa/WG2_Arch/TSGS2_156E_Electronic_2023-04/INBOX/DRAFTS/5GSAT_Ph2</a:t>
            </a:r>
            <a:r>
              <a:rPr lang="fr-FR" sz="1200" u="sng" dirty="0" smtClean="0">
                <a:latin typeface="Arial" panose="020B0604020202020204" pitchFamily="34" charset="0"/>
              </a:rPr>
              <a:t> </a:t>
            </a:r>
            <a:endParaRPr lang="fr-FR" sz="1200" kern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090806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Minutes  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950" y="1768569"/>
            <a:ext cx="8388350" cy="1197610"/>
          </a:xfrm>
        </p:spPr>
        <p:txBody>
          <a:bodyPr/>
          <a:lstStyle/>
          <a:p>
            <a:r>
              <a:rPr lang="fr-FR" sz="1600" dirty="0" smtClean="0"/>
              <a:t>Steve (</a:t>
            </a:r>
            <a:r>
              <a:rPr lang="fr-FR" sz="1600" dirty="0" err="1" smtClean="0"/>
              <a:t>Huawei</a:t>
            </a:r>
            <a:r>
              <a:rPr lang="fr-FR" sz="1600" dirty="0" smtClean="0"/>
              <a:t>) </a:t>
            </a:r>
            <a:r>
              <a:rPr lang="fr-FR" sz="1600" dirty="0" err="1" smtClean="0"/>
              <a:t>presents</a:t>
            </a:r>
            <a:r>
              <a:rPr lang="fr-FR" sz="1600" dirty="0" smtClean="0"/>
              <a:t>:</a:t>
            </a:r>
            <a:r>
              <a:rPr lang="fr-FR" sz="1600" dirty="0" smtClean="0"/>
              <a:t> </a:t>
            </a:r>
          </a:p>
          <a:p>
            <a:pPr marL="0" indent="0">
              <a:buNone/>
            </a:pPr>
            <a:endParaRPr lang="fr-FR" sz="800" dirty="0" smtClean="0">
              <a:hlinkClick r:id="rId2"/>
            </a:endParaRPr>
          </a:p>
          <a:p>
            <a:pPr marL="0" indent="0">
              <a:buNone/>
            </a:pPr>
            <a:r>
              <a:rPr lang="fr-FR" sz="800" dirty="0" smtClean="0">
                <a:hlinkClick r:id="rId2"/>
              </a:rPr>
              <a:t>https</a:t>
            </a:r>
            <a:r>
              <a:rPr lang="fr-FR" sz="800" dirty="0">
                <a:hlinkClick r:id="rId2"/>
              </a:rPr>
              <a:t>://</a:t>
            </a:r>
            <a:r>
              <a:rPr lang="fr-FR" sz="800" dirty="0" smtClean="0">
                <a:hlinkClick r:id="rId2"/>
              </a:rPr>
              <a:t>www.3gpp.org/ftp/tsg_sa/WG2_Arch/TSGS2_156E_Electronic_2023-04/INBOX/DRAFTS/5GSAT_Ph2/Huawei_S2-230byyy%205GSAT%20EN%20Resolutions%20Discussion_v1.docx</a:t>
            </a:r>
            <a:r>
              <a:rPr lang="fr-FR" sz="800" dirty="0" smtClean="0"/>
              <a:t> </a:t>
            </a:r>
            <a:r>
              <a:rPr lang="fr-FR" sz="1600" dirty="0" err="1" smtClean="0"/>
              <a:t>which</a:t>
            </a:r>
            <a:r>
              <a:rPr lang="fr-FR" sz="1600" dirty="0" smtClean="0"/>
              <a:t> </a:t>
            </a:r>
            <a:r>
              <a:rPr lang="fr-FR" sz="1600" dirty="0" err="1" smtClean="0"/>
              <a:t>is</a:t>
            </a:r>
            <a:r>
              <a:rPr lang="fr-FR" sz="1600" dirty="0" smtClean="0"/>
              <a:t> a global discussion </a:t>
            </a:r>
            <a:r>
              <a:rPr lang="fr-FR" sz="1600" dirty="0" err="1" smtClean="0"/>
              <a:t>giving</a:t>
            </a:r>
            <a:r>
              <a:rPr lang="fr-FR" sz="1600" dirty="0" smtClean="0"/>
              <a:t> arguments on how to </a:t>
            </a:r>
            <a:r>
              <a:rPr lang="fr-FR" sz="1600" dirty="0" err="1" smtClean="0"/>
              <a:t>solve</a:t>
            </a:r>
            <a:r>
              <a:rPr lang="fr-FR" sz="1600" dirty="0" smtClean="0"/>
              <a:t> open </a:t>
            </a:r>
            <a:r>
              <a:rPr lang="fr-FR" sz="1600" dirty="0" err="1" smtClean="0"/>
              <a:t>Editor’s</a:t>
            </a:r>
            <a:r>
              <a:rPr lang="fr-FR" sz="1600" dirty="0" smtClean="0"/>
              <a:t> Notes  </a:t>
            </a:r>
            <a:endParaRPr lang="en-US" dirty="0"/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endParaRPr lang="en-US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endParaRPr lang="fr-FR" sz="14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88950" y="1163761"/>
            <a:ext cx="8388350" cy="679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sz="1600" kern="0" dirty="0" smtClean="0"/>
              <a:t>Rapporteur (Thales) </a:t>
            </a:r>
            <a:r>
              <a:rPr lang="fr-FR" sz="1600" kern="0" dirty="0" err="1" smtClean="0"/>
              <a:t>presents</a:t>
            </a:r>
            <a:r>
              <a:rPr lang="fr-FR" sz="1600" kern="0" dirty="0" smtClean="0"/>
              <a:t>: </a:t>
            </a:r>
          </a:p>
          <a:p>
            <a:pPr marL="0" indent="0">
              <a:buFontTx/>
              <a:buNone/>
            </a:pPr>
            <a:r>
              <a:rPr lang="fr-FR" sz="800" kern="0" dirty="0" smtClean="0">
                <a:hlinkClick r:id="rId4"/>
              </a:rPr>
              <a:t>https://www.3gpp.org/ftp/tsg_sa/WG2_Arch/TSGS2_156E_Electronic_2023-04/INBOX/DRAFTS/5GSAT_Ph2/RapporteurIntro_CC_29032023%20-%20v3.pptx</a:t>
            </a:r>
            <a:r>
              <a:rPr lang="fr-FR" sz="800" kern="0" dirty="0" smtClean="0"/>
              <a:t>  </a:t>
            </a:r>
            <a:r>
              <a:rPr lang="fr-FR" sz="1600" kern="0" dirty="0" smtClean="0"/>
              <a:t>as introduction</a:t>
            </a:r>
            <a:endParaRPr lang="en-GB" sz="1600" kern="0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endParaRPr lang="en-GB" sz="1600" kern="0" dirty="0" smtClean="0">
              <a:latin typeface="Arial" panose="020B0604020202020204" pitchFamily="34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endParaRPr lang="en-US" kern="0" dirty="0" smtClean="0"/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endParaRPr lang="en-US" sz="1200" kern="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endParaRPr lang="fr-FR" sz="1400" kern="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88950" y="2892738"/>
            <a:ext cx="8388350" cy="1197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sz="1600" kern="0" dirty="0" smtClean="0"/>
              <a:t>Thierry (</a:t>
            </a:r>
            <a:r>
              <a:rPr lang="fr-FR" sz="1600" kern="0" dirty="0" err="1" smtClean="0"/>
              <a:t>Novamint</a:t>
            </a:r>
            <a:r>
              <a:rPr lang="fr-FR" sz="1600" kern="0" dirty="0" smtClean="0"/>
              <a:t>) </a:t>
            </a:r>
            <a:r>
              <a:rPr lang="fr-FR" sz="1600" kern="0" dirty="0" err="1" smtClean="0"/>
              <a:t>presents</a:t>
            </a:r>
            <a:r>
              <a:rPr lang="fr-FR" sz="1600" kern="0" dirty="0" smtClean="0"/>
              <a:t>: </a:t>
            </a:r>
          </a:p>
          <a:p>
            <a:pPr marL="0" indent="0">
              <a:buFontTx/>
              <a:buNone/>
            </a:pPr>
            <a:r>
              <a:rPr lang="fr-FR" sz="800" kern="0" dirty="0">
                <a:hlinkClick r:id="rId5"/>
              </a:rPr>
              <a:t>https://</a:t>
            </a:r>
            <a:r>
              <a:rPr lang="fr-FR" sz="800" kern="0" dirty="0" smtClean="0">
                <a:hlinkClick r:id="rId5"/>
              </a:rPr>
              <a:t>www.3gpp.org/ftp/tsg_sa/WG2_Arch/TSGS2_156E_Electronic_2023-04/INBOX/DRAFTS/5GSAT_Ph2/Views%20from%20Satellite%20community%20on%205GSatph2_V4.pptx</a:t>
            </a:r>
            <a:r>
              <a:rPr lang="fr-FR" sz="800" kern="0" dirty="0" smtClean="0"/>
              <a:t> </a:t>
            </a:r>
          </a:p>
          <a:p>
            <a:pPr marL="0" indent="0">
              <a:buFontTx/>
              <a:buNone/>
            </a:pPr>
            <a:r>
              <a:rPr lang="fr-FR" sz="800" kern="0" dirty="0" smtClean="0"/>
              <a:t> </a:t>
            </a:r>
            <a:r>
              <a:rPr lang="fr-FR" sz="1600" kern="0" dirty="0" err="1" smtClean="0"/>
              <a:t>which</a:t>
            </a:r>
            <a:r>
              <a:rPr lang="fr-FR" sz="1600" kern="0" dirty="0" smtClean="0"/>
              <a:t> </a:t>
            </a:r>
            <a:r>
              <a:rPr lang="fr-FR" sz="1600" kern="0" dirty="0" err="1" smtClean="0"/>
              <a:t>is</a:t>
            </a:r>
            <a:r>
              <a:rPr lang="fr-FR" sz="1600" kern="0" dirty="0" smtClean="0"/>
              <a:t> a </a:t>
            </a:r>
            <a:r>
              <a:rPr lang="fr-FR" sz="1600" kern="0" dirty="0" err="1" smtClean="0"/>
              <a:t>presentation</a:t>
            </a:r>
            <a:r>
              <a:rPr lang="fr-FR" sz="1600" kern="0" dirty="0" smtClean="0"/>
              <a:t> to </a:t>
            </a:r>
            <a:r>
              <a:rPr lang="fr-FR" sz="1600" kern="0" dirty="0" err="1" smtClean="0"/>
              <a:t>emphasis</a:t>
            </a:r>
            <a:r>
              <a:rPr lang="fr-FR" sz="1600" kern="0" dirty="0" smtClean="0"/>
              <a:t> the </a:t>
            </a:r>
            <a:r>
              <a:rPr lang="fr-FR" sz="1600" kern="0" dirty="0" err="1" smtClean="0"/>
              <a:t>need</a:t>
            </a:r>
            <a:r>
              <a:rPr lang="fr-FR" sz="1600" kern="0" dirty="0" smtClean="0"/>
              <a:t> to </a:t>
            </a:r>
            <a:r>
              <a:rPr lang="fr-FR" sz="1600" kern="0" dirty="0" err="1" smtClean="0"/>
              <a:t>treat</a:t>
            </a:r>
            <a:r>
              <a:rPr lang="fr-FR" sz="1600" kern="0" dirty="0" smtClean="0"/>
              <a:t> EPC case in </a:t>
            </a:r>
            <a:r>
              <a:rPr lang="fr-FR" sz="1600" kern="0" dirty="0" err="1" smtClean="0"/>
              <a:t>remaining</a:t>
            </a:r>
            <a:r>
              <a:rPr lang="fr-FR" sz="1600" kern="0" dirty="0" smtClean="0"/>
              <a:t> time.</a:t>
            </a:r>
            <a:endParaRPr lang="en-GB" sz="1600" kern="0" dirty="0" smtClean="0">
              <a:latin typeface="Arial" panose="020B0604020202020204" pitchFamily="34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endParaRPr lang="en-US" kern="0" dirty="0" smtClean="0"/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endParaRPr lang="en-US" sz="1200" kern="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endParaRPr lang="fr-FR" sz="1400" kern="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88950" y="3768986"/>
            <a:ext cx="8388350" cy="32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sz="1600" kern="0" dirty="0" smtClean="0"/>
              <a:t>Haris (</a:t>
            </a:r>
            <a:r>
              <a:rPr lang="fr-FR" sz="1600" kern="0" dirty="0" err="1" smtClean="0"/>
              <a:t>Qualcomm</a:t>
            </a:r>
            <a:r>
              <a:rPr lang="fr-FR" sz="1600" kern="0" dirty="0" smtClean="0"/>
              <a:t>) </a:t>
            </a:r>
            <a:r>
              <a:rPr lang="fr-FR" sz="1600" kern="0" dirty="0" err="1" smtClean="0"/>
              <a:t>said</a:t>
            </a:r>
            <a:r>
              <a:rPr lang="fr-FR" sz="1600" kern="0" dirty="0" smtClean="0"/>
              <a:t> </a:t>
            </a:r>
            <a:r>
              <a:rPr lang="fr-FR" sz="1600" kern="0" dirty="0" err="1" smtClean="0"/>
              <a:t>that</a:t>
            </a:r>
            <a:r>
              <a:rPr lang="fr-FR" sz="1600" kern="0" dirty="0" smtClean="0"/>
              <a:t> </a:t>
            </a:r>
            <a:r>
              <a:rPr lang="fr-FR" sz="1600" kern="0" dirty="0" err="1" smtClean="0"/>
              <a:t>he</a:t>
            </a:r>
            <a:r>
              <a:rPr lang="fr-FR" sz="1600" kern="0" dirty="0" smtClean="0"/>
              <a:t> </a:t>
            </a:r>
            <a:r>
              <a:rPr lang="fr-FR" sz="1600" kern="0" dirty="0" err="1" smtClean="0"/>
              <a:t>prefers</a:t>
            </a:r>
            <a:r>
              <a:rPr lang="fr-FR" sz="1600" kern="0" dirty="0" smtClean="0"/>
              <a:t> to </a:t>
            </a:r>
            <a:r>
              <a:rPr lang="fr-FR" sz="1600" kern="0" dirty="0" err="1" smtClean="0"/>
              <a:t>standardize</a:t>
            </a:r>
            <a:r>
              <a:rPr lang="fr-FR" sz="1600" kern="0" dirty="0" smtClean="0"/>
              <a:t> the format for satellite information data  </a:t>
            </a:r>
          </a:p>
          <a:p>
            <a:pPr marL="0" indent="0">
              <a:buFontTx/>
              <a:buNone/>
            </a:pPr>
            <a:r>
              <a:rPr lang="fr-FR" sz="800" kern="0" dirty="0" smtClean="0"/>
              <a:t> </a:t>
            </a:r>
            <a:endParaRPr lang="en-US" sz="1200" kern="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endParaRPr lang="fr-FR" sz="1400" kern="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88950" y="4424841"/>
            <a:ext cx="8388350" cy="32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sz="1600" kern="0" dirty="0" err="1" smtClean="0"/>
              <a:t>Hannu</a:t>
            </a:r>
            <a:r>
              <a:rPr lang="fr-FR" sz="1600" kern="0" dirty="0" smtClean="0"/>
              <a:t> (Nokia) </a:t>
            </a:r>
            <a:r>
              <a:rPr lang="fr-FR" sz="1600" kern="0" dirty="0" err="1" smtClean="0"/>
              <a:t>presents</a:t>
            </a:r>
            <a:r>
              <a:rPr lang="fr-FR" sz="1600" kern="0" dirty="0" smtClean="0"/>
              <a:t> 2 documents, on AMF </a:t>
            </a:r>
            <a:r>
              <a:rPr lang="fr-FR" sz="1600" kern="0" dirty="0" err="1" smtClean="0"/>
              <a:t>provisionning</a:t>
            </a:r>
            <a:r>
              <a:rPr lang="fr-FR" sz="1600" kern="0" dirty="0" smtClean="0"/>
              <a:t> </a:t>
            </a:r>
            <a:r>
              <a:rPr lang="fr-FR" sz="1600" kern="0" dirty="0" err="1" smtClean="0"/>
              <a:t>through</a:t>
            </a:r>
            <a:r>
              <a:rPr lang="fr-FR" sz="1600" kern="0" dirty="0" smtClean="0"/>
              <a:t> O&amp;M and </a:t>
            </a:r>
            <a:r>
              <a:rPr lang="fr-FR" sz="1600" kern="0" dirty="0" err="1" smtClean="0"/>
              <a:t>timer</a:t>
            </a:r>
            <a:r>
              <a:rPr lang="fr-FR" sz="1600" kern="0" dirty="0" smtClean="0"/>
              <a:t> </a:t>
            </a:r>
            <a:r>
              <a:rPr lang="fr-FR" sz="1600" kern="0" dirty="0" err="1" smtClean="0"/>
              <a:t>renaming</a:t>
            </a:r>
            <a:r>
              <a:rPr lang="fr-FR" sz="1600" kern="0" dirty="0" smtClean="0"/>
              <a:t>:</a:t>
            </a:r>
          </a:p>
          <a:p>
            <a:pPr marL="0" indent="0">
              <a:buNone/>
            </a:pPr>
            <a:r>
              <a:rPr lang="fr-FR" sz="800" kern="0" dirty="0">
                <a:hlinkClick r:id="rId6"/>
              </a:rPr>
              <a:t>https://www.3gpp.org/ftp/tsg_sa/WG2_Arch/TSGS2_156E_Electronic_2023-04/INBOX/DRAFTS/5GSAT_Ph2/Nokia_S2-230xxxx%20(provisioning%20satellite%20coverage%20to%20the%20AMF).</a:t>
            </a:r>
            <a:r>
              <a:rPr lang="fr-FR" sz="800" kern="0" dirty="0" smtClean="0">
                <a:hlinkClick r:id="rId6"/>
              </a:rPr>
              <a:t>docx</a:t>
            </a:r>
            <a:endParaRPr lang="fr-FR" sz="800" kern="0" dirty="0" smtClean="0"/>
          </a:p>
          <a:p>
            <a:pPr marL="0" indent="0">
              <a:buNone/>
            </a:pPr>
            <a:r>
              <a:rPr lang="fr-FR" sz="800" kern="0" dirty="0">
                <a:hlinkClick r:id="rId7"/>
              </a:rPr>
              <a:t>https://www.3gpp.org/ftp/tsg_sa/WG2_Arch/TSGS2_156E_Electronic_2023-04/INBOX/DRAFTS/5GSAT_Ph2/Nokia_S2-230xxxx%20(NAS%20signalling%20wait%20time).</a:t>
            </a:r>
            <a:r>
              <a:rPr lang="fr-FR" sz="800" kern="0" dirty="0" smtClean="0">
                <a:hlinkClick r:id="rId7"/>
              </a:rPr>
              <a:t>docx</a:t>
            </a:r>
            <a:r>
              <a:rPr lang="fr-FR" sz="800" kern="0" dirty="0" smtClean="0"/>
              <a:t>  </a:t>
            </a:r>
          </a:p>
          <a:p>
            <a:pPr marL="0" indent="0">
              <a:buNone/>
            </a:pPr>
            <a:endParaRPr lang="fr-FR" sz="800" kern="0" dirty="0"/>
          </a:p>
          <a:p>
            <a:pPr marL="0" indent="0">
              <a:buNone/>
            </a:pPr>
            <a:endParaRPr lang="fr-FR" sz="1600" kern="0" dirty="0" smtClean="0"/>
          </a:p>
          <a:p>
            <a:pPr marL="0" indent="0">
              <a:buFontTx/>
              <a:buNone/>
            </a:pPr>
            <a:r>
              <a:rPr lang="fr-FR" sz="800" kern="0" dirty="0" smtClean="0"/>
              <a:t> </a:t>
            </a:r>
            <a:endParaRPr lang="en-US" sz="1200" kern="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endParaRPr lang="fr-FR" sz="1400" kern="0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488950" y="5458619"/>
            <a:ext cx="8388350" cy="32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sz="1600" kern="0" dirty="0" err="1" smtClean="0"/>
              <a:t>Saso</a:t>
            </a:r>
            <a:r>
              <a:rPr lang="fr-FR" sz="1600" kern="0" dirty="0" smtClean="0"/>
              <a:t> (Intel) </a:t>
            </a:r>
            <a:r>
              <a:rPr lang="fr-FR" sz="1600" kern="0" dirty="0" err="1" smtClean="0"/>
              <a:t>presents</a:t>
            </a:r>
            <a:r>
              <a:rPr lang="fr-FR" sz="1600" kern="0" dirty="0" smtClean="0"/>
              <a:t>:  </a:t>
            </a:r>
          </a:p>
          <a:p>
            <a:pPr marL="0" indent="0">
              <a:buNone/>
            </a:pPr>
            <a:r>
              <a:rPr lang="fr-FR" sz="800" kern="0" dirty="0">
                <a:hlinkClick r:id="rId8"/>
              </a:rPr>
              <a:t>https://</a:t>
            </a:r>
            <a:r>
              <a:rPr lang="fr-FR" sz="800" kern="0" dirty="0" smtClean="0">
                <a:hlinkClick r:id="rId8"/>
              </a:rPr>
              <a:t>www.3gpp.org/ftp/tsg_sa/WG2_Arch/TSGS2_156E_Electronic_2023-04/INBOX/DRAFTS/5GSAT_Ph2/S2-230xxxx_5GSAT_SCA_stand_DP.doc</a:t>
            </a:r>
            <a:r>
              <a:rPr lang="fr-FR" sz="800" kern="0" dirty="0" smtClean="0"/>
              <a:t> </a:t>
            </a:r>
            <a:endParaRPr lang="fr-FR" sz="800" kern="0" dirty="0"/>
          </a:p>
          <a:p>
            <a:pPr marL="0" indent="0">
              <a:buNone/>
            </a:pPr>
            <a:r>
              <a:rPr lang="fr-FR" sz="800" kern="0" dirty="0"/>
              <a:t> </a:t>
            </a:r>
            <a:r>
              <a:rPr lang="fr-FR" sz="1600" kern="0" dirty="0" err="1"/>
              <a:t>which</a:t>
            </a:r>
            <a:r>
              <a:rPr lang="fr-FR" sz="1600" kern="0" dirty="0"/>
              <a:t> </a:t>
            </a:r>
            <a:r>
              <a:rPr lang="fr-FR" sz="1600" kern="0" dirty="0" err="1"/>
              <a:t>is</a:t>
            </a:r>
            <a:r>
              <a:rPr lang="fr-FR" sz="1600" kern="0" dirty="0"/>
              <a:t> a </a:t>
            </a:r>
            <a:r>
              <a:rPr lang="fr-FR" sz="1600" kern="0" dirty="0" smtClean="0"/>
              <a:t>discussion to </a:t>
            </a:r>
            <a:r>
              <a:rPr lang="fr-FR" sz="1600" kern="0" dirty="0" err="1" smtClean="0"/>
              <a:t>solve</a:t>
            </a:r>
            <a:r>
              <a:rPr lang="fr-FR" sz="1600" kern="0" dirty="0" smtClean="0"/>
              <a:t> </a:t>
            </a:r>
            <a:r>
              <a:rPr lang="fr-FR" sz="1600" kern="0" dirty="0" err="1" smtClean="0"/>
              <a:t>editor’s</a:t>
            </a:r>
            <a:r>
              <a:rPr lang="fr-FR" sz="1600" kern="0" dirty="0" smtClean="0"/>
              <a:t> notes </a:t>
            </a:r>
            <a:r>
              <a:rPr lang="fr-FR" sz="1600" kern="0" dirty="0" err="1" smtClean="0"/>
              <a:t>introduced</a:t>
            </a:r>
            <a:r>
              <a:rPr lang="fr-FR" sz="1600" kern="0" dirty="0" smtClean="0"/>
              <a:t> </a:t>
            </a:r>
            <a:r>
              <a:rPr lang="fr-FR" sz="1600" kern="0" dirty="0" err="1" smtClean="0"/>
              <a:t>after</a:t>
            </a:r>
            <a:r>
              <a:rPr lang="fr-FR" sz="1600" kern="0" dirty="0" smtClean="0"/>
              <a:t> last SA </a:t>
            </a:r>
            <a:r>
              <a:rPr lang="fr-FR" sz="1600" kern="0" dirty="0" err="1" smtClean="0"/>
              <a:t>plenary</a:t>
            </a:r>
            <a:r>
              <a:rPr lang="fr-FR" sz="1600" kern="0" dirty="0" smtClean="0"/>
              <a:t>.</a:t>
            </a:r>
            <a:endParaRPr lang="en-GB" sz="1600" kern="0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fr-FR" sz="1600" kern="0" dirty="0" smtClean="0"/>
          </a:p>
          <a:p>
            <a:pPr marL="0" indent="0">
              <a:buFontTx/>
              <a:buNone/>
            </a:pPr>
            <a:r>
              <a:rPr lang="fr-FR" sz="800" kern="0" dirty="0" smtClean="0"/>
              <a:t> </a:t>
            </a:r>
            <a:endParaRPr lang="en-US" sz="1200" kern="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endParaRPr lang="fr-FR" sz="1400" kern="0" dirty="0"/>
          </a:p>
        </p:txBody>
      </p:sp>
    </p:spTree>
    <p:extLst>
      <p:ext uri="{BB962C8B-B14F-4D97-AF65-F5344CB8AC3E}">
        <p14:creationId xmlns:p14="http://schemas.microsoft.com/office/powerpoint/2010/main" val="263925242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2E10A3-DB35-414F-83C1-BF5FB8647349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http://purl.org/dc/dcmitype/"/>
    <ds:schemaRef ds:uri="http://schemas.microsoft.com/office/infopath/2007/PartnerControls"/>
    <ds:schemaRef ds:uri="09cef1fd-e61b-4dbf-b745-21988b13f978"/>
    <ds:schemaRef ds:uri="http://schemas.openxmlformats.org/package/2006/metadata/core-properties"/>
    <ds:schemaRef ds:uri="dcc30912-d230-4cc2-b11f-bb5ca2a6b6f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240</Words>
  <Application>Microsoft Office PowerPoint</Application>
  <PresentationFormat>On-screen Show (4:3)</PresentationFormat>
  <Paragraphs>42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宋体</vt:lpstr>
      <vt:lpstr>Arial</vt:lpstr>
      <vt:lpstr>Arial </vt:lpstr>
      <vt:lpstr>Calibri</vt:lpstr>
      <vt:lpstr>Times New Roman</vt:lpstr>
      <vt:lpstr>Office Theme</vt:lpstr>
      <vt:lpstr>(FS_)5GSAT_Ph2  Call Conference to prepare SA2#156e  …</vt:lpstr>
      <vt:lpstr>Agenda  </vt:lpstr>
      <vt:lpstr>Minutes 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FINE Jean-Yves</cp:lastModifiedBy>
  <cp:revision>1922</cp:revision>
  <dcterms:created xsi:type="dcterms:W3CDTF">2008-08-30T09:32:10Z</dcterms:created>
  <dcterms:modified xsi:type="dcterms:W3CDTF">2023-03-29T16:20:41Z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  <property fmtid="{D5CDD505-2E9C-101B-9397-08002B2CF9AE}" pid="13" name="CWM2b1af9d7d32943b4a6156c93e97c7caf">
    <vt:lpwstr>CWMsGmh1IMWLHZz1Unugf6WAQJcmS+M21KyAfhWuiS0qp/i2XDl7aTGb+OOvZJkAzcbZlrBBoav5GyF7OnjPjLt2g==</vt:lpwstr>
  </property>
</Properties>
</file>