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9" r:id="rId4"/>
  </p:sldMasterIdLst>
  <p:notesMasterIdLst>
    <p:notesMasterId r:id="rId9"/>
  </p:notesMasterIdLst>
  <p:handoutMasterIdLst>
    <p:handoutMasterId r:id="rId10"/>
  </p:handoutMasterIdLst>
  <p:sldIdLst>
    <p:sldId id="303" r:id="rId5"/>
    <p:sldId id="792" r:id="rId6"/>
    <p:sldId id="793" r:id="rId7"/>
    <p:sldId id="794" r:id="rId8"/>
  </p:sldIdLst>
  <p:sldSz cx="9144000" cy="6858000" type="screen4x3"/>
  <p:notesSz cx="6797675" cy="9928225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pporteur" initials="SS" lastIdx="1" clrIdx="0">
    <p:extLst>
      <p:ext uri="{19B8F6BF-5375-455C-9EA6-DF929625EA0E}">
        <p15:presenceInfo xmlns:p15="http://schemas.microsoft.com/office/powerpoint/2012/main" userId="rapporteu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62A14D"/>
    <a:srgbClr val="FF3300"/>
    <a:srgbClr val="FF33CC"/>
    <a:srgbClr val="FF6699"/>
    <a:srgbClr val="FF99FF"/>
    <a:srgbClr val="000000"/>
    <a:srgbClr val="C6D254"/>
    <a:srgbClr val="B1D254"/>
    <a:srgbClr val="72AF2F"/>
    <a:srgbClr val="5C88D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E3BFC62-AEC6-4937-AF12-362AD02283E4}" v="2" dt="2022-01-17T17:01:11.741"/>
  </p1510:revLst>
</p1510:revInfo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502" autoAdjust="0"/>
    <p:restoredTop sz="94625" autoAdjust="0"/>
  </p:normalViewPr>
  <p:slideViewPr>
    <p:cSldViewPr snapToGrid="0">
      <p:cViewPr varScale="1">
        <p:scale>
          <a:sx n="109" d="100"/>
          <a:sy n="109" d="100"/>
        </p:scale>
        <p:origin x="1968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54" d="100"/>
          <a:sy n="54" d="100"/>
        </p:scale>
        <p:origin x="2530" y="58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17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commentAuthors" Target="commentAuthors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E436C27-80EF-4A0D-A875-AA5301B61E12}" type="datetime1">
              <a:rPr lang="en-US"/>
              <a:pPr>
                <a:defRPr/>
              </a:pPr>
              <a:t>2/8/2023</a:t>
            </a:fld>
            <a:endParaRPr lang="en-US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84896699-8EAF-425A-91DC-02EF736CA54C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636622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63FBF7EF-8678-4E88-BD87-1D3EF3670A8E}" type="datetime1">
              <a:rPr lang="en-US"/>
              <a:pPr>
                <a:defRPr/>
              </a:pPr>
              <a:t>2/8/2023</a:t>
            </a:fld>
            <a:endParaRPr lang="en-US" dirty="0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5988" y="742950"/>
            <a:ext cx="496570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6463"/>
            <a:ext cx="4984750" cy="4468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E0B2C6-996E-45E1-BA1D-CBDA9768A258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7366768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E31A0830-7958-478F-A687-980EFBB47EC2}" type="slidenum">
              <a:rPr lang="en-GB" altLang="en-US" sz="1200" smtClean="0"/>
              <a:pPr>
                <a:spcBef>
                  <a:spcPct val="0"/>
                </a:spcBef>
              </a:pPr>
              <a:t>1</a:t>
            </a:fld>
            <a:endParaRPr lang="en-GB" altLang="en-US" sz="1200" dirty="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5988" y="742950"/>
            <a:ext cx="4967287" cy="3725863"/>
          </a:xfrm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343929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14"/>
          <p:cNvSpPr txBox="1">
            <a:spLocks noChangeArrowheads="1"/>
          </p:cNvSpPr>
          <p:nvPr userDrawn="1"/>
        </p:nvSpPr>
        <p:spPr bwMode="auto">
          <a:xfrm>
            <a:off x="221064" y="165704"/>
            <a:ext cx="5810250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fr-FR" altLang="en-US" sz="1200" b="1" dirty="0" smtClean="0">
                <a:latin typeface="Arial "/>
              </a:rPr>
              <a:t>Call </a:t>
            </a:r>
            <a:r>
              <a:rPr lang="fr-FR" altLang="en-US" sz="1200" b="1" dirty="0" err="1" smtClean="0">
                <a:latin typeface="Arial "/>
              </a:rPr>
              <a:t>Conference</a:t>
            </a:r>
            <a:r>
              <a:rPr lang="fr-FR" altLang="en-US" sz="1200" b="1" baseline="0" dirty="0" smtClean="0">
                <a:latin typeface="Arial "/>
              </a:rPr>
              <a:t> 7th </a:t>
            </a:r>
            <a:r>
              <a:rPr lang="fr-FR" altLang="en-US" sz="1200" b="1" baseline="0" dirty="0" err="1" smtClean="0">
                <a:latin typeface="Arial "/>
              </a:rPr>
              <a:t>February</a:t>
            </a:r>
            <a:r>
              <a:rPr lang="fr-FR" altLang="en-US" sz="1200" b="1" baseline="0" dirty="0" smtClean="0">
                <a:latin typeface="Arial "/>
              </a:rPr>
              <a:t> </a:t>
            </a:r>
            <a:r>
              <a:rPr lang="fr-FR" altLang="en-US" sz="1200" b="1" dirty="0" smtClean="0">
                <a:latin typeface="Arial "/>
              </a:rPr>
              <a:t>2023</a:t>
            </a:r>
            <a:endParaRPr lang="sv-SE" altLang="en-US" sz="1200" b="1" kern="1200" dirty="0">
              <a:solidFill>
                <a:schemeClr val="tx1"/>
              </a:solidFill>
              <a:latin typeface="Arial 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19417900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57954627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47252697"/>
      </p:ext>
    </p:extLst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image" Target="../media/image1.jpe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/>
          <p:cNvSpPr>
            <a:spLocks noChangeArrowheads="1"/>
          </p:cNvSpPr>
          <p:nvPr userDrawn="1"/>
        </p:nvSpPr>
        <p:spPr bwMode="auto">
          <a:xfrm>
            <a:off x="590550" y="6373813"/>
            <a:ext cx="6169025" cy="323850"/>
          </a:xfrm>
          <a:prstGeom prst="homePlate">
            <a:avLst>
              <a:gd name="adj" fmla="val 91541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488950" y="228600"/>
            <a:ext cx="6827838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85775" y="1454150"/>
            <a:ext cx="8388350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12" name="Oval 11"/>
          <p:cNvSpPr/>
          <p:nvPr userDrawn="1"/>
        </p:nvSpPr>
        <p:spPr bwMode="auto">
          <a:xfrm>
            <a:off x="8318500" y="6383338"/>
            <a:ext cx="511175" cy="296862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1E10F64A-668A-451F-BD49-32A860AAC750}" type="slidenum">
              <a:rPr lang="en-GB" altLang="en-US" b="1" smtClean="0"/>
              <a:pPr algn="ctr">
                <a:defRPr/>
              </a:pPr>
              <a:t>‹#›</a:t>
            </a:fld>
            <a:endParaRPr lang="en-GB" altLang="en-US" b="1" dirty="0"/>
          </a:p>
          <a:p>
            <a:pPr>
              <a:defRPr/>
            </a:pPr>
            <a:endParaRPr lang="en-GB" altLang="en-US" dirty="0"/>
          </a:p>
        </p:txBody>
      </p:sp>
      <p:sp>
        <p:nvSpPr>
          <p:cNvPr id="1031" name="Rectangle 15"/>
          <p:cNvSpPr>
            <a:spLocks noChangeArrowheads="1"/>
          </p:cNvSpPr>
          <p:nvPr userDrawn="1"/>
        </p:nvSpPr>
        <p:spPr bwMode="auto">
          <a:xfrm>
            <a:off x="4086225" y="3303588"/>
            <a:ext cx="97155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dirty="0">
                <a:solidFill>
                  <a:schemeClr val="bg1"/>
                </a:solidFill>
              </a:rPr>
              <a:t>© 3GPP 2012</a:t>
            </a:r>
            <a:endParaRPr lang="en-GB" altLang="en-US" dirty="0"/>
          </a:p>
        </p:txBody>
      </p:sp>
      <p:sp>
        <p:nvSpPr>
          <p:cNvPr id="1032" name="Rectangle 16"/>
          <p:cNvSpPr>
            <a:spLocks noChangeArrowheads="1"/>
          </p:cNvSpPr>
          <p:nvPr userDrawn="1"/>
        </p:nvSpPr>
        <p:spPr bwMode="auto">
          <a:xfrm>
            <a:off x="7439025" y="6462713"/>
            <a:ext cx="82426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/>
              <a:t>© 3GPP </a:t>
            </a:r>
            <a:r>
              <a:rPr lang="en-GB" altLang="en-US" sz="800" dirty="0" smtClean="0"/>
              <a:t>2023</a:t>
            </a:r>
            <a:endParaRPr lang="en-GB" altLang="en-US" sz="800" dirty="0"/>
          </a:p>
        </p:txBody>
      </p:sp>
      <p:pic>
        <p:nvPicPr>
          <p:cNvPr id="1033" name="Picture 10" descr="3GPP_TM_RD.jpg"/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6338" y="415925"/>
            <a:ext cx="13081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70" r:id="rId1"/>
    <p:sldLayoutId id="2147483767" r:id="rId2"/>
    <p:sldLayoutId id="2147483768" r:id="rId3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457200" indent="-457200" algn="l" rtl="0" eaLnBrk="0" fontAlgn="base" hangingPunct="0">
        <a:spcBef>
          <a:spcPct val="20000"/>
        </a:spcBef>
        <a:spcAft>
          <a:spcPct val="0"/>
        </a:spcAft>
        <a:buBlip>
          <a:blip r:embed="rId6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3gpp.org/ftp/tsg_sa/WG2_Arch/TSGS2_155_Athens_2023-02/INBOX/DRAFTS/5GSAT_Ph2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www.3gpp.org/ftp/tsg_sa/WG2_Arch/TSGS2_155_Athens_2023-02/INBOX/DRAFTS/5GSAT_Ph2/S2-2301767_V02%20(revision%20of%20agreed%20S2-2301767).docx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3gpp.org/ftp/tsg_sa/WG2_Arch/TSGS2_155_Athens_2023-02/INBOX/DRAFTS/5GSAT_Ph2/draft-S2-230xxxxx_5GSAT_23501CR_revision_of_agreed_CR_was1769%20was%200982r21_v1.docx" TargetMode="External"/><Relationship Id="rId4" Type="http://schemas.openxmlformats.org/officeDocument/2006/relationships/hyperlink" Target="https://www.3gpp.org/ftp/tsg_sa/WG2_Arch/TSGS2_155_Athens_2023-02/INBOX/DRAFTS/5GSAT_Ph2/S2-230xxxx%20was%201769%2023.501%20Support%20of%20discontinuous%20coverage_v1.docx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3gpp.org/ftp/tsg_sa/WG2_Arch/TSGS2_155_Athens_2023-02/INBOX/DRAFTS/5GSAT_Ph2/S2-230xxxx%20was1853%2023501_5GSAT_Ph2_Paging_enhancement_during_discontinuous_coverage.docx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3gpp.org/ftp/tsg_sa/WG2_Arch/TSGS2_155_Athens_2023-02/INBOX/DRAFTS/5GSAT_Ph2/S2-230xxxx%20was%201108%2023.401%20Support%20of%20mobility%20management%20and%20power%20saving%20with%20discontinuous%20coverage_v1.docx" TargetMode="External"/><Relationship Id="rId4" Type="http://schemas.openxmlformats.org/officeDocument/2006/relationships/hyperlink" Target="https://www.3gpp.org/ftp/tsg_sa/WG2_Arch/TSGS2_155_Athens_2023-02/INBOX/DRAFTS/5GSAT_Ph2/S2-230xxxx%20was%200983%2023.502%20Procedures%20for%20support%20of%20discontinuous%20coverage_v1.docx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76518" y="2194370"/>
            <a:ext cx="8452437" cy="1101329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en-GB" altLang="zh-CN" b="1" dirty="0" smtClean="0"/>
              <a:t>(FS_)5GSAT_Ph2</a:t>
            </a:r>
            <a:br>
              <a:rPr lang="en-GB" altLang="zh-CN" b="1" dirty="0" smtClean="0"/>
            </a:br>
            <a:r>
              <a:rPr lang="en-GB" altLang="zh-CN" b="1" dirty="0"/>
              <a:t/>
            </a:r>
            <a:br>
              <a:rPr lang="en-GB" altLang="zh-CN" b="1" dirty="0"/>
            </a:br>
            <a:r>
              <a:rPr lang="en-GB" altLang="zh-CN" b="1" dirty="0" smtClean="0"/>
              <a:t>Call Conference to prepare SA2#155</a:t>
            </a:r>
            <a:br>
              <a:rPr lang="en-GB" altLang="zh-CN" b="1" dirty="0" smtClean="0"/>
            </a:br>
            <a:r>
              <a:rPr lang="en-GB" altLang="zh-CN" b="1" dirty="0"/>
              <a:t/>
            </a:r>
            <a:br>
              <a:rPr lang="en-GB" altLang="zh-CN" b="1" dirty="0"/>
            </a:br>
            <a:r>
              <a:rPr lang="en-GB" altLang="zh-CN" b="1" i="1" dirty="0" smtClean="0">
                <a:solidFill>
                  <a:srgbClr val="00B050"/>
                </a:solidFill>
              </a:rPr>
              <a:t>with meeting notes </a:t>
            </a:r>
            <a:endParaRPr lang="en-GB" i="1" baseline="30000" dirty="0">
              <a:solidFill>
                <a:srgbClr val="00B05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6147" name="Subtitle 6"/>
          <p:cNvSpPr>
            <a:spLocks noGrp="1"/>
          </p:cNvSpPr>
          <p:nvPr>
            <p:ph type="subTitle" idx="1"/>
          </p:nvPr>
        </p:nvSpPr>
        <p:spPr>
          <a:xfrm>
            <a:off x="1541243" y="4006360"/>
            <a:ext cx="6400800" cy="131445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altLang="en-US" sz="1800" dirty="0"/>
              <a:t/>
            </a:r>
            <a:br>
              <a:rPr lang="en-US" altLang="en-US" sz="1800" dirty="0"/>
            </a:br>
            <a:r>
              <a:rPr lang="en-US" altLang="en-US" sz="2000" b="1" dirty="0" smtClean="0"/>
              <a:t>Jean Yves Fine</a:t>
            </a:r>
          </a:p>
          <a:p>
            <a:pPr>
              <a:lnSpc>
                <a:spcPct val="80000"/>
              </a:lnSpc>
            </a:pPr>
            <a:r>
              <a:rPr lang="en-US" altLang="en-US" sz="1800" dirty="0" smtClean="0">
                <a:latin typeface="Arial" panose="020B0604020202020204" pitchFamily="34" charset="0"/>
              </a:rPr>
              <a:t>Thales (Rapporteur)</a:t>
            </a:r>
            <a:endParaRPr lang="en-US" altLang="en-US" sz="2000" dirty="0"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  <a:defRPr/>
            </a:pPr>
            <a:endParaRPr lang="en-GB" altLang="en-US" sz="20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fr-FR" dirty="0" smtClean="0"/>
              <a:t>Agenda  </a:t>
            </a:r>
            <a:endParaRPr lang="fr-F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775" y="1574411"/>
            <a:ext cx="8388350" cy="1197610"/>
          </a:xfrm>
        </p:spPr>
        <p:txBody>
          <a:bodyPr/>
          <a:lstStyle/>
          <a:p>
            <a:r>
              <a:rPr lang="fr-FR" dirty="0" smtClean="0"/>
              <a:t>Agenda</a:t>
            </a:r>
          </a:p>
          <a:p>
            <a:pPr marL="342900" lvl="0" indent="-342900">
              <a:spcAft>
                <a:spcPts val="0"/>
              </a:spcAft>
              <a:buFont typeface="Arial" panose="020B0604020202020204" pitchFamily="34" charset="0"/>
              <a:buChar char="-"/>
            </a:pPr>
            <a:r>
              <a:rPr lang="en-GB" sz="1400" dirty="0">
                <a:latin typeface="Arial" panose="020B0604020202020204" pitchFamily="34" charset="0"/>
                <a:ea typeface="Calibri" panose="020F0502020204030204" pitchFamily="34" charset="0"/>
              </a:rPr>
              <a:t>Roundtable of planned contribution </a:t>
            </a:r>
            <a:endParaRPr lang="en-US" sz="12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>
              <a:spcAft>
                <a:spcPts val="0"/>
              </a:spcAft>
              <a:buFont typeface="Arial" panose="020B0604020202020204" pitchFamily="34" charset="0"/>
              <a:buChar char="-"/>
            </a:pPr>
            <a:r>
              <a:rPr lang="en-GB" sz="1400" dirty="0">
                <a:latin typeface="Arial" panose="020B0604020202020204" pitchFamily="34" charset="0"/>
                <a:ea typeface="Calibri" panose="020F0502020204030204" pitchFamily="34" charset="0"/>
              </a:rPr>
              <a:t>How to resolve ENs following SA2#154AH </a:t>
            </a:r>
            <a:endParaRPr lang="en-US" sz="12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>
              <a:spcAft>
                <a:spcPts val="0"/>
              </a:spcAft>
              <a:buFont typeface="Arial" panose="020B0604020202020204" pitchFamily="34" charset="0"/>
              <a:buChar char="-"/>
            </a:pPr>
            <a:r>
              <a:rPr lang="en-GB" sz="1400" dirty="0">
                <a:latin typeface="Arial" panose="020B0604020202020204" pitchFamily="34" charset="0"/>
                <a:ea typeface="Calibri" panose="020F0502020204030204" pitchFamily="34" charset="0"/>
              </a:rPr>
              <a:t>23.502 and 4G updates </a:t>
            </a:r>
            <a:endParaRPr lang="en-US" sz="12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>
              <a:spcAft>
                <a:spcPts val="0"/>
              </a:spcAft>
              <a:buFont typeface="Arial" panose="020B0604020202020204" pitchFamily="34" charset="0"/>
              <a:buChar char="-"/>
            </a:pPr>
            <a:r>
              <a:rPr lang="en-GB" sz="1400" dirty="0" err="1">
                <a:latin typeface="Arial" panose="020B0604020202020204" pitchFamily="34" charset="0"/>
                <a:ea typeface="Calibri" panose="020F0502020204030204" pitchFamily="34" charset="0"/>
              </a:rPr>
              <a:t>AoB</a:t>
            </a:r>
            <a:r>
              <a:rPr lang="en-GB" sz="1400" dirty="0">
                <a:latin typeface="Arial" panose="020B0604020202020204" pitchFamily="34" charset="0"/>
                <a:ea typeface="Calibri" panose="020F0502020204030204" pitchFamily="34" charset="0"/>
              </a:rPr>
              <a:t> … </a:t>
            </a:r>
            <a:endParaRPr lang="en-US" sz="12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>
              <a:spcAft>
                <a:spcPts val="0"/>
              </a:spcAft>
              <a:buFont typeface="Arial" panose="020B0604020202020204" pitchFamily="34" charset="0"/>
              <a:buChar char="-"/>
            </a:pPr>
            <a:endParaRPr lang="fr-FR" sz="1400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 bwMode="auto">
          <a:xfrm>
            <a:off x="485775" y="3971535"/>
            <a:ext cx="8388350" cy="1197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457200" indent="-457200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2"/>
              </a:buBlip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fr-FR" kern="0" dirty="0" smtClean="0"/>
              <a:t>List of inputs documents</a:t>
            </a:r>
          </a:p>
          <a:p>
            <a:pPr lvl="2"/>
            <a:r>
              <a:rPr lang="fr-FR" sz="1200" dirty="0" smtClean="0"/>
              <a:t>9 documents are </a:t>
            </a:r>
            <a:r>
              <a:rPr lang="fr-FR" sz="1200" dirty="0" err="1" smtClean="0"/>
              <a:t>provided</a:t>
            </a:r>
            <a:r>
              <a:rPr lang="fr-FR" sz="1200" dirty="0" smtClean="0"/>
              <a:t> in the </a:t>
            </a:r>
            <a:r>
              <a:rPr lang="fr-FR" sz="1200" dirty="0" err="1" smtClean="0"/>
              <a:t>folder</a:t>
            </a:r>
            <a:r>
              <a:rPr lang="fr-FR" sz="1200" dirty="0"/>
              <a:t>:</a:t>
            </a:r>
            <a:endParaRPr lang="fr-FR" sz="1200" dirty="0" smtClean="0"/>
          </a:p>
          <a:p>
            <a:pPr marL="914400" lvl="2" indent="0">
              <a:buNone/>
            </a:pPr>
            <a:r>
              <a:rPr lang="fr-FR" sz="1100" u="sng" dirty="0">
                <a:hlinkClick r:id="rId3"/>
              </a:rPr>
              <a:t>https://www.3gpp.org/ftp/tsg_sa/WG2_Arch/TSGS2_155_Athens_2023-02/INBOX/DRAFTS/5GSAT_Ph2</a:t>
            </a:r>
            <a:r>
              <a:rPr lang="fr-FR" sz="1100" dirty="0"/>
              <a:t> </a:t>
            </a:r>
          </a:p>
          <a:p>
            <a:pPr marL="0" indent="0">
              <a:buFontTx/>
              <a:buNone/>
            </a:pPr>
            <a:endParaRPr lang="fr-FR" sz="1400" kern="0" dirty="0"/>
          </a:p>
        </p:txBody>
      </p:sp>
    </p:spTree>
    <p:extLst>
      <p:ext uri="{BB962C8B-B14F-4D97-AF65-F5344CB8AC3E}">
        <p14:creationId xmlns:p14="http://schemas.microsoft.com/office/powerpoint/2010/main" val="3789090806"/>
      </p:ext>
    </p:extLst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6196" y="0"/>
            <a:ext cx="6827838" cy="1143000"/>
          </a:xfrm>
        </p:spPr>
        <p:txBody>
          <a:bodyPr/>
          <a:lstStyle/>
          <a:p>
            <a:pPr algn="l"/>
            <a:r>
              <a:rPr lang="fr-FR" dirty="0" smtClean="0"/>
              <a:t>Meeting </a:t>
            </a:r>
            <a:r>
              <a:rPr lang="fr-FR" dirty="0" smtClean="0"/>
              <a:t>notes (1)  </a:t>
            </a:r>
            <a:endParaRPr lang="fr-F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0338" y="1475426"/>
            <a:ext cx="8748346" cy="518158"/>
          </a:xfrm>
        </p:spPr>
        <p:txBody>
          <a:bodyPr/>
          <a:lstStyle/>
          <a:p>
            <a:pPr lvl="1"/>
            <a:r>
              <a:rPr lang="fr-FR" sz="1200" dirty="0" smtClean="0"/>
              <a:t>Document:  « </a:t>
            </a:r>
            <a:r>
              <a:rPr lang="en-US" sz="1200" dirty="0" smtClean="0">
                <a:hlinkClick r:id="rId2"/>
              </a:rPr>
              <a:t>S2-2301767_V02 (revision of agreed S2-2301767).</a:t>
            </a:r>
            <a:r>
              <a:rPr lang="en-US" sz="1200" dirty="0" err="1" smtClean="0">
                <a:hlinkClick r:id="rId2"/>
              </a:rPr>
              <a:t>docx</a:t>
            </a:r>
            <a:r>
              <a:rPr lang="en-US" sz="1200" dirty="0" smtClean="0"/>
              <a:t>” </a:t>
            </a:r>
            <a:r>
              <a:rPr lang="fr-FR" sz="1200" dirty="0" err="1" smtClean="0"/>
              <a:t>is</a:t>
            </a:r>
            <a:r>
              <a:rPr lang="fr-FR" sz="1200" dirty="0" smtClean="0"/>
              <a:t> </a:t>
            </a:r>
            <a:r>
              <a:rPr lang="fr-FR" sz="1200" dirty="0" err="1" smtClean="0"/>
              <a:t>presented</a:t>
            </a:r>
            <a:r>
              <a:rPr lang="fr-FR" sz="1200" dirty="0" smtClean="0"/>
              <a:t> by </a:t>
            </a:r>
            <a:r>
              <a:rPr lang="fr-FR" sz="1200" dirty="0" smtClean="0"/>
              <a:t>Nokia</a:t>
            </a:r>
          </a:p>
          <a:p>
            <a:pPr lvl="2"/>
            <a:r>
              <a:rPr lang="fr-FR" sz="1200" dirty="0" err="1" smtClean="0"/>
              <a:t>During</a:t>
            </a:r>
            <a:r>
              <a:rPr lang="fr-FR" sz="1200" dirty="0" smtClean="0"/>
              <a:t> exchanges, questions are to know if </a:t>
            </a:r>
            <a:r>
              <a:rPr lang="fr-FR" sz="1200" dirty="0" err="1" smtClean="0"/>
              <a:t>statements</a:t>
            </a:r>
            <a:r>
              <a:rPr lang="fr-FR" sz="1200" dirty="0" smtClean="0"/>
              <a:t> are in the right clause and if RAT types </a:t>
            </a:r>
            <a:r>
              <a:rPr lang="fr-FR" sz="1200" dirty="0" err="1" smtClean="0"/>
              <a:t>should</a:t>
            </a:r>
            <a:r>
              <a:rPr lang="fr-FR" sz="1200" dirty="0" smtClean="0"/>
              <a:t> </a:t>
            </a:r>
            <a:r>
              <a:rPr lang="fr-FR" sz="1200" dirty="0" err="1" smtClean="0"/>
              <a:t>be</a:t>
            </a:r>
            <a:r>
              <a:rPr lang="fr-FR" sz="1200" dirty="0" smtClean="0"/>
              <a:t> </a:t>
            </a:r>
            <a:r>
              <a:rPr lang="fr-FR" sz="1200" dirty="0" err="1" smtClean="0"/>
              <a:t>mentionned</a:t>
            </a:r>
            <a:r>
              <a:rPr lang="fr-FR" sz="1200" dirty="0" smtClean="0"/>
              <a:t>.</a:t>
            </a:r>
          </a:p>
          <a:p>
            <a:pPr lvl="2"/>
            <a:r>
              <a:rPr lang="fr-FR" sz="1200" dirty="0" err="1" smtClean="0"/>
              <a:t>We</a:t>
            </a:r>
            <a:r>
              <a:rPr lang="fr-FR" sz="1200" dirty="0" smtClean="0"/>
              <a:t> </a:t>
            </a:r>
            <a:r>
              <a:rPr lang="fr-FR" sz="1200" dirty="0" err="1" smtClean="0"/>
              <a:t>agreed</a:t>
            </a:r>
            <a:r>
              <a:rPr lang="fr-FR" sz="1200" dirty="0" smtClean="0"/>
              <a:t> </a:t>
            </a:r>
            <a:r>
              <a:rPr lang="fr-FR" sz="1200" dirty="0" err="1" smtClean="0"/>
              <a:t>during</a:t>
            </a:r>
            <a:r>
              <a:rPr lang="fr-FR" sz="1200" dirty="0" smtClean="0"/>
              <a:t> discussions </a:t>
            </a:r>
            <a:r>
              <a:rPr lang="fr-FR" sz="1200" dirty="0" err="1" smtClean="0"/>
              <a:t>that</a:t>
            </a:r>
            <a:r>
              <a:rPr lang="fr-FR" sz="1200" dirty="0" smtClean="0"/>
              <a:t> the EN «</a:t>
            </a:r>
            <a:r>
              <a:rPr lang="fr-FR" sz="1200" i="1" dirty="0" smtClean="0"/>
              <a:t> </a:t>
            </a:r>
            <a:r>
              <a:rPr lang="en-US" sz="1200" i="1" dirty="0" smtClean="0"/>
              <a:t>Editor's </a:t>
            </a:r>
            <a:r>
              <a:rPr lang="en-US" sz="1200" i="1" dirty="0" err="1" smtClean="0"/>
              <a:t>Note:What</a:t>
            </a:r>
            <a:r>
              <a:rPr lang="en-US" sz="1200" i="1" dirty="0" smtClean="0"/>
              <a:t> </a:t>
            </a:r>
            <a:r>
              <a:rPr lang="en-US" sz="1200" i="1" dirty="0"/>
              <a:t>NEF exposure procedure can be re-used for provisioning satellite coverage area/ coverage information from the AF is FFS</a:t>
            </a:r>
            <a:r>
              <a:rPr lang="en-US" sz="1200" i="1" dirty="0" smtClean="0"/>
              <a:t>.” </a:t>
            </a:r>
            <a:r>
              <a:rPr lang="en-US" sz="1200" dirty="0" smtClean="0"/>
              <a:t>need to be solved and call for volunteer is set here. Thales will provide a CR. Others are welcome also. </a:t>
            </a:r>
            <a:endParaRPr lang="en-US" sz="1200" dirty="0"/>
          </a:p>
          <a:p>
            <a:pPr lvl="2"/>
            <a:endParaRPr lang="fr-FR" sz="1200" dirty="0" smtClean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 bwMode="auto">
          <a:xfrm>
            <a:off x="0" y="2937514"/>
            <a:ext cx="8748346" cy="5181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457200" indent="-457200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pPr lvl="1"/>
            <a:r>
              <a:rPr lang="fr-FR" sz="1200" kern="0" dirty="0" smtClean="0"/>
              <a:t>Document:  «</a:t>
            </a:r>
            <a:r>
              <a:rPr lang="en-US" sz="1200" dirty="0">
                <a:hlinkClick r:id="rId4"/>
              </a:rPr>
              <a:t>S2-230xxxx was 1769 23.501 Support of discontinuous coverage_v1.docx</a:t>
            </a:r>
            <a:r>
              <a:rPr lang="fr-FR" sz="1200" kern="0" dirty="0" smtClean="0"/>
              <a:t> »</a:t>
            </a:r>
            <a:r>
              <a:rPr lang="en-US" sz="1200" kern="0" dirty="0" smtClean="0"/>
              <a:t> </a:t>
            </a:r>
            <a:r>
              <a:rPr lang="fr-FR" sz="1200" kern="0" dirty="0" err="1" smtClean="0"/>
              <a:t>is</a:t>
            </a:r>
            <a:r>
              <a:rPr lang="fr-FR" sz="1200" kern="0" dirty="0" smtClean="0"/>
              <a:t> </a:t>
            </a:r>
            <a:r>
              <a:rPr lang="fr-FR" sz="1200" kern="0" dirty="0" err="1" smtClean="0"/>
              <a:t>presented</a:t>
            </a:r>
            <a:r>
              <a:rPr lang="fr-FR" sz="1200" kern="0" dirty="0" smtClean="0"/>
              <a:t> by </a:t>
            </a:r>
            <a:r>
              <a:rPr lang="fr-FR" sz="1200" kern="0" dirty="0" err="1" smtClean="0"/>
              <a:t>Huawei</a:t>
            </a:r>
            <a:endParaRPr lang="fr-FR" sz="1200" kern="0" dirty="0" smtClean="0"/>
          </a:p>
          <a:p>
            <a:pPr lvl="2"/>
            <a:r>
              <a:rPr lang="fr-FR" sz="1200" kern="0" dirty="0" smtClean="0"/>
              <a:t>Question of </a:t>
            </a:r>
            <a:r>
              <a:rPr lang="fr-FR" sz="1200" kern="0" dirty="0" err="1" smtClean="0"/>
              <a:t>wording</a:t>
            </a:r>
            <a:r>
              <a:rPr lang="fr-FR" sz="1200" kern="0" dirty="0" smtClean="0"/>
              <a:t> alignement </a:t>
            </a:r>
            <a:r>
              <a:rPr lang="fr-FR" sz="1200" kern="0" dirty="0" err="1" smtClean="0"/>
              <a:t>with</a:t>
            </a:r>
            <a:r>
              <a:rPr lang="fr-FR" sz="1200" kern="0" dirty="0" smtClean="0"/>
              <a:t> </a:t>
            </a:r>
            <a:r>
              <a:rPr lang="fr-FR" sz="1200" kern="0" dirty="0" err="1" smtClean="0"/>
              <a:t>previous</a:t>
            </a:r>
            <a:r>
              <a:rPr lang="fr-FR" sz="1200" kern="0" dirty="0" smtClean="0"/>
              <a:t> contribution </a:t>
            </a:r>
            <a:r>
              <a:rPr lang="fr-FR" sz="1200" kern="0" dirty="0" err="1" smtClean="0"/>
              <a:t>is</a:t>
            </a:r>
            <a:r>
              <a:rPr lang="fr-FR" sz="1200" kern="0" dirty="0" smtClean="0"/>
              <a:t> </a:t>
            </a:r>
            <a:r>
              <a:rPr lang="fr-FR" sz="1200" kern="0" dirty="0" err="1" smtClean="0"/>
              <a:t>raised</a:t>
            </a:r>
            <a:r>
              <a:rPr lang="fr-FR" sz="1200" kern="0" dirty="0" smtClean="0"/>
              <a:t>. </a:t>
            </a:r>
          </a:p>
          <a:p>
            <a:pPr lvl="2"/>
            <a:r>
              <a:rPr lang="fr-FR" sz="1200" kern="0" dirty="0" smtClean="0"/>
              <a:t>Discussions are </a:t>
            </a:r>
            <a:r>
              <a:rPr lang="fr-FR" sz="1200" kern="0" dirty="0" err="1" smtClean="0"/>
              <a:t>focuses</a:t>
            </a:r>
            <a:r>
              <a:rPr lang="fr-FR" sz="1200" kern="0" dirty="0" smtClean="0"/>
              <a:t> on </a:t>
            </a:r>
            <a:r>
              <a:rPr lang="fr-FR" sz="1200" kern="0" dirty="0" err="1" smtClean="0"/>
              <a:t>bullets</a:t>
            </a:r>
            <a:r>
              <a:rPr lang="fr-FR" sz="1200" kern="0" dirty="0" smtClean="0"/>
              <a:t> a) and b) and </a:t>
            </a:r>
            <a:r>
              <a:rPr lang="fr-FR" sz="1200" kern="0" dirty="0" err="1" smtClean="0"/>
              <a:t>wether</a:t>
            </a:r>
            <a:r>
              <a:rPr lang="fr-FR" sz="1200" kern="0" dirty="0" smtClean="0"/>
              <a:t> UE </a:t>
            </a:r>
            <a:r>
              <a:rPr lang="fr-FR" sz="1200" kern="0" dirty="0" err="1" smtClean="0"/>
              <a:t>shall</a:t>
            </a:r>
            <a:r>
              <a:rPr lang="fr-FR" sz="1200" kern="0" dirty="0" smtClean="0"/>
              <a:t> or not </a:t>
            </a:r>
            <a:r>
              <a:rPr lang="fr-FR" sz="1200" kern="0" dirty="0" err="1" smtClean="0"/>
              <a:t>include</a:t>
            </a:r>
            <a:r>
              <a:rPr lang="fr-FR" sz="1200" kern="0" dirty="0" smtClean="0"/>
              <a:t> out-of-</a:t>
            </a:r>
            <a:r>
              <a:rPr lang="fr-FR" sz="1200" kern="0" dirty="0" err="1" smtClean="0"/>
              <a:t>coverage</a:t>
            </a:r>
            <a:r>
              <a:rPr lang="fr-FR" sz="1200" kern="0" dirty="0" smtClean="0"/>
              <a:t> </a:t>
            </a:r>
            <a:r>
              <a:rPr lang="fr-FR" sz="1200" kern="0" dirty="0" err="1" smtClean="0"/>
              <a:t>period</a:t>
            </a:r>
            <a:r>
              <a:rPr lang="fr-FR" sz="1200" kern="0" dirty="0" smtClean="0"/>
              <a:t> in </a:t>
            </a:r>
            <a:r>
              <a:rPr lang="fr-FR" sz="1200" kern="0" dirty="0" err="1" smtClean="0"/>
              <a:t>signalling</a:t>
            </a:r>
            <a:r>
              <a:rPr lang="fr-FR" sz="1200" kern="0" dirty="0" smtClean="0"/>
              <a:t> </a:t>
            </a:r>
            <a:r>
              <a:rPr lang="fr-FR" sz="1200" kern="0" dirty="0" err="1" smtClean="0"/>
              <a:t>with</a:t>
            </a:r>
            <a:r>
              <a:rPr lang="fr-FR" sz="1200" kern="0" dirty="0" smtClean="0"/>
              <a:t> AMF. </a:t>
            </a:r>
            <a:r>
              <a:rPr lang="fr-FR" sz="1200" kern="0" dirty="0"/>
              <a:t> </a:t>
            </a:r>
            <a:r>
              <a:rPr lang="fr-FR" sz="1200" kern="0" dirty="0" err="1" smtClean="0"/>
              <a:t>Need</a:t>
            </a:r>
            <a:r>
              <a:rPr lang="fr-FR" sz="1200" kern="0" dirty="0" smtClean="0"/>
              <a:t> </a:t>
            </a:r>
            <a:r>
              <a:rPr lang="fr-FR" sz="1200" kern="0" dirty="0" err="1" smtClean="0"/>
              <a:t>is</a:t>
            </a:r>
            <a:r>
              <a:rPr lang="fr-FR" sz="1200" kern="0" dirty="0" smtClean="0"/>
              <a:t> to have a </a:t>
            </a:r>
            <a:r>
              <a:rPr lang="fr-FR" sz="1200" kern="0" dirty="0" err="1" smtClean="0"/>
              <a:t>clear</a:t>
            </a:r>
            <a:r>
              <a:rPr lang="fr-FR" sz="1200" kern="0" dirty="0" smtClean="0"/>
              <a:t> </a:t>
            </a:r>
            <a:r>
              <a:rPr lang="fr-FR" sz="1200" kern="0" dirty="0" err="1" smtClean="0"/>
              <a:t>statement</a:t>
            </a:r>
            <a:r>
              <a:rPr lang="fr-FR" sz="1200" kern="0" dirty="0" smtClean="0"/>
              <a:t> on </a:t>
            </a:r>
            <a:r>
              <a:rPr lang="fr-FR" sz="1200" kern="0" dirty="0" err="1" smtClean="0"/>
              <a:t>which</a:t>
            </a:r>
            <a:r>
              <a:rPr lang="fr-FR" sz="1200" kern="0" dirty="0" smtClean="0"/>
              <a:t> </a:t>
            </a:r>
            <a:r>
              <a:rPr lang="fr-FR" sz="1200" kern="0" dirty="0" err="1" smtClean="0"/>
              <a:t>entity</a:t>
            </a:r>
            <a:r>
              <a:rPr lang="fr-FR" sz="1200" kern="0" dirty="0" smtClean="0"/>
              <a:t> (UE, AMF) </a:t>
            </a:r>
            <a:r>
              <a:rPr lang="fr-FR" sz="1200" kern="0" dirty="0" err="1" smtClean="0"/>
              <a:t>will</a:t>
            </a:r>
            <a:r>
              <a:rPr lang="fr-FR" sz="1200" kern="0" dirty="0" smtClean="0"/>
              <a:t> set the </a:t>
            </a:r>
            <a:r>
              <a:rPr lang="fr-FR" sz="1200" kern="0" dirty="0" err="1" smtClean="0"/>
              <a:t>parameters</a:t>
            </a:r>
            <a:r>
              <a:rPr lang="fr-FR" sz="1200" kern="0" dirty="0" smtClean="0"/>
              <a:t> </a:t>
            </a:r>
            <a:r>
              <a:rPr lang="fr-FR" sz="1200" kern="0" dirty="0" err="1" smtClean="0"/>
              <a:t>based</a:t>
            </a:r>
            <a:r>
              <a:rPr lang="fr-FR" sz="1200" kern="0" dirty="0" smtClean="0"/>
              <a:t> on </a:t>
            </a:r>
            <a:r>
              <a:rPr lang="fr-FR" sz="1200" kern="0" dirty="0" err="1" smtClean="0"/>
              <a:t>which</a:t>
            </a:r>
            <a:r>
              <a:rPr lang="fr-FR" sz="1200" kern="0" dirty="0" smtClean="0"/>
              <a:t> indication. </a:t>
            </a:r>
            <a:endParaRPr lang="fr-FR" sz="1200" kern="0" dirty="0" smtClean="0"/>
          </a:p>
        </p:txBody>
      </p:sp>
      <p:sp>
        <p:nvSpPr>
          <p:cNvPr id="7" name="Content Placeholder 2"/>
          <p:cNvSpPr txBox="1">
            <a:spLocks/>
          </p:cNvSpPr>
          <p:nvPr/>
        </p:nvSpPr>
        <p:spPr bwMode="auto">
          <a:xfrm>
            <a:off x="0" y="4306256"/>
            <a:ext cx="9064869" cy="5181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457200" indent="-457200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pPr lvl="1"/>
            <a:r>
              <a:rPr lang="fr-FR" sz="1200" kern="0" dirty="0" smtClean="0"/>
              <a:t>Document:  «</a:t>
            </a:r>
            <a:r>
              <a:rPr lang="en-US" sz="1200" dirty="0">
                <a:hlinkClick r:id="rId5"/>
              </a:rPr>
              <a:t>draft-S2-230xxxxx_5GSAT_23501CR_revision_of_agreed_CR_was1769 was </a:t>
            </a:r>
            <a:r>
              <a:rPr lang="en-US" sz="1200" dirty="0" smtClean="0">
                <a:hlinkClick r:id="rId5"/>
              </a:rPr>
              <a:t>0982r21_v1.docx</a:t>
            </a:r>
            <a:r>
              <a:rPr lang="fr-FR" sz="1200" kern="0" dirty="0" smtClean="0"/>
              <a:t>»</a:t>
            </a:r>
            <a:r>
              <a:rPr lang="en-US" sz="1200" kern="0" dirty="0" smtClean="0"/>
              <a:t> </a:t>
            </a:r>
            <a:r>
              <a:rPr lang="fr-FR" sz="1200" kern="0" dirty="0" err="1" smtClean="0"/>
              <a:t>is</a:t>
            </a:r>
            <a:r>
              <a:rPr lang="fr-FR" sz="1200" kern="0" dirty="0" smtClean="0"/>
              <a:t> </a:t>
            </a:r>
            <a:r>
              <a:rPr lang="fr-FR" sz="1200" kern="0" dirty="0" err="1" smtClean="0"/>
              <a:t>presented</a:t>
            </a:r>
            <a:r>
              <a:rPr lang="fr-FR" sz="1200" kern="0" dirty="0" smtClean="0"/>
              <a:t> by Ericsson</a:t>
            </a:r>
          </a:p>
          <a:p>
            <a:pPr lvl="2"/>
            <a:r>
              <a:rPr lang="fr-FR" sz="1200" kern="0" dirty="0" err="1" smtClean="0"/>
              <a:t>Focuses</a:t>
            </a:r>
            <a:r>
              <a:rPr lang="fr-FR" sz="1200" kern="0" dirty="0" smtClean="0"/>
              <a:t> </a:t>
            </a:r>
            <a:r>
              <a:rPr lang="fr-FR" sz="1200" kern="0" dirty="0" err="1" smtClean="0"/>
              <a:t>also</a:t>
            </a:r>
            <a:r>
              <a:rPr lang="fr-FR" sz="1200" kern="0" dirty="0" smtClean="0"/>
              <a:t> on </a:t>
            </a:r>
            <a:r>
              <a:rPr lang="fr-FR" sz="1200" kern="0" dirty="0" err="1" smtClean="0"/>
              <a:t>refining</a:t>
            </a:r>
            <a:r>
              <a:rPr lang="fr-FR" sz="1200" kern="0" dirty="0" smtClean="0"/>
              <a:t> </a:t>
            </a:r>
            <a:r>
              <a:rPr lang="fr-FR" sz="1200" kern="0" dirty="0" err="1" smtClean="0"/>
              <a:t>behavior</a:t>
            </a:r>
            <a:r>
              <a:rPr lang="fr-FR" sz="1200" kern="0" dirty="0" smtClean="0"/>
              <a:t> for </a:t>
            </a:r>
            <a:r>
              <a:rPr lang="fr-FR" sz="1200" kern="0" dirty="0" err="1" smtClean="0"/>
              <a:t>bullets</a:t>
            </a:r>
            <a:r>
              <a:rPr lang="fr-FR" sz="1200" kern="0" dirty="0" smtClean="0"/>
              <a:t> a) and b), </a:t>
            </a:r>
            <a:r>
              <a:rPr lang="fr-FR" sz="1200" kern="0" dirty="0" err="1" smtClean="0"/>
              <a:t>here</a:t>
            </a:r>
            <a:r>
              <a:rPr lang="fr-FR" sz="1200" kern="0" dirty="0" smtClean="0"/>
              <a:t> </a:t>
            </a:r>
            <a:r>
              <a:rPr lang="fr-FR" sz="1200" kern="0" dirty="0" err="1" smtClean="0"/>
              <a:t>introducing</a:t>
            </a:r>
            <a:r>
              <a:rPr lang="fr-FR" sz="1200" kern="0" dirty="0" smtClean="0"/>
              <a:t> </a:t>
            </a:r>
            <a:r>
              <a:rPr lang="fr-FR" sz="1200" kern="0" dirty="0" err="1" smtClean="0"/>
              <a:t>ActiveTime</a:t>
            </a:r>
            <a:r>
              <a:rPr lang="fr-FR" sz="1200" kern="0" dirty="0" smtClean="0"/>
              <a:t> </a:t>
            </a:r>
            <a:r>
              <a:rPr lang="fr-FR" sz="1200" kern="0" dirty="0" err="1" smtClean="0"/>
              <a:t>considerations</a:t>
            </a:r>
            <a:r>
              <a:rPr lang="fr-FR" sz="1200" kern="0" dirty="0" smtClean="0"/>
              <a:t>, </a:t>
            </a:r>
            <a:r>
              <a:rPr lang="fr-FR" sz="1200" kern="0" dirty="0" err="1" smtClean="0"/>
              <a:t>that</a:t>
            </a:r>
            <a:r>
              <a:rPr lang="fr-FR" sz="1200" kern="0" dirty="0" smtClean="0"/>
              <a:t> </a:t>
            </a:r>
            <a:r>
              <a:rPr lang="fr-FR" sz="1200" kern="0" dirty="0" err="1" smtClean="0"/>
              <a:t>remain</a:t>
            </a:r>
            <a:r>
              <a:rPr lang="fr-FR" sz="1200" kern="0" dirty="0" smtClean="0"/>
              <a:t> compatible </a:t>
            </a:r>
            <a:r>
              <a:rPr lang="fr-FR" sz="1200" kern="0" dirty="0" err="1" smtClean="0"/>
              <a:t>with</a:t>
            </a:r>
            <a:r>
              <a:rPr lang="fr-FR" sz="1200" kern="0" dirty="0" smtClean="0"/>
              <a:t> EPS case </a:t>
            </a:r>
            <a:r>
              <a:rPr lang="fr-FR" sz="1200" kern="0" dirty="0" err="1" smtClean="0"/>
              <a:t>also</a:t>
            </a:r>
            <a:r>
              <a:rPr lang="fr-FR" sz="1200" kern="0" dirty="0" smtClean="0"/>
              <a:t>. </a:t>
            </a:r>
          </a:p>
          <a:p>
            <a:pPr lvl="2"/>
            <a:r>
              <a:rPr lang="fr-FR" sz="1200" kern="0" dirty="0" smtClean="0"/>
              <a:t>This CR and </a:t>
            </a:r>
            <a:r>
              <a:rPr lang="fr-FR" sz="1200" kern="0" dirty="0" err="1" smtClean="0"/>
              <a:t>previous</a:t>
            </a:r>
            <a:r>
              <a:rPr lang="fr-FR" sz="1200" kern="0" dirty="0" smtClean="0"/>
              <a:t> one </a:t>
            </a:r>
            <a:r>
              <a:rPr lang="fr-FR" sz="1200" kern="0" dirty="0" err="1" smtClean="0"/>
              <a:t>could</a:t>
            </a:r>
            <a:r>
              <a:rPr lang="fr-FR" sz="1200" kern="0" dirty="0" smtClean="0"/>
              <a:t> </a:t>
            </a:r>
            <a:r>
              <a:rPr lang="fr-FR" sz="1200" kern="0" dirty="0" err="1" smtClean="0"/>
              <a:t>be</a:t>
            </a:r>
            <a:r>
              <a:rPr lang="fr-FR" sz="1200" kern="0" dirty="0" smtClean="0"/>
              <a:t> </a:t>
            </a:r>
            <a:r>
              <a:rPr lang="fr-FR" sz="1200" kern="0" dirty="0" err="1" smtClean="0"/>
              <a:t>further</a:t>
            </a:r>
            <a:r>
              <a:rPr lang="fr-FR" sz="1200" kern="0" dirty="0" smtClean="0"/>
              <a:t> </a:t>
            </a:r>
            <a:r>
              <a:rPr lang="fr-FR" sz="1200" kern="0" dirty="0" err="1" smtClean="0"/>
              <a:t>discussed</a:t>
            </a:r>
            <a:r>
              <a:rPr lang="fr-FR" sz="1200" kern="0" dirty="0" smtClean="0"/>
              <a:t> and </a:t>
            </a:r>
            <a:r>
              <a:rPr lang="fr-FR" sz="1200" kern="0" dirty="0" err="1" smtClean="0"/>
              <a:t>merged</a:t>
            </a:r>
            <a:r>
              <a:rPr lang="fr-FR" sz="1200" kern="0" dirty="0" smtClean="0"/>
              <a:t> </a:t>
            </a:r>
            <a:r>
              <a:rPr lang="fr-FR" sz="1200" kern="0" dirty="0" err="1" smtClean="0"/>
              <a:t>before</a:t>
            </a:r>
            <a:r>
              <a:rPr lang="fr-FR" sz="1200" kern="0" dirty="0" smtClean="0"/>
              <a:t> or </a:t>
            </a:r>
            <a:r>
              <a:rPr lang="fr-FR" sz="1200" kern="0" dirty="0" err="1" smtClean="0"/>
              <a:t>during</a:t>
            </a:r>
            <a:r>
              <a:rPr lang="fr-FR" sz="1200" kern="0" dirty="0" smtClean="0"/>
              <a:t> the meeting.   </a:t>
            </a:r>
            <a:endParaRPr lang="fr-FR" sz="1200" kern="0" dirty="0" smtClean="0"/>
          </a:p>
        </p:txBody>
      </p:sp>
    </p:spTree>
    <p:extLst>
      <p:ext uri="{BB962C8B-B14F-4D97-AF65-F5344CB8AC3E}">
        <p14:creationId xmlns:p14="http://schemas.microsoft.com/office/powerpoint/2010/main" val="1477867848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6196" y="0"/>
            <a:ext cx="6827838" cy="1143000"/>
          </a:xfrm>
        </p:spPr>
        <p:txBody>
          <a:bodyPr/>
          <a:lstStyle/>
          <a:p>
            <a:pPr algn="l"/>
            <a:r>
              <a:rPr lang="fr-FR" dirty="0" smtClean="0"/>
              <a:t>Meeting </a:t>
            </a:r>
            <a:r>
              <a:rPr lang="fr-FR" dirty="0" smtClean="0"/>
              <a:t>notes (2)  </a:t>
            </a:r>
            <a:endParaRPr lang="fr-FR" dirty="0"/>
          </a:p>
        </p:txBody>
      </p:sp>
      <p:sp>
        <p:nvSpPr>
          <p:cNvPr id="8" name="Content Placeholder 2"/>
          <p:cNvSpPr txBox="1">
            <a:spLocks/>
          </p:cNvSpPr>
          <p:nvPr/>
        </p:nvSpPr>
        <p:spPr bwMode="auto">
          <a:xfrm>
            <a:off x="73269" y="1402084"/>
            <a:ext cx="8748346" cy="5181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457200" indent="-457200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2"/>
              </a:buBlip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pPr lvl="1"/>
            <a:r>
              <a:rPr lang="fr-FR" sz="1200" kern="0" dirty="0" smtClean="0"/>
              <a:t>Document:  «</a:t>
            </a:r>
            <a:r>
              <a:rPr lang="fr-FR" sz="1200" kern="0" dirty="0" smtClean="0">
                <a:hlinkClick r:id="rId3"/>
              </a:rPr>
              <a:t>S2-230xxxx was1853 23501_5GSAT_Ph2_Paging_enhancement_during_discontinuous_coverage.docx</a:t>
            </a:r>
            <a:r>
              <a:rPr lang="fr-FR" sz="1200" kern="0" dirty="0" smtClean="0"/>
              <a:t>»</a:t>
            </a:r>
            <a:r>
              <a:rPr lang="en-US" sz="1200" kern="0" dirty="0" smtClean="0"/>
              <a:t> </a:t>
            </a:r>
            <a:r>
              <a:rPr lang="fr-FR" sz="1200" kern="0" dirty="0" err="1" smtClean="0"/>
              <a:t>is</a:t>
            </a:r>
            <a:r>
              <a:rPr lang="fr-FR" sz="1200" kern="0" dirty="0" smtClean="0"/>
              <a:t> </a:t>
            </a:r>
            <a:r>
              <a:rPr lang="fr-FR" sz="1200" kern="0" dirty="0" err="1" smtClean="0"/>
              <a:t>presented</a:t>
            </a:r>
            <a:r>
              <a:rPr lang="fr-FR" sz="1200" kern="0" dirty="0" smtClean="0"/>
              <a:t> by </a:t>
            </a:r>
            <a:r>
              <a:rPr lang="fr-FR" sz="1200" kern="0" dirty="0" err="1" smtClean="0"/>
              <a:t>Huawei</a:t>
            </a:r>
            <a:endParaRPr lang="fr-FR" sz="1200" kern="0" dirty="0" smtClean="0"/>
          </a:p>
          <a:p>
            <a:pPr lvl="2"/>
            <a:r>
              <a:rPr lang="fr-FR" sz="1200" kern="0" dirty="0" smtClean="0"/>
              <a:t>No </a:t>
            </a:r>
            <a:r>
              <a:rPr lang="fr-FR" sz="1200" kern="0" dirty="0" err="1" smtClean="0"/>
              <a:t>specific</a:t>
            </a:r>
            <a:r>
              <a:rPr lang="fr-FR" sz="1200" kern="0" dirty="0" smtClean="0"/>
              <a:t> </a:t>
            </a:r>
            <a:r>
              <a:rPr lang="fr-FR" sz="1200" kern="0" dirty="0" err="1" smtClean="0"/>
              <a:t>debate</a:t>
            </a:r>
            <a:r>
              <a:rPr lang="fr-FR" sz="1200" kern="0" dirty="0" smtClean="0"/>
              <a:t>, </a:t>
            </a:r>
            <a:r>
              <a:rPr lang="fr-FR" sz="1200" kern="0" dirty="0" err="1" smtClean="0"/>
              <a:t>already</a:t>
            </a:r>
            <a:r>
              <a:rPr lang="fr-FR" sz="1200" kern="0" dirty="0" smtClean="0"/>
              <a:t> </a:t>
            </a:r>
            <a:r>
              <a:rPr lang="fr-FR" sz="1200" kern="0" dirty="0" err="1" smtClean="0"/>
              <a:t>discussed</a:t>
            </a:r>
            <a:r>
              <a:rPr lang="fr-FR" sz="1200" kern="0" dirty="0" smtClean="0"/>
              <a:t> offline </a:t>
            </a:r>
            <a:r>
              <a:rPr lang="fr-FR" sz="1200" kern="0" dirty="0" err="1" smtClean="0"/>
              <a:t>with</a:t>
            </a:r>
            <a:r>
              <a:rPr lang="fr-FR" sz="1200" kern="0" dirty="0" smtClean="0"/>
              <a:t> Vivo</a:t>
            </a:r>
            <a:endParaRPr lang="fr-FR" sz="1200" kern="0" dirty="0" smtClean="0"/>
          </a:p>
        </p:txBody>
      </p:sp>
      <p:sp>
        <p:nvSpPr>
          <p:cNvPr id="10" name="Content Placeholder 2"/>
          <p:cNvSpPr txBox="1">
            <a:spLocks/>
          </p:cNvSpPr>
          <p:nvPr/>
        </p:nvSpPr>
        <p:spPr bwMode="auto">
          <a:xfrm>
            <a:off x="73269" y="2581131"/>
            <a:ext cx="8748346" cy="5181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457200" indent="-457200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2"/>
              </a:buBlip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pPr lvl="1"/>
            <a:r>
              <a:rPr lang="fr-FR" sz="1200" kern="0" dirty="0" smtClean="0"/>
              <a:t>Document:  «</a:t>
            </a:r>
            <a:r>
              <a:rPr lang="en-US" sz="1200" dirty="0">
                <a:hlinkClick r:id="rId4"/>
              </a:rPr>
              <a:t>S2-230xxxx was 0983 23.502 Procedures for support of discontinuous coverage_v1.docx</a:t>
            </a:r>
            <a:r>
              <a:rPr lang="fr-FR" sz="1200" kern="0" dirty="0" smtClean="0"/>
              <a:t>»</a:t>
            </a:r>
            <a:r>
              <a:rPr lang="en-US" sz="1200" kern="0" dirty="0" smtClean="0"/>
              <a:t> </a:t>
            </a:r>
            <a:r>
              <a:rPr lang="fr-FR" sz="1200" kern="0" dirty="0" err="1" smtClean="0"/>
              <a:t>is</a:t>
            </a:r>
            <a:r>
              <a:rPr lang="fr-FR" sz="1200" kern="0" dirty="0" smtClean="0"/>
              <a:t> </a:t>
            </a:r>
            <a:r>
              <a:rPr lang="fr-FR" sz="1200" kern="0" dirty="0" err="1" smtClean="0"/>
              <a:t>presented</a:t>
            </a:r>
            <a:r>
              <a:rPr lang="fr-FR" sz="1200" kern="0" dirty="0" smtClean="0"/>
              <a:t> by </a:t>
            </a:r>
            <a:r>
              <a:rPr lang="fr-FR" sz="1200" kern="0" dirty="0" err="1" smtClean="0"/>
              <a:t>Huawei</a:t>
            </a:r>
            <a:r>
              <a:rPr lang="fr-FR" sz="1200" kern="0" dirty="0" smtClean="0"/>
              <a:t>,   </a:t>
            </a:r>
            <a:r>
              <a:rPr lang="fr-FR" sz="1200" kern="0" dirty="0" err="1" smtClean="0"/>
              <a:t>need</a:t>
            </a:r>
            <a:r>
              <a:rPr lang="fr-FR" sz="1200" kern="0" dirty="0" smtClean="0"/>
              <a:t> for </a:t>
            </a:r>
            <a:r>
              <a:rPr lang="fr-FR" sz="1200" kern="0" dirty="0" err="1" smtClean="0"/>
              <a:t>leaving</a:t>
            </a:r>
            <a:r>
              <a:rPr lang="fr-FR" sz="1200" kern="0" dirty="0" smtClean="0"/>
              <a:t> </a:t>
            </a:r>
            <a:r>
              <a:rPr lang="fr-FR" sz="1200" kern="0" dirty="0" err="1" smtClean="0"/>
              <a:t>coverage</a:t>
            </a:r>
            <a:r>
              <a:rPr lang="fr-FR" sz="1200" kern="0" dirty="0" smtClean="0"/>
              <a:t> indication </a:t>
            </a:r>
            <a:r>
              <a:rPr lang="fr-FR" sz="1200" kern="0" dirty="0" err="1" smtClean="0"/>
              <a:t>is</a:t>
            </a:r>
            <a:r>
              <a:rPr lang="fr-FR" sz="1200" kern="0" dirty="0" smtClean="0"/>
              <a:t> </a:t>
            </a:r>
            <a:r>
              <a:rPr lang="fr-FR" sz="1200" kern="0" dirty="0" err="1" smtClean="0"/>
              <a:t>raised</a:t>
            </a:r>
            <a:r>
              <a:rPr lang="fr-FR" sz="1200" kern="0" dirty="0" smtClean="0"/>
              <a:t>. </a:t>
            </a:r>
            <a:endParaRPr lang="fr-FR" sz="1200" kern="0" dirty="0" smtClean="0"/>
          </a:p>
        </p:txBody>
      </p:sp>
      <p:sp>
        <p:nvSpPr>
          <p:cNvPr id="11" name="Content Placeholder 2"/>
          <p:cNvSpPr txBox="1">
            <a:spLocks/>
          </p:cNvSpPr>
          <p:nvPr/>
        </p:nvSpPr>
        <p:spPr bwMode="auto">
          <a:xfrm>
            <a:off x="73269" y="3760178"/>
            <a:ext cx="8748346" cy="5181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457200" indent="-457200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2"/>
              </a:buBlip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pPr lvl="1"/>
            <a:r>
              <a:rPr lang="fr-FR" sz="1200" kern="0" dirty="0" smtClean="0"/>
              <a:t>Document:  «</a:t>
            </a:r>
            <a:r>
              <a:rPr lang="en-US" sz="1200" kern="0" dirty="0" smtClean="0">
                <a:hlinkClick r:id="rId5"/>
              </a:rPr>
              <a:t>S2-230xxxx </a:t>
            </a:r>
            <a:r>
              <a:rPr lang="en-US" sz="1200" kern="0" dirty="0">
                <a:hlinkClick r:id="rId5"/>
              </a:rPr>
              <a:t>was 1108 23.401 Support of mobility management and power saving with discontinuous coverage_v1.docx</a:t>
            </a:r>
            <a:r>
              <a:rPr lang="fr-FR" sz="1200" kern="0" dirty="0" smtClean="0"/>
              <a:t>»</a:t>
            </a:r>
            <a:r>
              <a:rPr lang="en-US" sz="1200" kern="0" dirty="0" smtClean="0"/>
              <a:t> </a:t>
            </a:r>
            <a:r>
              <a:rPr lang="fr-FR" sz="1200" kern="0" dirty="0" err="1" smtClean="0"/>
              <a:t>is</a:t>
            </a:r>
            <a:r>
              <a:rPr lang="fr-FR" sz="1200" kern="0" dirty="0" smtClean="0"/>
              <a:t> </a:t>
            </a:r>
            <a:r>
              <a:rPr lang="fr-FR" sz="1200" kern="0" dirty="0" err="1" smtClean="0"/>
              <a:t>presented</a:t>
            </a:r>
            <a:r>
              <a:rPr lang="fr-FR" sz="1200" kern="0" dirty="0" smtClean="0"/>
              <a:t> by </a:t>
            </a:r>
            <a:r>
              <a:rPr lang="fr-FR" sz="1200" kern="0" dirty="0" err="1" smtClean="0"/>
              <a:t>Huawei</a:t>
            </a:r>
            <a:r>
              <a:rPr lang="fr-FR" sz="1200" kern="0" dirty="0" smtClean="0"/>
              <a:t>,   no </a:t>
            </a:r>
            <a:r>
              <a:rPr lang="fr-FR" sz="1200" kern="0" dirty="0" err="1" smtClean="0"/>
              <a:t>comments</a:t>
            </a:r>
            <a:r>
              <a:rPr lang="fr-FR" sz="1200" kern="0" dirty="0" smtClean="0"/>
              <a:t>. </a:t>
            </a:r>
            <a:endParaRPr lang="fr-FR" sz="1200" kern="0" dirty="0" smtClean="0"/>
          </a:p>
        </p:txBody>
      </p:sp>
      <p:sp>
        <p:nvSpPr>
          <p:cNvPr id="12" name="Content Placeholder 2"/>
          <p:cNvSpPr txBox="1">
            <a:spLocks/>
          </p:cNvSpPr>
          <p:nvPr/>
        </p:nvSpPr>
        <p:spPr bwMode="auto">
          <a:xfrm>
            <a:off x="73269" y="4680146"/>
            <a:ext cx="8748346" cy="5181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457200" indent="-457200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2"/>
              </a:buBlip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pPr lvl="1"/>
            <a:r>
              <a:rPr lang="fr-FR" sz="1200" kern="0" dirty="0" err="1" smtClean="0"/>
              <a:t>AoB</a:t>
            </a:r>
            <a:r>
              <a:rPr lang="fr-FR" sz="1200" kern="0" dirty="0" smtClean="0"/>
              <a:t>: discussion </a:t>
            </a:r>
            <a:r>
              <a:rPr lang="fr-FR" sz="1200" kern="0" dirty="0" err="1" smtClean="0"/>
              <a:t>starts</a:t>
            </a:r>
            <a:r>
              <a:rPr lang="fr-FR" sz="1200" kern="0" dirty="0" smtClean="0"/>
              <a:t> on </a:t>
            </a:r>
            <a:r>
              <a:rPr lang="fr-FR" sz="1200" kern="0" dirty="0" err="1" smtClean="0"/>
              <a:t>wether</a:t>
            </a:r>
            <a:r>
              <a:rPr lang="fr-FR" sz="1200" kern="0" dirty="0" smtClean="0"/>
              <a:t> satellite </a:t>
            </a:r>
            <a:r>
              <a:rPr lang="fr-FR" sz="1200" kern="0" dirty="0" err="1" smtClean="0"/>
              <a:t>coverage</a:t>
            </a:r>
            <a:r>
              <a:rPr lang="fr-FR" sz="1200" kern="0" dirty="0" smtClean="0"/>
              <a:t> data/area/</a:t>
            </a:r>
            <a:r>
              <a:rPr lang="fr-FR" sz="1200" kern="0" dirty="0" err="1" smtClean="0"/>
              <a:t>map</a:t>
            </a:r>
            <a:r>
              <a:rPr lang="fr-FR" sz="1200" kern="0" dirty="0" smtClean="0"/>
              <a:t>, </a:t>
            </a:r>
            <a:r>
              <a:rPr lang="fr-FR" sz="1200" kern="0" dirty="0" err="1" smtClean="0"/>
              <a:t>whatever</a:t>
            </a:r>
            <a:r>
              <a:rPr lang="fr-FR" sz="1200" kern="0" dirty="0" smtClean="0"/>
              <a:t> the final </a:t>
            </a:r>
            <a:r>
              <a:rPr lang="fr-FR" sz="1200" kern="0" dirty="0" err="1" smtClean="0"/>
              <a:t>term</a:t>
            </a:r>
            <a:r>
              <a:rPr lang="fr-FR" sz="1200" kern="0" dirty="0" smtClean="0"/>
              <a:t>, are to </a:t>
            </a:r>
            <a:r>
              <a:rPr lang="fr-FR" sz="1200" kern="0" dirty="0" err="1" smtClean="0"/>
              <a:t>be</a:t>
            </a:r>
            <a:r>
              <a:rPr lang="fr-FR" sz="1200" kern="0" dirty="0" smtClean="0"/>
              <a:t> </a:t>
            </a:r>
            <a:r>
              <a:rPr lang="fr-FR" sz="1200" kern="0" dirty="0" err="1" smtClean="0"/>
              <a:t>provided</a:t>
            </a:r>
            <a:r>
              <a:rPr lang="fr-FR" sz="1200" kern="0" dirty="0" smtClean="0"/>
              <a:t> by AF via NEF or  via O&amp;M. </a:t>
            </a:r>
            <a:r>
              <a:rPr lang="fr-FR" sz="1200" kern="0" dirty="0" err="1" smtClean="0"/>
              <a:t>Some</a:t>
            </a:r>
            <a:r>
              <a:rPr lang="fr-FR" sz="1200" kern="0" dirty="0" smtClean="0"/>
              <a:t> </a:t>
            </a:r>
            <a:r>
              <a:rPr lang="fr-FR" sz="1200" kern="0" dirty="0" err="1" smtClean="0"/>
              <a:t>companies</a:t>
            </a:r>
            <a:r>
              <a:rPr lang="fr-FR" sz="1200" kern="0" dirty="0" smtClean="0"/>
              <a:t> (</a:t>
            </a:r>
            <a:r>
              <a:rPr lang="fr-FR" sz="1200" kern="0" dirty="0" err="1" smtClean="0"/>
              <a:t>Thalse</a:t>
            </a:r>
            <a:r>
              <a:rPr lang="fr-FR" sz="1200" kern="0" dirty="0" smtClean="0"/>
              <a:t>, Intel) mention the </a:t>
            </a:r>
            <a:r>
              <a:rPr lang="fr-FR" sz="1200" kern="0" dirty="0" err="1" smtClean="0"/>
              <a:t>interest</a:t>
            </a:r>
            <a:r>
              <a:rPr lang="fr-FR" sz="1200" kern="0" dirty="0" smtClean="0"/>
              <a:t> to have single AF </a:t>
            </a:r>
            <a:r>
              <a:rPr lang="fr-FR" sz="1200" kern="0" dirty="0" err="1" smtClean="0"/>
              <a:t>providing</a:t>
            </a:r>
            <a:r>
              <a:rPr lang="fr-FR" sz="1200" kern="0" dirty="0" smtClean="0"/>
              <a:t> </a:t>
            </a:r>
            <a:r>
              <a:rPr lang="fr-FR" sz="1200" kern="0" dirty="0" err="1" smtClean="0"/>
              <a:t>coverage</a:t>
            </a:r>
            <a:r>
              <a:rPr lang="fr-FR" sz="1200" kern="0" dirty="0" smtClean="0"/>
              <a:t> </a:t>
            </a:r>
            <a:r>
              <a:rPr lang="fr-FR" sz="1200" kern="0" dirty="0" err="1" smtClean="0"/>
              <a:t>map</a:t>
            </a:r>
            <a:r>
              <a:rPr lang="fr-FR" sz="1200" kern="0" dirty="0" smtClean="0"/>
              <a:t> data to UE via </a:t>
            </a:r>
            <a:r>
              <a:rPr lang="fr-FR" sz="1200" kern="0" dirty="0" err="1" smtClean="0"/>
              <a:t>dedicated</a:t>
            </a:r>
            <a:r>
              <a:rPr lang="fr-FR" sz="1200" kern="0" dirty="0" smtClean="0"/>
              <a:t> connexion and to AMF/MME via NEF/SCEF for </a:t>
            </a:r>
            <a:r>
              <a:rPr lang="fr-FR" sz="1200" kern="0" dirty="0" err="1" smtClean="0"/>
              <a:t>gloabal</a:t>
            </a:r>
            <a:r>
              <a:rPr lang="fr-FR" sz="1200" kern="0" dirty="0" smtClean="0"/>
              <a:t> </a:t>
            </a:r>
            <a:r>
              <a:rPr lang="fr-FR" sz="1200" kern="0" dirty="0" err="1" smtClean="0"/>
              <a:t>coherency</a:t>
            </a:r>
            <a:r>
              <a:rPr lang="fr-FR" sz="1200" kern="0" dirty="0" smtClean="0"/>
              <a:t>.  Thales mentions </a:t>
            </a:r>
            <a:r>
              <a:rPr lang="fr-FR" sz="1200" kern="0" dirty="0" err="1" smtClean="0"/>
              <a:t>that</a:t>
            </a:r>
            <a:r>
              <a:rPr lang="fr-FR" sz="1200" kern="0" dirty="0" smtClean="0"/>
              <a:t> </a:t>
            </a:r>
            <a:r>
              <a:rPr lang="fr-FR" sz="1200" kern="0" dirty="0" err="1" smtClean="0"/>
              <a:t>defining</a:t>
            </a:r>
            <a:r>
              <a:rPr lang="fr-FR" sz="1200" kern="0" dirty="0" smtClean="0"/>
              <a:t> &amp; </a:t>
            </a:r>
            <a:r>
              <a:rPr lang="fr-FR" sz="1200" kern="0" dirty="0" err="1" smtClean="0"/>
              <a:t>normalize</a:t>
            </a:r>
            <a:r>
              <a:rPr lang="fr-FR" sz="1200" kern="0" dirty="0" smtClean="0"/>
              <a:t> interface </a:t>
            </a:r>
            <a:r>
              <a:rPr lang="fr-FR" sz="1200" kern="0" dirty="0" err="1" smtClean="0"/>
              <a:t>will</a:t>
            </a:r>
            <a:r>
              <a:rPr lang="fr-FR" sz="1200" kern="0" dirty="0" smtClean="0"/>
              <a:t> </a:t>
            </a:r>
            <a:r>
              <a:rPr lang="fr-FR" sz="1200" kern="0" dirty="0" err="1" smtClean="0"/>
              <a:t>minimize</a:t>
            </a:r>
            <a:r>
              <a:rPr lang="fr-FR" sz="1200" kern="0" dirty="0" smtClean="0"/>
              <a:t> </a:t>
            </a:r>
            <a:r>
              <a:rPr lang="fr-FR" sz="1200" kern="0" dirty="0" err="1" smtClean="0"/>
              <a:t>integration</a:t>
            </a:r>
            <a:r>
              <a:rPr lang="fr-FR" sz="1200" kern="0" dirty="0" smtClean="0"/>
              <a:t> efforts </a:t>
            </a:r>
            <a:r>
              <a:rPr lang="fr-FR" sz="1200" kern="0" dirty="0" err="1" smtClean="0"/>
              <a:t>between</a:t>
            </a:r>
            <a:r>
              <a:rPr lang="fr-FR" sz="1200" kern="0" dirty="0" smtClean="0"/>
              <a:t> Satellite network center and </a:t>
            </a:r>
            <a:r>
              <a:rPr lang="fr-FR" sz="1200" kern="0" dirty="0" err="1" smtClean="0"/>
              <a:t>AMFs</a:t>
            </a:r>
            <a:r>
              <a:rPr lang="fr-FR" sz="1200" kern="0" dirty="0" smtClean="0"/>
              <a:t> (for </a:t>
            </a:r>
            <a:r>
              <a:rPr lang="fr-FR" sz="1200" kern="0" dirty="0" err="1" smtClean="0"/>
              <a:t>example</a:t>
            </a:r>
            <a:r>
              <a:rPr lang="fr-FR" sz="1200" kern="0" dirty="0" smtClean="0"/>
              <a:t> in case of </a:t>
            </a:r>
            <a:r>
              <a:rPr lang="fr-FR" sz="1200" kern="0" dirty="0" err="1" smtClean="0"/>
              <a:t>shared</a:t>
            </a:r>
            <a:r>
              <a:rPr lang="fr-FR" sz="1200" kern="0" dirty="0"/>
              <a:t> </a:t>
            </a:r>
            <a:r>
              <a:rPr lang="fr-FR" sz="1200" kern="0" dirty="0" smtClean="0"/>
              <a:t>SAT NG-RAN).</a:t>
            </a:r>
            <a:endParaRPr lang="fr-FR" sz="1200" kern="0" dirty="0" smtClean="0"/>
          </a:p>
        </p:txBody>
      </p:sp>
    </p:spTree>
    <p:extLst>
      <p:ext uri="{BB962C8B-B14F-4D97-AF65-F5344CB8AC3E}">
        <p14:creationId xmlns:p14="http://schemas.microsoft.com/office/powerpoint/2010/main" val="2564113086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A08C6E7E0CB5C40B3C0F55B9E8294C3" ma:contentTypeVersion="6" ma:contentTypeDescription="Create a new document." ma:contentTypeScope="" ma:versionID="08e23bae4a5af0d7c7e055733b027c37">
  <xsd:schema xmlns:xsd="http://www.w3.org/2001/XMLSchema" xmlns:xs="http://www.w3.org/2001/XMLSchema" xmlns:p="http://schemas.microsoft.com/office/2006/metadata/properties" xmlns:ns2="dcc30912-d230-4cc2-b11f-bb5ca2a6b6f5" xmlns:ns3="09cef1fd-e61b-4dbf-b745-21988b13f978" targetNamespace="http://schemas.microsoft.com/office/2006/metadata/properties" ma:root="true" ma:fieldsID="612b51cb82d05804ae60e054f989111e" ns2:_="" ns3:_="">
    <xsd:import namespace="dcc30912-d230-4cc2-b11f-bb5ca2a6b6f5"/>
    <xsd:import namespace="09cef1fd-e61b-4dbf-b745-21988b13f97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cc30912-d230-4cc2-b11f-bb5ca2a6b6f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9cef1fd-e61b-4dbf-b745-21988b13f978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3FB747E2-E6AD-4495-A381-6244FA11EF86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982E10A3-DB35-414F-83C1-BF5FB8647349}">
  <ds:schemaRefs>
    <ds:schemaRef ds:uri="http://schemas.microsoft.com/office/2006/documentManagement/types"/>
    <ds:schemaRef ds:uri="http://purl.org/dc/terms/"/>
    <ds:schemaRef ds:uri="http://schemas.microsoft.com/office/2006/metadata/properties"/>
    <ds:schemaRef ds:uri="http://purl.org/dc/elements/1.1/"/>
    <ds:schemaRef ds:uri="http://purl.org/dc/dcmitype/"/>
    <ds:schemaRef ds:uri="http://schemas.microsoft.com/office/infopath/2007/PartnerControls"/>
    <ds:schemaRef ds:uri="09cef1fd-e61b-4dbf-b745-21988b13f978"/>
    <ds:schemaRef ds:uri="http://schemas.openxmlformats.org/package/2006/metadata/core-properties"/>
    <ds:schemaRef ds:uri="dcc30912-d230-4cc2-b11f-bb5ca2a6b6f5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FB06B07D-423A-4012-A7AA-33F90EA5F8B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cc30912-d230-4cc2-b11f-bb5ca2a6b6f5"/>
    <ds:schemaRef ds:uri="09cef1fd-e61b-4dbf-b745-21988b13f97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448</Words>
  <Application>Microsoft Office PowerPoint</Application>
  <PresentationFormat>On-screen Show (4:3)</PresentationFormat>
  <Paragraphs>29</Paragraphs>
  <Slides>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宋体</vt:lpstr>
      <vt:lpstr>Arial</vt:lpstr>
      <vt:lpstr>Arial </vt:lpstr>
      <vt:lpstr>Calibri</vt:lpstr>
      <vt:lpstr>Times New Roman</vt:lpstr>
      <vt:lpstr>Office Theme</vt:lpstr>
      <vt:lpstr>(FS_)5GSAT_Ph2  Call Conference to prepare SA2#155  with meeting notes </vt:lpstr>
      <vt:lpstr>Agenda  </vt:lpstr>
      <vt:lpstr>Meeting notes (1)  </vt:lpstr>
      <vt:lpstr>Meeting notes (2)  </vt:lpstr>
    </vt:vector>
  </TitlesOfParts>
  <Company>3GPP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Scrase</dc:creator>
  <cp:keywords>CTPClassification=CTP_NT</cp:keywords>
  <dc:description>© 2009  All rights reserved</dc:description>
  <cp:lastModifiedBy>FINE Jean-Yves</cp:lastModifiedBy>
  <cp:revision>1914</cp:revision>
  <dcterms:created xsi:type="dcterms:W3CDTF">2008-08-30T09:32:10Z</dcterms:created>
  <dcterms:modified xsi:type="dcterms:W3CDTF">2023-02-08T09:58:29Z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readonly">
    <vt:lpwstr/>
  </property>
  <property fmtid="{D5CDD505-2E9C-101B-9397-08002B2CF9AE}" pid="3" name="_change">
    <vt:lpwstr/>
  </property>
  <property fmtid="{D5CDD505-2E9C-101B-9397-08002B2CF9AE}" pid="4" name="_full-control">
    <vt:lpwstr/>
  </property>
  <property fmtid="{D5CDD505-2E9C-101B-9397-08002B2CF9AE}" pid="5" name="sflag">
    <vt:lpwstr>1559122847</vt:lpwstr>
  </property>
  <property fmtid="{D5CDD505-2E9C-101B-9397-08002B2CF9AE}" pid="6" name="TitusGUID">
    <vt:lpwstr>2c7635f8-94c0-4125-af53-3ffb066031e5</vt:lpwstr>
  </property>
  <property fmtid="{D5CDD505-2E9C-101B-9397-08002B2CF9AE}" pid="7" name="CTP_TimeStamp">
    <vt:lpwstr>2020-01-29 20:41:49Z</vt:lpwstr>
  </property>
  <property fmtid="{D5CDD505-2E9C-101B-9397-08002B2CF9AE}" pid="8" name="CTP_BU">
    <vt:lpwstr>NA</vt:lpwstr>
  </property>
  <property fmtid="{D5CDD505-2E9C-101B-9397-08002B2CF9AE}" pid="9" name="CTP_IDSID">
    <vt:lpwstr>NA</vt:lpwstr>
  </property>
  <property fmtid="{D5CDD505-2E9C-101B-9397-08002B2CF9AE}" pid="10" name="CTP_WWID">
    <vt:lpwstr>NA</vt:lpwstr>
  </property>
  <property fmtid="{D5CDD505-2E9C-101B-9397-08002B2CF9AE}" pid="11" name="CTPClassification">
    <vt:lpwstr>CTP_NT</vt:lpwstr>
  </property>
  <property fmtid="{D5CDD505-2E9C-101B-9397-08002B2CF9AE}" pid="12" name="ContentTypeId">
    <vt:lpwstr>0x0101003A08C6E7E0CB5C40B3C0F55B9E8294C3</vt:lpwstr>
  </property>
  <property fmtid="{D5CDD505-2E9C-101B-9397-08002B2CF9AE}" pid="13" name="CWM2b1af9d7d32943b4a6156c93e97c7caf">
    <vt:lpwstr>CWMsGmh1IMWLHZz1Unugf6WAQJcmS+M21KyAfhWuiS0qp/i2XDl7aTGb+OOvZJkAzcbZlrBBoav5GyF7OnjPjLt2g==</vt:lpwstr>
  </property>
</Properties>
</file>