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37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95" autoAdjust="0"/>
    <p:restoredTop sz="95954" autoAdjust="0"/>
  </p:normalViewPr>
  <p:slideViewPr>
    <p:cSldViewPr snapToGrid="0">
      <p:cViewPr varScale="1">
        <p:scale>
          <a:sx n="113" d="100"/>
          <a:sy n="113" d="100"/>
        </p:scale>
        <p:origin x="12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 WG2 Meeting #S2-154AH-e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16 - 20 January, 2023, Electronic</a:t>
            </a:r>
            <a:endParaRPr lang="zh-CN" altLang="zh-CN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Visio_Drawing.vsdx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GMEC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SA2#154AH-e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Key Issue #4 Conclusion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9506" y="3589263"/>
            <a:ext cx="11372987" cy="2976562"/>
          </a:xfrm>
        </p:spPr>
        <p:txBody>
          <a:bodyPr/>
          <a:lstStyle/>
          <a:p>
            <a:r>
              <a:rPr lang="en-US" altLang="zh-CN" sz="1600" dirty="0"/>
              <a:t>Whether to support dynamic control of connectivity between any two UPFs served by different SMF Sets:</a:t>
            </a:r>
          </a:p>
          <a:p>
            <a:pPr lvl="1"/>
            <a:r>
              <a:rPr lang="en-US" altLang="zh-CN" sz="1600" dirty="0">
                <a:solidFill>
                  <a:prstClr val="black"/>
                </a:solidFill>
              </a:rPr>
              <a:t>Option 1: Not pursued in this release ?</a:t>
            </a:r>
          </a:p>
          <a:p>
            <a:pPr lvl="2"/>
            <a:r>
              <a:rPr lang="en-US" altLang="zh-CN" sz="12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600" dirty="0">
                <a:solidFill>
                  <a:prstClr val="black"/>
                </a:solidFill>
              </a:rPr>
              <a:t>Option 2: </a:t>
            </a:r>
            <a:r>
              <a:rPr lang="en-US" altLang="zh-CN" sz="1600" dirty="0"/>
              <a:t>support</a:t>
            </a:r>
            <a:r>
              <a:rPr lang="en-US" altLang="zh-CN" sz="1600" dirty="0">
                <a:solidFill>
                  <a:prstClr val="black"/>
                </a:solidFill>
              </a:rPr>
              <a:t> using </a:t>
            </a:r>
            <a:r>
              <a:rPr lang="en-US" altLang="zh-CN" sz="1600" b="1" dirty="0">
                <a:solidFill>
                  <a:prstClr val="black"/>
                </a:solidFill>
              </a:rPr>
              <a:t>only </a:t>
            </a:r>
            <a:r>
              <a:rPr lang="en-US" altLang="zh-CN" sz="1600" dirty="0"/>
              <a:t>dynamic N6 setup by AF ?</a:t>
            </a:r>
            <a:endParaRPr lang="en-US" altLang="zh-CN" sz="1600" dirty="0">
              <a:solidFill>
                <a:prstClr val="black"/>
              </a:solidFill>
            </a:endParaRPr>
          </a:p>
          <a:p>
            <a:pPr lvl="2"/>
            <a:r>
              <a:rPr lang="en-US" altLang="zh-CN" sz="12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600" dirty="0">
                <a:solidFill>
                  <a:prstClr val="black"/>
                </a:solidFill>
              </a:rPr>
              <a:t>Option 3: support using </a:t>
            </a:r>
            <a:r>
              <a:rPr lang="en-US" altLang="zh-CN" sz="1600" b="1" dirty="0">
                <a:solidFill>
                  <a:prstClr val="black"/>
                </a:solidFill>
              </a:rPr>
              <a:t>only</a:t>
            </a:r>
            <a:r>
              <a:rPr lang="en-US" altLang="zh-CN" sz="1600" dirty="0">
                <a:solidFill>
                  <a:prstClr val="black"/>
                </a:solidFill>
              </a:rPr>
              <a:t> N16a enhancements ?</a:t>
            </a:r>
          </a:p>
          <a:p>
            <a:pPr lvl="2"/>
            <a:r>
              <a:rPr lang="en-US" altLang="zh-CN" sz="12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600" dirty="0">
                <a:solidFill>
                  <a:prstClr val="black"/>
                </a:solidFill>
              </a:rPr>
              <a:t>Option 4: </a:t>
            </a:r>
            <a:r>
              <a:rPr lang="en-US" altLang="zh-CN" sz="1600" dirty="0"/>
              <a:t>support</a:t>
            </a:r>
            <a:r>
              <a:rPr lang="en-US" altLang="zh-CN" sz="1600" dirty="0">
                <a:solidFill>
                  <a:prstClr val="black"/>
                </a:solidFill>
              </a:rPr>
              <a:t> using </a:t>
            </a:r>
            <a:r>
              <a:rPr lang="en-US" altLang="zh-CN" sz="1600" b="1" dirty="0">
                <a:solidFill>
                  <a:prstClr val="black"/>
                </a:solidFill>
              </a:rPr>
              <a:t>only </a:t>
            </a:r>
            <a:r>
              <a:rPr lang="en-US" altLang="zh-CN" sz="1600" dirty="0">
                <a:solidFill>
                  <a:prstClr val="black"/>
                </a:solidFill>
              </a:rPr>
              <a:t>new GSMF ?</a:t>
            </a:r>
          </a:p>
          <a:p>
            <a:pPr lvl="2"/>
            <a:r>
              <a:rPr lang="en-US" altLang="zh-CN" sz="1200" dirty="0">
                <a:solidFill>
                  <a:prstClr val="black"/>
                </a:solidFill>
              </a:rPr>
              <a:t>YES:				NO:</a:t>
            </a:r>
          </a:p>
          <a:p>
            <a:pPr lvl="1"/>
            <a:r>
              <a:rPr lang="en-US" altLang="zh-CN" sz="1600" dirty="0">
                <a:solidFill>
                  <a:prstClr val="black"/>
                </a:solidFill>
              </a:rPr>
              <a:t>Option 5: </a:t>
            </a:r>
            <a:r>
              <a:rPr lang="en-US" altLang="zh-CN" sz="1600"/>
              <a:t>support</a:t>
            </a:r>
            <a:r>
              <a:rPr lang="en-US" altLang="zh-CN" sz="1600">
                <a:solidFill>
                  <a:prstClr val="black"/>
                </a:solidFill>
              </a:rPr>
              <a:t> using </a:t>
            </a:r>
            <a:r>
              <a:rPr lang="en-US" altLang="zh-CN" sz="1600" dirty="0">
                <a:solidFill>
                  <a:prstClr val="black"/>
                </a:solidFill>
              </a:rPr>
              <a:t>N16a enhancements </a:t>
            </a:r>
            <a:r>
              <a:rPr lang="en-US" altLang="zh-CN" sz="1600" b="1" dirty="0">
                <a:solidFill>
                  <a:prstClr val="black"/>
                </a:solidFill>
              </a:rPr>
              <a:t>or</a:t>
            </a:r>
            <a:r>
              <a:rPr lang="en-US" altLang="zh-CN" sz="1600" dirty="0">
                <a:solidFill>
                  <a:prstClr val="black"/>
                </a:solidFill>
              </a:rPr>
              <a:t> new GSMF </a:t>
            </a:r>
            <a:r>
              <a:rPr lang="en-US" altLang="zh-CN" sz="1600" b="1" dirty="0">
                <a:solidFill>
                  <a:prstClr val="black"/>
                </a:solidFill>
              </a:rPr>
              <a:t>or</a:t>
            </a:r>
            <a:r>
              <a:rPr lang="en-US" altLang="zh-CN" sz="1600" dirty="0">
                <a:solidFill>
                  <a:prstClr val="black"/>
                </a:solidFill>
              </a:rPr>
              <a:t> dynamic N6 setup by AF?</a:t>
            </a:r>
          </a:p>
          <a:p>
            <a:pPr lvl="2"/>
            <a:r>
              <a:rPr lang="en-US" altLang="zh-CN" sz="1200" dirty="0">
                <a:solidFill>
                  <a:prstClr val="black"/>
                </a:solidFill>
              </a:rPr>
              <a:t>YES:				NO: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9E33E15-4EFF-4995-8970-5202F111E05C}"/>
              </a:ext>
            </a:extLst>
          </p:cNvPr>
          <p:cNvGrpSpPr/>
          <p:nvPr/>
        </p:nvGrpSpPr>
        <p:grpSpPr>
          <a:xfrm>
            <a:off x="4960964" y="1812789"/>
            <a:ext cx="2165122" cy="1776474"/>
            <a:chOff x="6998149" y="1503847"/>
            <a:chExt cx="2757099" cy="2389297"/>
          </a:xfrm>
        </p:grpSpPr>
        <p:pic>
          <p:nvPicPr>
            <p:cNvPr id="42" name="图片 41">
              <a:extLst>
                <a:ext uri="{FF2B5EF4-FFF2-40B4-BE49-F238E27FC236}">
                  <a16:creationId xmlns:a16="http://schemas.microsoft.com/office/drawing/2014/main" id="{4B1A998B-1480-49D6-8593-4EE46A2DF807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98149" y="1503847"/>
              <a:ext cx="2757099" cy="2174239"/>
            </a:xfrm>
            <a:prstGeom prst="rect">
              <a:avLst/>
            </a:prstGeom>
            <a:noFill/>
          </p:spPr>
        </p:pic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DF0F997E-AD7E-4D35-8A49-CAA6DD9A4854}"/>
                </a:ext>
              </a:extLst>
            </p:cNvPr>
            <p:cNvSpPr/>
            <p:nvPr/>
          </p:nvSpPr>
          <p:spPr>
            <a:xfrm>
              <a:off x="7960380" y="3512907"/>
              <a:ext cx="920519" cy="3802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/>
                <a:t>GSMF</a:t>
              </a:r>
              <a:endParaRPr lang="zh-CN" altLang="en-US" sz="1400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80C9B5C-D297-48A2-ACB0-8795CD241B8A}"/>
              </a:ext>
            </a:extLst>
          </p:cNvPr>
          <p:cNvGrpSpPr/>
          <p:nvPr/>
        </p:nvGrpSpPr>
        <p:grpSpPr>
          <a:xfrm>
            <a:off x="170033" y="1908107"/>
            <a:ext cx="4485856" cy="1742165"/>
            <a:chOff x="-22592" y="1936608"/>
            <a:chExt cx="5381499" cy="2112165"/>
          </a:xfrm>
        </p:grpSpPr>
        <p:graphicFrame>
          <p:nvGraphicFramePr>
            <p:cNvPr id="41" name="对象 40">
              <a:extLst>
                <a:ext uri="{FF2B5EF4-FFF2-40B4-BE49-F238E27FC236}">
                  <a16:creationId xmlns:a16="http://schemas.microsoft.com/office/drawing/2014/main" id="{B3521E20-E8E9-44EA-827E-B76A1C70076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2735035"/>
                </p:ext>
              </p:extLst>
            </p:nvPr>
          </p:nvGraphicFramePr>
          <p:xfrm>
            <a:off x="-22592" y="1936608"/>
            <a:ext cx="5381499" cy="1783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63" r:id="rId4" imgW="7715250" imgH="2552662" progId="Visio.Drawing.15">
                    <p:embed/>
                  </p:oleObj>
                </mc:Choice>
                <mc:Fallback>
                  <p:oleObj r:id="rId4" imgW="7715250" imgH="2552662" progId="Visio.Drawing.15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2592" y="1936608"/>
                          <a:ext cx="5381499" cy="17831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5CCEEF90-1957-4137-AB42-E6646FECDFAF}"/>
                </a:ext>
              </a:extLst>
            </p:cNvPr>
            <p:cNvSpPr/>
            <p:nvPr/>
          </p:nvSpPr>
          <p:spPr>
            <a:xfrm>
              <a:off x="2058665" y="3675631"/>
              <a:ext cx="1773444" cy="37314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400" dirty="0"/>
                <a:t> N16a extension</a:t>
              </a:r>
              <a:endParaRPr lang="zh-CN" altLang="en-US" sz="1400" dirty="0"/>
            </a:p>
          </p:txBody>
        </p:sp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03CAA850-EAAF-4F5E-BEFE-F61AD7A619F1}"/>
                </a:ext>
              </a:extLst>
            </p:cNvPr>
            <p:cNvCxnSpPr>
              <a:cxnSpLocks/>
            </p:cNvCxnSpPr>
            <p:nvPr/>
          </p:nvCxnSpPr>
          <p:spPr>
            <a:xfrm>
              <a:off x="1837840" y="3160065"/>
              <a:ext cx="1660633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5787FF3C-79E8-4CD6-A34F-8DAF98B1F605}"/>
                </a:ext>
              </a:extLst>
            </p:cNvPr>
            <p:cNvSpPr txBox="1"/>
            <p:nvPr/>
          </p:nvSpPr>
          <p:spPr>
            <a:xfrm>
              <a:off x="2498417" y="2906146"/>
              <a:ext cx="50847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50" dirty="0"/>
                <a:t>N19?</a:t>
              </a:r>
              <a:endParaRPr lang="zh-CN" altLang="en-US" sz="1050" dirty="0"/>
            </a:p>
          </p:txBody>
        </p: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1496D541-48C0-4737-B05A-CC5B5EF1A9A7}"/>
                </a:ext>
              </a:extLst>
            </p:cNvPr>
            <p:cNvSpPr txBox="1"/>
            <p:nvPr/>
          </p:nvSpPr>
          <p:spPr>
            <a:xfrm>
              <a:off x="356376" y="2798049"/>
              <a:ext cx="97174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50" dirty="0"/>
                <a:t>Border UPF?</a:t>
              </a:r>
              <a:endParaRPr lang="zh-CN" altLang="en-US" sz="1050" dirty="0"/>
            </a:p>
          </p:txBody>
        </p:sp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680C6FE4-0DF0-4F3C-A8F3-999099B8C986}"/>
                </a:ext>
              </a:extLst>
            </p:cNvPr>
            <p:cNvSpPr txBox="1"/>
            <p:nvPr/>
          </p:nvSpPr>
          <p:spPr>
            <a:xfrm>
              <a:off x="4218073" y="2779188"/>
              <a:ext cx="97174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050" dirty="0"/>
                <a:t>Border UPF?</a:t>
              </a:r>
              <a:endParaRPr lang="zh-CN" altLang="en-US" sz="1050" dirty="0"/>
            </a:p>
          </p:txBody>
        </p:sp>
      </p:grp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EA5059C-8799-452E-B941-787ADA320B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2627837"/>
              </p:ext>
            </p:extLst>
          </p:nvPr>
        </p:nvGraphicFramePr>
        <p:xfrm>
          <a:off x="7391642" y="1722113"/>
          <a:ext cx="5057775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Visio" r:id="rId6" imgW="9658433" imgH="3324089" progId="Visio.Drawing.15">
                  <p:embed/>
                </p:oleObj>
              </mc:Choice>
              <mc:Fallback>
                <p:oleObj name="Visio" r:id="rId6" imgW="9658433" imgH="3324089" progId="Visio.Drawing.15">
                  <p:embed/>
                  <p:pic>
                    <p:nvPicPr>
                      <p:cNvPr id="0" name="Object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642" y="1722113"/>
                        <a:ext cx="5057775" cy="174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矩形 43">
            <a:extLst>
              <a:ext uri="{FF2B5EF4-FFF2-40B4-BE49-F238E27FC236}">
                <a16:creationId xmlns:a16="http://schemas.microsoft.com/office/drawing/2014/main" id="{7D982A1E-34F5-468C-BE1F-79E382BE058F}"/>
              </a:ext>
            </a:extLst>
          </p:cNvPr>
          <p:cNvSpPr/>
          <p:nvPr/>
        </p:nvSpPr>
        <p:spPr>
          <a:xfrm>
            <a:off x="8709700" y="3332466"/>
            <a:ext cx="21561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/>
              <a:t>Dynamic N6 setup by AF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51859024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dcmitype/"/>
    <ds:schemaRef ds:uri="http://purl.org/dc/terms/"/>
    <ds:schemaRef ds:uri="679a257e-872f-4c98-9e8a-0a9c104f72cd"/>
    <ds:schemaRef ds:uri="280d8efa-eff2-4910-88d2-79ca146720c4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9477</TotalTime>
  <Words>138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Microsoft Visio Drawing</vt:lpstr>
      <vt:lpstr>Visio</vt:lpstr>
      <vt:lpstr>GMEC</vt:lpstr>
      <vt:lpstr>Key Issue #4 Conclusion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Georgios Gkellas (Nokia)</cp:lastModifiedBy>
  <cp:revision>1042</cp:revision>
  <dcterms:created xsi:type="dcterms:W3CDTF">2010-02-05T13:52:04Z</dcterms:created>
  <dcterms:modified xsi:type="dcterms:W3CDTF">2023-01-16T08:56:42Z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(3)J+QpMHbc/4RVrZfqw0nJfMz9Jp6k2GYV3KO5wokhG1WIk5kndPogaHlNwcVzIlH83WibJLfe
XQItVM9Zq/1dQyWRtN9xzg9DRH7TwREMD0wXQqtfdot1sH8605IEAIXtWeZb6okFr9PNZncp
BNiAV9wJNh65GJgZnmGhtbqrTM134wzel6xY+jweBZpcjDYzL5v0MAL3yncEFiZZoXNISBix
UQASkyVt/Ar0aeOmz0</vt:lpwstr>
  </property>
  <property fmtid="{D5CDD505-2E9C-101B-9397-08002B2CF9AE}" pid="4" name="_2015_ms_pID_7253431">
    <vt:lpwstr>OeZgZ0APChWO5sXMbNEecvAYvaY0lKhNv4brnkOkGpUK+24rNRboHI
IRzRFOVVzNigc4p3JMpsrRlweSUSBTOVc1yXRmIu4aIJ951zWtsTMtu4nogqCAK0lCBXve/o
wus+U/u3Z99Xb88wKYThCCQQdeD8uvfv9g7ClXLBorWM9Nvz8znPiJepYA0N5Rt1UnSqKqkR
DBsWQkKmZp/Py5vwAv/juXZKKfPVSkZb3DZT</vt:lpwstr>
  </property>
  <property fmtid="{D5CDD505-2E9C-101B-9397-08002B2CF9AE}" pid="5" name="_2015_ms_pID_7253432">
    <vt:lpwstr>7A==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1673638655</vt:lpwstr>
  </property>
</Properties>
</file>