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1"/>
  </p:sldMasterIdLst>
  <p:notesMasterIdLst>
    <p:notesMasterId r:id="rId5"/>
  </p:notesMasterIdLst>
  <p:handoutMasterIdLst>
    <p:handoutMasterId r:id="rId6"/>
  </p:handoutMasterIdLst>
  <p:sldIdLst>
    <p:sldId id="366" r:id="rId2"/>
    <p:sldId id="411" r:id="rId3"/>
    <p:sldId id="421" r:id="rId4"/>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F3D782-86BD-4C9D-86D1-E64D6BE76B0C}" v="11" dt="2023-01-11T15:05:02.6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154" d="100"/>
          <a:sy n="154" d="100"/>
        </p:scale>
        <p:origin x="384" y="13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8" d="100"/>
          <a:sy n="68" d="100"/>
        </p:scale>
        <p:origin x="2744" y="7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yörgy Miklós" userId="ec6a850f-d741-4dd8-b104-b1e7fbaa3fba" providerId="ADAL" clId="{89F3D782-86BD-4C9D-86D1-E64D6BE76B0C}"/>
    <pc:docChg chg="undo redo custSel modSld modMainMaster">
      <pc:chgData name="György Miklós" userId="ec6a850f-d741-4dd8-b104-b1e7fbaa3fba" providerId="ADAL" clId="{89F3D782-86BD-4C9D-86D1-E64D6BE76B0C}" dt="2023-01-11T15:05:05.033" v="930" actId="20577"/>
      <pc:docMkLst>
        <pc:docMk/>
      </pc:docMkLst>
      <pc:sldChg chg="modSp mod">
        <pc:chgData name="György Miklós" userId="ec6a850f-d741-4dd8-b104-b1e7fbaa3fba" providerId="ADAL" clId="{89F3D782-86BD-4C9D-86D1-E64D6BE76B0C}" dt="2023-01-11T14:59:00.555" v="921" actId="20577"/>
        <pc:sldMkLst>
          <pc:docMk/>
          <pc:sldMk cId="0" sldId="366"/>
        </pc:sldMkLst>
        <pc:spChg chg="mod">
          <ac:chgData name="György Miklós" userId="ec6a850f-d741-4dd8-b104-b1e7fbaa3fba" providerId="ADAL" clId="{89F3D782-86BD-4C9D-86D1-E64D6BE76B0C}" dt="2023-01-11T14:59:00.555" v="921" actId="20577"/>
          <ac:spMkLst>
            <pc:docMk/>
            <pc:sldMk cId="0" sldId="366"/>
            <ac:spMk id="4098" creationId="{EEFB8A24-B337-4455-AB7E-3E83336534BF}"/>
          </ac:spMkLst>
        </pc:spChg>
        <pc:spChg chg="mod">
          <ac:chgData name="György Miklós" userId="ec6a850f-d741-4dd8-b104-b1e7fbaa3fba" providerId="ADAL" clId="{89F3D782-86BD-4C9D-86D1-E64D6BE76B0C}" dt="2023-01-11T10:13:22.883" v="30" actId="20577"/>
          <ac:spMkLst>
            <pc:docMk/>
            <pc:sldMk cId="0" sldId="366"/>
            <ac:spMk id="4099" creationId="{39531403-3A5D-4AD9-80C3-53274EE8218B}"/>
          </ac:spMkLst>
        </pc:spChg>
      </pc:sldChg>
      <pc:sldChg chg="addSp delSp modSp mod">
        <pc:chgData name="György Miklós" userId="ec6a850f-d741-4dd8-b104-b1e7fbaa3fba" providerId="ADAL" clId="{89F3D782-86BD-4C9D-86D1-E64D6BE76B0C}" dt="2023-01-11T15:05:05.033" v="930" actId="20577"/>
        <pc:sldMkLst>
          <pc:docMk/>
          <pc:sldMk cId="0" sldId="411"/>
        </pc:sldMkLst>
        <pc:spChg chg="add del">
          <ac:chgData name="György Miklós" userId="ec6a850f-d741-4dd8-b104-b1e7fbaa3fba" providerId="ADAL" clId="{89F3D782-86BD-4C9D-86D1-E64D6BE76B0C}" dt="2023-01-11T11:56:14.529" v="877"/>
          <ac:spMkLst>
            <pc:docMk/>
            <pc:sldMk cId="0" sldId="411"/>
            <ac:spMk id="3" creationId="{9DE60F4A-0E8A-4770-B63E-1EB674314714}"/>
          </ac:spMkLst>
        </pc:spChg>
        <pc:spChg chg="mod">
          <ac:chgData name="György Miklós" userId="ec6a850f-d741-4dd8-b104-b1e7fbaa3fba" providerId="ADAL" clId="{89F3D782-86BD-4C9D-86D1-E64D6BE76B0C}" dt="2023-01-11T11:58:07.539" v="894" actId="14100"/>
          <ac:spMkLst>
            <pc:docMk/>
            <pc:sldMk cId="0" sldId="411"/>
            <ac:spMk id="5122" creationId="{D71D5161-6187-4488-8F20-62803271895F}"/>
          </ac:spMkLst>
        </pc:spChg>
        <pc:spChg chg="mod">
          <ac:chgData name="György Miklós" userId="ec6a850f-d741-4dd8-b104-b1e7fbaa3fba" providerId="ADAL" clId="{89F3D782-86BD-4C9D-86D1-E64D6BE76B0C}" dt="2023-01-11T15:05:05.033" v="930" actId="20577"/>
          <ac:spMkLst>
            <pc:docMk/>
            <pc:sldMk cId="0" sldId="411"/>
            <ac:spMk id="10243" creationId="{851DAB23-ED1A-406A-A59A-71CCA6463BE5}"/>
          </ac:spMkLst>
        </pc:spChg>
        <pc:graphicFrameChg chg="add del mod">
          <ac:chgData name="György Miklós" userId="ec6a850f-d741-4dd8-b104-b1e7fbaa3fba" providerId="ADAL" clId="{89F3D782-86BD-4C9D-86D1-E64D6BE76B0C}" dt="2023-01-11T10:56:16.024" v="280"/>
          <ac:graphicFrameMkLst>
            <pc:docMk/>
            <pc:sldMk cId="0" sldId="411"/>
            <ac:graphicFrameMk id="2" creationId="{71E1CB60-6201-4D8B-B29D-B9D2D2CA398E}"/>
          </ac:graphicFrameMkLst>
        </pc:graphicFrameChg>
      </pc:sldChg>
      <pc:sldChg chg="modSp mod">
        <pc:chgData name="György Miklós" userId="ec6a850f-d741-4dd8-b104-b1e7fbaa3fba" providerId="ADAL" clId="{89F3D782-86BD-4C9D-86D1-E64D6BE76B0C}" dt="2023-01-11T15:04:55.690" v="928" actId="20577"/>
        <pc:sldMkLst>
          <pc:docMk/>
          <pc:sldMk cId="0" sldId="421"/>
        </pc:sldMkLst>
        <pc:spChg chg="mod">
          <ac:chgData name="György Miklós" userId="ec6a850f-d741-4dd8-b104-b1e7fbaa3fba" providerId="ADAL" clId="{89F3D782-86BD-4C9D-86D1-E64D6BE76B0C}" dt="2023-01-11T14:59:27.525" v="926" actId="20577"/>
          <ac:spMkLst>
            <pc:docMk/>
            <pc:sldMk cId="0" sldId="421"/>
            <ac:spMk id="6146" creationId="{55A01526-FD9A-4FCA-BF21-2AF3EF88D54D}"/>
          </ac:spMkLst>
        </pc:spChg>
        <pc:spChg chg="mod">
          <ac:chgData name="György Miklós" userId="ec6a850f-d741-4dd8-b104-b1e7fbaa3fba" providerId="ADAL" clId="{89F3D782-86BD-4C9D-86D1-E64D6BE76B0C}" dt="2023-01-11T15:04:55.690" v="928" actId="20577"/>
          <ac:spMkLst>
            <pc:docMk/>
            <pc:sldMk cId="0" sldId="421"/>
            <ac:spMk id="6147" creationId="{93A55805-5320-4B17-B4EB-5DF76483A23B}"/>
          </ac:spMkLst>
        </pc:spChg>
      </pc:sldChg>
      <pc:sldMasterChg chg="modSp mod">
        <pc:chgData name="György Miklós" userId="ec6a850f-d741-4dd8-b104-b1e7fbaa3fba" providerId="ADAL" clId="{89F3D782-86BD-4C9D-86D1-E64D6BE76B0C}" dt="2023-01-11T10:14:26.037" v="69" actId="6549"/>
        <pc:sldMasterMkLst>
          <pc:docMk/>
          <pc:sldMasterMk cId="0" sldId="2147485146"/>
        </pc:sldMasterMkLst>
        <pc:spChg chg="mod">
          <ac:chgData name="György Miklós" userId="ec6a850f-d741-4dd8-b104-b1e7fbaa3fba" providerId="ADAL" clId="{89F3D782-86BD-4C9D-86D1-E64D6BE76B0C}" dt="2023-01-11T10:14:26.037" v="69" actId="6549"/>
          <ac:spMkLst>
            <pc:docMk/>
            <pc:sldMasterMk cId="0" sldId="2147485146"/>
            <ac:spMk id="11" creationId="{6B140846-0A28-4E13-950A-30CD45FBF506}"/>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8C00710-9500-4FDB-BCC3-ED3544AD1766}"/>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2F241BCD-393C-4781-BC16-AF8DCDD30054}"/>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4B04164F-D810-4878-A341-185664B65801}"/>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3078BF28-F205-4ED5-AEDC-84CAF2B72441}"/>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F9EBB8C3-0A5A-42DB-B9DA-558884DE182B}"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7AA2BB6-0588-4A2B-A6FC-FFA64CA6CE81}"/>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DF9D9785-0A22-44F2-877D-4524E9248374}"/>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2052" name="Rectangle 4">
            <a:extLst>
              <a:ext uri="{FF2B5EF4-FFF2-40B4-BE49-F238E27FC236}">
                <a16:creationId xmlns:a16="http://schemas.microsoft.com/office/drawing/2014/main" id="{1D62B566-8F5E-44F1-976E-BAC6CDB1F55C}"/>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5DBF164B-FFC1-4639-ACBB-3133E8AE9ED7}"/>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1689037B-CB09-4D9F-A84B-C555D67CB7CA}"/>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BBC4F8AA-465D-4DFA-815F-0E4E58AF6E8F}"/>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C5F6513F-36B5-448D-A27D-CCBDB1BFD75F}"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246360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45813481"/>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24030191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CCD9A0C8-D950-416F-B49B-15F9D06CC3EB}"/>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2825506E-D82A-4D39-929C-F03F14735977}"/>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542D0AE4-FC0D-4AA5-B40D-6EE6EC5DF34F}"/>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40C6AF97-6866-4CA4-AAD5-5C9BC37E469F}"/>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5D3712EC-CC18-4F63-91E1-A438D06952A9}"/>
              </a:ext>
            </a:extLst>
          </p:cNvPr>
          <p:cNvSpPr txBox="1">
            <a:spLocks noChangeArrowheads="1"/>
          </p:cNvSpPr>
          <p:nvPr userDrawn="1"/>
        </p:nvSpPr>
        <p:spPr bwMode="auto">
          <a:xfrm>
            <a:off x="11191875" y="6592888"/>
            <a:ext cx="987425" cy="214312"/>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2019</a:t>
            </a:r>
          </a:p>
        </p:txBody>
      </p:sp>
      <p:pic>
        <p:nvPicPr>
          <p:cNvPr id="1031" name="Picture 1">
            <a:extLst>
              <a:ext uri="{FF2B5EF4-FFF2-40B4-BE49-F238E27FC236}">
                <a16:creationId xmlns:a16="http://schemas.microsoft.com/office/drawing/2014/main" id="{4B5EA946-2475-4002-9067-5392DAD89DD9}"/>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539F8FE9-F006-4255-9EE6-381A5C5448B9}"/>
              </a:ext>
            </a:extLst>
          </p:cNvPr>
          <p:cNvSpPr txBox="1">
            <a:spLocks noChangeArrowheads="1"/>
          </p:cNvSpPr>
          <p:nvPr userDrawn="1"/>
        </p:nvSpPr>
        <p:spPr bwMode="auto">
          <a:xfrm>
            <a:off x="11495088" y="6351588"/>
            <a:ext cx="396875" cy="306387"/>
          </a:xfrm>
          <a:prstGeom prst="rect">
            <a:avLst/>
          </a:prstGeom>
          <a:noFill/>
          <a:ln>
            <a:noFill/>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F48A2BEA-51D2-4E13-8E7D-9F75BA3A515C}"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6B140846-0A28-4E13-950A-30CD45FBF506}"/>
              </a:ext>
            </a:extLst>
          </p:cNvPr>
          <p:cNvSpPr txBox="1">
            <a:spLocks noChangeArrowheads="1"/>
          </p:cNvSpPr>
          <p:nvPr userDrawn="1"/>
        </p:nvSpPr>
        <p:spPr bwMode="auto">
          <a:xfrm>
            <a:off x="133350" y="36513"/>
            <a:ext cx="2601913" cy="46166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SA2 15</a:t>
            </a:r>
            <a:r>
              <a:rPr lang="hu-HU" altLang="en-US" sz="1200" b="1" dirty="0">
                <a:latin typeface="Arial "/>
              </a:rPr>
              <a:t>4AH</a:t>
            </a:r>
            <a:r>
              <a:rPr lang="sv-SE" altLang="en-US" sz="1200" b="1" dirty="0">
                <a:latin typeface="Arial "/>
              </a:rPr>
              <a:t>E	</a:t>
            </a:r>
          </a:p>
          <a:p>
            <a:pPr eaLnBrk="1" hangingPunct="1">
              <a:defRPr/>
            </a:pPr>
            <a:r>
              <a:rPr lang="hu-HU" altLang="en-US" sz="1200" b="1" dirty="0" err="1">
                <a:latin typeface="Arial "/>
              </a:rPr>
              <a:t>Electronic</a:t>
            </a:r>
            <a:r>
              <a:rPr lang="sv-SE" altLang="en-US" sz="1200" b="1" dirty="0">
                <a:latin typeface="Arial "/>
              </a:rPr>
              <a:t> – </a:t>
            </a:r>
            <a:r>
              <a:rPr lang="hu-HU" altLang="en-US" sz="1200" b="1" dirty="0">
                <a:latin typeface="Arial "/>
              </a:rPr>
              <a:t>16-20 </a:t>
            </a:r>
            <a:r>
              <a:rPr lang="hu-HU" altLang="en-US" sz="1200" b="1" dirty="0" err="1">
                <a:latin typeface="Arial "/>
              </a:rPr>
              <a:t>January</a:t>
            </a:r>
            <a:r>
              <a:rPr lang="hu-HU" altLang="en-US" sz="1200" b="1" dirty="0">
                <a:latin typeface="Arial "/>
              </a:rPr>
              <a:t>, </a:t>
            </a:r>
            <a:r>
              <a:rPr lang="sv-SE" altLang="en-US" sz="1200" b="1" dirty="0">
                <a:latin typeface="Arial "/>
              </a:rPr>
              <a:t>202</a:t>
            </a:r>
            <a:r>
              <a:rPr lang="hu-HU" altLang="en-US" sz="1200" b="1" dirty="0">
                <a:latin typeface="Arial "/>
              </a:rPr>
              <a:t>3</a:t>
            </a:r>
            <a:endParaRPr lang="sv-SE" altLang="en-US" sz="1200" b="1" dirty="0">
              <a:latin typeface="Arial "/>
            </a:endParaRPr>
          </a:p>
        </p:txBody>
      </p:sp>
      <p:sp>
        <p:nvSpPr>
          <p:cNvPr id="13" name="Text Box 14">
            <a:extLst>
              <a:ext uri="{FF2B5EF4-FFF2-40B4-BE49-F238E27FC236}">
                <a16:creationId xmlns:a16="http://schemas.microsoft.com/office/drawing/2014/main" id="{F5176D0E-9304-4A47-886B-F37D72D8857F}"/>
              </a:ext>
            </a:extLst>
          </p:cNvPr>
          <p:cNvSpPr txBox="1">
            <a:spLocks noChangeArrowheads="1"/>
          </p:cNvSpPr>
          <p:nvPr userDrawn="1"/>
        </p:nvSpPr>
        <p:spPr bwMode="auto">
          <a:xfrm>
            <a:off x="9163050" y="133350"/>
            <a:ext cx="2600325" cy="27622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&lt;</a:t>
            </a:r>
            <a:r>
              <a:rPr lang="sv-SE" altLang="en-US" sz="1200" b="1" i="1" dirty="0">
                <a:latin typeface="Arial "/>
              </a:rPr>
              <a:t>Document Ref.</a:t>
            </a:r>
            <a:r>
              <a:rPr lang="sv-SE" altLang="en-US" sz="1200" b="1" dirty="0">
                <a:latin typeface="Arial "/>
              </a:rPr>
              <a:t>&gt;	</a:t>
            </a:r>
          </a:p>
        </p:txBody>
      </p:sp>
    </p:spTree>
  </p:cSld>
  <p:clrMap bg1="lt1" tx1="dk1" bg2="lt2" tx2="dk2" accent1="accent1" accent2="accent2" accent3="accent3" accent4="accent4" accent5="accent5" accent6="accent6" hlink="hlink" folHlink="folHlink"/>
  <p:sldLayoutIdLst>
    <p:sldLayoutId id="2147485147" r:id="rId1"/>
    <p:sldLayoutId id="2147485148" r:id="rId2"/>
    <p:sldLayoutId id="2147485149"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mailarchive.ietf.org/arch/msg/detnet/wP4uddWPlWFhDT1eM-SrYZneQx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EEFB8A24-B337-4455-AB7E-3E83336534BF}"/>
              </a:ext>
            </a:extLst>
          </p:cNvPr>
          <p:cNvSpPr>
            <a:spLocks noGrp="1"/>
          </p:cNvSpPr>
          <p:nvPr>
            <p:ph type="ctrTitle"/>
          </p:nvPr>
        </p:nvSpPr>
        <p:spPr/>
        <p:txBody>
          <a:bodyPr/>
          <a:lstStyle/>
          <a:p>
            <a:r>
              <a:rPr lang="fi-FI" altLang="en-US" dirty="0"/>
              <a:t>FS_DetNet</a:t>
            </a:r>
            <a:r>
              <a:rPr lang="hu-HU" altLang="en-US" dirty="0"/>
              <a:t> </a:t>
            </a:r>
            <a:r>
              <a:rPr lang="hu-HU" altLang="en-US" dirty="0" err="1"/>
              <a:t>proposed</a:t>
            </a:r>
            <a:r>
              <a:rPr lang="hu-HU" altLang="en-US" dirty="0"/>
              <a:t> </a:t>
            </a:r>
            <a:br>
              <a:rPr lang="hu-HU" altLang="en-US" dirty="0"/>
            </a:br>
            <a:r>
              <a:rPr lang="hu-HU" altLang="en-US" dirty="0"/>
              <a:t>Show of </a:t>
            </a:r>
            <a:r>
              <a:rPr lang="hu-HU" altLang="en-US" dirty="0" err="1"/>
              <a:t>Hands</a:t>
            </a:r>
            <a:endParaRPr lang="en-US" altLang="en-US" dirty="0"/>
          </a:p>
        </p:txBody>
      </p:sp>
      <p:sp>
        <p:nvSpPr>
          <p:cNvPr id="4099" name="Subtitle 2">
            <a:extLst>
              <a:ext uri="{FF2B5EF4-FFF2-40B4-BE49-F238E27FC236}">
                <a16:creationId xmlns:a16="http://schemas.microsoft.com/office/drawing/2014/main" id="{39531403-3A5D-4AD9-80C3-53274EE8218B}"/>
              </a:ext>
            </a:extLst>
          </p:cNvPr>
          <p:cNvSpPr>
            <a:spLocks noGrp="1"/>
          </p:cNvSpPr>
          <p:nvPr>
            <p:ph type="subTitle" idx="1"/>
          </p:nvPr>
        </p:nvSpPr>
        <p:spPr/>
        <p:txBody>
          <a:bodyPr/>
          <a:lstStyle/>
          <a:p>
            <a:pPr>
              <a:buFontTx/>
              <a:buNone/>
            </a:pPr>
            <a:r>
              <a:rPr lang="fi-FI" altLang="en-US" dirty="0"/>
              <a:t>Ericsson (Gy</a:t>
            </a:r>
            <a:r>
              <a:rPr lang="hu-HU" altLang="en-US" dirty="0" err="1"/>
              <a:t>örgy</a:t>
            </a:r>
            <a:r>
              <a:rPr lang="hu-HU" altLang="en-US" dirty="0"/>
              <a:t> Miklós, </a:t>
            </a:r>
            <a:r>
              <a:rPr lang="fi-FI" altLang="en-US" dirty="0"/>
              <a:t>Rapporteur)</a:t>
            </a:r>
            <a:endParaRPr lang="en-US"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D71D5161-6187-4488-8F20-62803271895F}"/>
              </a:ext>
            </a:extLst>
          </p:cNvPr>
          <p:cNvSpPr>
            <a:spLocks noGrp="1"/>
          </p:cNvSpPr>
          <p:nvPr>
            <p:ph type="title"/>
          </p:nvPr>
        </p:nvSpPr>
        <p:spPr>
          <a:xfrm>
            <a:off x="226881" y="365125"/>
            <a:ext cx="11126919" cy="1325563"/>
          </a:xfrm>
        </p:spPr>
        <p:txBody>
          <a:bodyPr/>
          <a:lstStyle/>
          <a:p>
            <a:r>
              <a:rPr lang="fi-FI" altLang="en-US" dirty="0"/>
              <a:t>Key Issue #1</a:t>
            </a:r>
            <a:r>
              <a:rPr lang="hu-HU" altLang="en-US" dirty="0"/>
              <a:t> - 5GS DetNet </a:t>
            </a:r>
            <a:r>
              <a:rPr lang="hu-HU" altLang="en-US" dirty="0" err="1"/>
              <a:t>node</a:t>
            </a:r>
            <a:r>
              <a:rPr lang="hu-HU" altLang="en-US" dirty="0"/>
              <a:t> </a:t>
            </a:r>
            <a:r>
              <a:rPr lang="hu-HU" altLang="en-US" dirty="0" err="1"/>
              <a:t>reporting</a:t>
            </a:r>
            <a:endParaRPr lang="fi-FI" altLang="en-US" dirty="0"/>
          </a:p>
        </p:txBody>
      </p:sp>
      <p:sp>
        <p:nvSpPr>
          <p:cNvPr id="10243" name="Content Placeholder 2">
            <a:extLst>
              <a:ext uri="{FF2B5EF4-FFF2-40B4-BE49-F238E27FC236}">
                <a16:creationId xmlns:a16="http://schemas.microsoft.com/office/drawing/2014/main" id="{851DAB23-ED1A-406A-A59A-71CCA6463BE5}"/>
              </a:ext>
            </a:extLst>
          </p:cNvPr>
          <p:cNvSpPr>
            <a:spLocks noGrp="1"/>
          </p:cNvSpPr>
          <p:nvPr>
            <p:ph idx="1"/>
          </p:nvPr>
        </p:nvSpPr>
        <p:spPr>
          <a:xfrm>
            <a:off x="433388" y="2035056"/>
            <a:ext cx="11587162" cy="3968869"/>
          </a:xfrm>
        </p:spPr>
        <p:txBody>
          <a:bodyPr/>
          <a:lstStyle/>
          <a:p>
            <a:pPr>
              <a:defRPr/>
            </a:pPr>
            <a:r>
              <a:rPr lang="hu-HU" sz="1600" dirty="0">
                <a:latin typeface="Times New Roman" panose="02020603050405020304" pitchFamily="18" charset="0"/>
                <a:ea typeface="Times New Roman" panose="02020603050405020304" pitchFamily="18" charset="0"/>
              </a:rPr>
              <a:t>23.700-46 version 1.1.0: </a:t>
            </a:r>
            <a:r>
              <a:rPr lang="hu-HU" sz="1600" dirty="0" err="1">
                <a:latin typeface="Times New Roman" panose="02020603050405020304" pitchFamily="18" charset="0"/>
                <a:ea typeface="Times New Roman" panose="02020603050405020304" pitchFamily="18" charset="0"/>
              </a:rPr>
              <a:t>It</a:t>
            </a:r>
            <a:r>
              <a:rPr lang="hu-HU" sz="1600" dirty="0">
                <a:latin typeface="Times New Roman" panose="02020603050405020304" pitchFamily="18" charset="0"/>
                <a:ea typeface="Times New Roman" panose="02020603050405020304" pitchFamily="18" charset="0"/>
              </a:rPr>
              <a:t> is FFS </a:t>
            </a:r>
            <a:r>
              <a:rPr lang="en-US" sz="1600" dirty="0">
                <a:latin typeface="Times New Roman" panose="02020603050405020304" pitchFamily="18" charset="0"/>
                <a:ea typeface="Times New Roman" panose="02020603050405020304" pitchFamily="18" charset="0"/>
              </a:rPr>
              <a:t>whether 5GS DetNet node may report N6 IP forwarding table entries on a per N6 interface (in case of network side interfaces,)(UPF/NW TT forwarding tables for UL traffic). How the UPF/NW-TT determines this information is out of scope.</a:t>
            </a:r>
            <a:endParaRPr lang="hu-HU" sz="1600" dirty="0">
              <a:latin typeface="Times New Roman" panose="02020603050405020304" pitchFamily="18" charset="0"/>
              <a:ea typeface="Times New Roman" panose="02020603050405020304" pitchFamily="18" charset="0"/>
            </a:endParaRPr>
          </a:p>
          <a:p>
            <a:pPr>
              <a:defRPr/>
            </a:pPr>
            <a:r>
              <a:rPr lang="hu-HU" sz="1600" dirty="0">
                <a:latin typeface="Times New Roman" panose="02020603050405020304" pitchFamily="18" charset="0"/>
                <a:ea typeface="Times New Roman" panose="02020603050405020304" pitchFamily="18" charset="0"/>
              </a:rPr>
              <a:t>An LS has </a:t>
            </a:r>
            <a:r>
              <a:rPr lang="hu-HU" sz="1600" dirty="0" err="1">
                <a:latin typeface="Times New Roman" panose="02020603050405020304" pitchFamily="18" charset="0"/>
                <a:ea typeface="Times New Roman" panose="02020603050405020304" pitchFamily="18" charset="0"/>
              </a:rPr>
              <a:t>been</a:t>
            </a:r>
            <a:r>
              <a:rPr lang="hu-HU" sz="1600" dirty="0">
                <a:latin typeface="Times New Roman" panose="02020603050405020304" pitchFamily="18" charset="0"/>
                <a:ea typeface="Times New Roman" panose="02020603050405020304" pitchFamily="18" charset="0"/>
              </a:rPr>
              <a:t> </a:t>
            </a:r>
            <a:r>
              <a:rPr lang="hu-HU" sz="1600" dirty="0" err="1">
                <a:latin typeface="Times New Roman" panose="02020603050405020304" pitchFamily="18" charset="0"/>
                <a:ea typeface="Times New Roman" panose="02020603050405020304" pitchFamily="18" charset="0"/>
              </a:rPr>
              <a:t>sent</a:t>
            </a:r>
            <a:r>
              <a:rPr lang="hu-HU" sz="1600" dirty="0">
                <a:latin typeface="Times New Roman" panose="02020603050405020304" pitchFamily="18" charset="0"/>
                <a:ea typeface="Times New Roman" panose="02020603050405020304" pitchFamily="18" charset="0"/>
              </a:rPr>
              <a:t> to IETF DetNet WG, </a:t>
            </a:r>
            <a:r>
              <a:rPr lang="hu-HU" sz="1600" dirty="0" err="1">
                <a:latin typeface="Times New Roman" panose="02020603050405020304" pitchFamily="18" charset="0"/>
                <a:ea typeface="Times New Roman" panose="02020603050405020304" pitchFamily="18" charset="0"/>
              </a:rPr>
              <a:t>answer</a:t>
            </a:r>
            <a:r>
              <a:rPr lang="hu-HU" sz="1600" dirty="0">
                <a:latin typeface="Times New Roman" panose="02020603050405020304" pitchFamily="18" charset="0"/>
                <a:ea typeface="Times New Roman" panose="02020603050405020304" pitchFamily="18" charset="0"/>
              </a:rPr>
              <a:t> </a:t>
            </a:r>
            <a:r>
              <a:rPr lang="hu-HU" sz="1600" dirty="0" err="1">
                <a:latin typeface="Times New Roman" panose="02020603050405020304" pitchFamily="18" charset="0"/>
                <a:ea typeface="Times New Roman" panose="02020603050405020304" pitchFamily="18" charset="0"/>
              </a:rPr>
              <a:t>officially</a:t>
            </a:r>
            <a:r>
              <a:rPr lang="hu-HU" sz="1600" dirty="0">
                <a:latin typeface="Times New Roman" panose="02020603050405020304" pitchFamily="18" charset="0"/>
                <a:ea typeface="Times New Roman" panose="02020603050405020304" pitchFamily="18" charset="0"/>
              </a:rPr>
              <a:t> </a:t>
            </a:r>
            <a:r>
              <a:rPr lang="hu-HU" sz="1600" dirty="0" err="1">
                <a:latin typeface="Times New Roman" panose="02020603050405020304" pitchFamily="18" charset="0"/>
                <a:ea typeface="Times New Roman" panose="02020603050405020304" pitchFamily="18" charset="0"/>
              </a:rPr>
              <a:t>not</a:t>
            </a:r>
            <a:r>
              <a:rPr lang="hu-HU" sz="1600" dirty="0">
                <a:latin typeface="Times New Roman" panose="02020603050405020304" pitchFamily="18" charset="0"/>
                <a:ea typeface="Times New Roman" panose="02020603050405020304" pitchFamily="18" charset="0"/>
              </a:rPr>
              <a:t> </a:t>
            </a:r>
            <a:r>
              <a:rPr lang="hu-HU" sz="1600" dirty="0" err="1">
                <a:latin typeface="Times New Roman" panose="02020603050405020304" pitchFamily="18" charset="0"/>
                <a:ea typeface="Times New Roman" panose="02020603050405020304" pitchFamily="18" charset="0"/>
              </a:rPr>
              <a:t>yet</a:t>
            </a:r>
            <a:r>
              <a:rPr lang="hu-HU" sz="1600" dirty="0">
                <a:latin typeface="Times New Roman" panose="02020603050405020304" pitchFamily="18" charset="0"/>
                <a:ea typeface="Times New Roman" panose="02020603050405020304" pitchFamily="18" charset="0"/>
              </a:rPr>
              <a:t> </a:t>
            </a:r>
            <a:r>
              <a:rPr lang="hu-HU" sz="1600" dirty="0" err="1">
                <a:latin typeface="Times New Roman" panose="02020603050405020304" pitchFamily="18" charset="0"/>
                <a:ea typeface="Times New Roman" panose="02020603050405020304" pitchFamily="18" charset="0"/>
              </a:rPr>
              <a:t>received</a:t>
            </a:r>
            <a:r>
              <a:rPr lang="hu-HU" sz="1600" dirty="0">
                <a:latin typeface="Times New Roman" panose="02020603050405020304" pitchFamily="18" charset="0"/>
                <a:ea typeface="Times New Roman" panose="02020603050405020304" pitchFamily="18" charset="0"/>
              </a:rPr>
              <a:t>, </a:t>
            </a:r>
            <a:r>
              <a:rPr lang="hu-HU" sz="1600" dirty="0" err="1">
                <a:latin typeface="Times New Roman" panose="02020603050405020304" pitchFamily="18" charset="0"/>
                <a:ea typeface="Times New Roman" panose="02020603050405020304" pitchFamily="18" charset="0"/>
              </a:rPr>
              <a:t>but</a:t>
            </a:r>
            <a:r>
              <a:rPr lang="hu-HU" sz="1600" dirty="0">
                <a:latin typeface="Times New Roman" panose="02020603050405020304" pitchFamily="18" charset="0"/>
                <a:ea typeface="Times New Roman" panose="02020603050405020304" pitchFamily="18" charset="0"/>
              </a:rPr>
              <a:t> </a:t>
            </a:r>
            <a:r>
              <a:rPr lang="hu-HU" sz="1600" dirty="0" err="1">
                <a:latin typeface="Times New Roman" panose="02020603050405020304" pitchFamily="18" charset="0"/>
                <a:ea typeface="Times New Roman" panose="02020603050405020304" pitchFamily="18" charset="0"/>
              </a:rPr>
              <a:t>the</a:t>
            </a:r>
            <a:r>
              <a:rPr lang="hu-HU" sz="1600" dirty="0">
                <a:latin typeface="Times New Roman" panose="02020603050405020304" pitchFamily="18" charset="0"/>
                <a:ea typeface="Times New Roman" panose="02020603050405020304" pitchFamily="18" charset="0"/>
              </a:rPr>
              <a:t> latest version </a:t>
            </a:r>
            <a:r>
              <a:rPr lang="hu-HU" sz="1600" dirty="0" err="1">
                <a:latin typeface="Times New Roman" panose="02020603050405020304" pitchFamily="18" charset="0"/>
                <a:ea typeface="Times New Roman" panose="02020603050405020304" pitchFamily="18" charset="0"/>
              </a:rPr>
              <a:t>discussed</a:t>
            </a:r>
            <a:r>
              <a:rPr lang="hu-HU" sz="1600" dirty="0">
                <a:latin typeface="Times New Roman" panose="02020603050405020304" pitchFamily="18" charset="0"/>
                <a:ea typeface="Times New Roman" panose="02020603050405020304" pitchFamily="18" charset="0"/>
              </a:rPr>
              <a:t> in IETF </a:t>
            </a:r>
            <a:r>
              <a:rPr lang="hu-HU" sz="1600" dirty="0" err="1">
                <a:latin typeface="Times New Roman" panose="02020603050405020304" pitchFamily="18" charset="0"/>
                <a:ea typeface="Times New Roman" panose="02020603050405020304" pitchFamily="18" charset="0"/>
              </a:rPr>
              <a:t>can</a:t>
            </a:r>
            <a:r>
              <a:rPr lang="hu-HU" sz="1600" dirty="0">
                <a:latin typeface="Times New Roman" panose="02020603050405020304" pitchFamily="18" charset="0"/>
                <a:ea typeface="Times New Roman" panose="02020603050405020304" pitchFamily="18" charset="0"/>
              </a:rPr>
              <a:t> be </a:t>
            </a:r>
            <a:r>
              <a:rPr lang="hu-HU" sz="1600" dirty="0" err="1">
                <a:latin typeface="Times New Roman" panose="02020603050405020304" pitchFamily="18" charset="0"/>
                <a:ea typeface="Times New Roman" panose="02020603050405020304" pitchFamily="18" charset="0"/>
              </a:rPr>
              <a:t>found</a:t>
            </a:r>
            <a:r>
              <a:rPr lang="hu-HU" sz="1600" dirty="0">
                <a:latin typeface="Times New Roman" panose="02020603050405020304" pitchFamily="18" charset="0"/>
                <a:ea typeface="Times New Roman" panose="02020603050405020304" pitchFamily="18" charset="0"/>
              </a:rPr>
              <a:t> </a:t>
            </a:r>
            <a:r>
              <a:rPr lang="hu-HU" sz="1600" dirty="0">
                <a:latin typeface="Times New Roman" panose="02020603050405020304" pitchFamily="18" charset="0"/>
                <a:ea typeface="Times New Roman" panose="02020603050405020304" pitchFamily="18" charset="0"/>
                <a:hlinkClick r:id="rId2"/>
              </a:rPr>
              <a:t>here</a:t>
            </a:r>
            <a:r>
              <a:rPr lang="hu-HU" sz="1600" dirty="0">
                <a:latin typeface="Times New Roman" panose="02020603050405020304" pitchFamily="18" charset="0"/>
                <a:ea typeface="Times New Roman" panose="02020603050405020304" pitchFamily="18" charset="0"/>
              </a:rPr>
              <a:t>, no </a:t>
            </a:r>
            <a:r>
              <a:rPr lang="hu-HU" sz="1600" dirty="0" err="1">
                <a:latin typeface="Times New Roman" panose="02020603050405020304" pitchFamily="18" charset="0"/>
                <a:ea typeface="Times New Roman" panose="02020603050405020304" pitchFamily="18" charset="0"/>
              </a:rPr>
              <a:t>further</a:t>
            </a:r>
            <a:r>
              <a:rPr lang="hu-HU" sz="1600" dirty="0">
                <a:latin typeface="Times New Roman" panose="02020603050405020304" pitchFamily="18" charset="0"/>
                <a:ea typeface="Times New Roman" panose="02020603050405020304" pitchFamily="18" charset="0"/>
              </a:rPr>
              <a:t> IETF </a:t>
            </a:r>
            <a:r>
              <a:rPr lang="hu-HU" sz="1600" dirty="0" err="1">
                <a:latin typeface="Times New Roman" panose="02020603050405020304" pitchFamily="18" charset="0"/>
                <a:ea typeface="Times New Roman" panose="02020603050405020304" pitchFamily="18" charset="0"/>
              </a:rPr>
              <a:t>discussion</a:t>
            </a:r>
            <a:r>
              <a:rPr lang="hu-HU" sz="1600" dirty="0">
                <a:latin typeface="Times New Roman" panose="02020603050405020304" pitchFamily="18" charset="0"/>
                <a:ea typeface="Times New Roman" panose="02020603050405020304" pitchFamily="18" charset="0"/>
              </a:rPr>
              <a:t> in </a:t>
            </a:r>
            <a:r>
              <a:rPr lang="hu-HU" sz="1600" dirty="0" err="1">
                <a:latin typeface="Times New Roman" panose="02020603050405020304" pitchFamily="18" charset="0"/>
                <a:ea typeface="Times New Roman" panose="02020603050405020304" pitchFamily="18" charset="0"/>
              </a:rPr>
              <a:t>the</a:t>
            </a:r>
            <a:r>
              <a:rPr lang="hu-HU" sz="1600" dirty="0">
                <a:latin typeface="Times New Roman" panose="02020603050405020304" pitchFamily="18" charset="0"/>
                <a:ea typeface="Times New Roman" panose="02020603050405020304" pitchFamily="18" charset="0"/>
              </a:rPr>
              <a:t> last </a:t>
            </a:r>
            <a:r>
              <a:rPr lang="hu-HU" sz="1600" dirty="0" err="1">
                <a:latin typeface="Times New Roman" panose="02020603050405020304" pitchFamily="18" charset="0"/>
                <a:ea typeface="Times New Roman" panose="02020603050405020304" pitchFamily="18" charset="0"/>
              </a:rPr>
              <a:t>month</a:t>
            </a:r>
            <a:r>
              <a:rPr lang="hu-HU" sz="1600" dirty="0">
                <a:latin typeface="Times New Roman" panose="02020603050405020304" pitchFamily="18" charset="0"/>
                <a:ea typeface="Times New Roman" panose="02020603050405020304" pitchFamily="18" charset="0"/>
              </a:rPr>
              <a:t>. The </a:t>
            </a:r>
            <a:r>
              <a:rPr lang="hu-HU" sz="1600" dirty="0" err="1">
                <a:latin typeface="Times New Roman" panose="02020603050405020304" pitchFamily="18" charset="0"/>
                <a:ea typeface="Times New Roman" panose="02020603050405020304" pitchFamily="18" charset="0"/>
              </a:rPr>
              <a:t>relevant</a:t>
            </a:r>
            <a:r>
              <a:rPr lang="hu-HU" sz="1600" dirty="0">
                <a:latin typeface="Times New Roman" panose="02020603050405020304" pitchFamily="18" charset="0"/>
                <a:ea typeface="Times New Roman" panose="02020603050405020304" pitchFamily="18" charset="0"/>
              </a:rPr>
              <a:t> part of </a:t>
            </a:r>
            <a:r>
              <a:rPr lang="hu-HU" sz="1600" dirty="0" err="1">
                <a:latin typeface="Times New Roman" panose="02020603050405020304" pitchFamily="18" charset="0"/>
                <a:ea typeface="Times New Roman" panose="02020603050405020304" pitchFamily="18" charset="0"/>
              </a:rPr>
              <a:t>the</a:t>
            </a:r>
            <a:r>
              <a:rPr lang="hu-HU" sz="1600" dirty="0">
                <a:latin typeface="Times New Roman" panose="02020603050405020304" pitchFamily="18" charset="0"/>
                <a:ea typeface="Times New Roman" panose="02020603050405020304" pitchFamily="18" charset="0"/>
              </a:rPr>
              <a:t> </a:t>
            </a:r>
            <a:r>
              <a:rPr lang="hu-HU" sz="1600" dirty="0" err="1">
                <a:latin typeface="Times New Roman" panose="02020603050405020304" pitchFamily="18" charset="0"/>
                <a:ea typeface="Times New Roman" panose="02020603050405020304" pitchFamily="18" charset="0"/>
              </a:rPr>
              <a:t>expected</a:t>
            </a:r>
            <a:r>
              <a:rPr lang="hu-HU" sz="1600" dirty="0">
                <a:latin typeface="Times New Roman" panose="02020603050405020304" pitchFamily="18" charset="0"/>
                <a:ea typeface="Times New Roman" panose="02020603050405020304" pitchFamily="18" charset="0"/>
              </a:rPr>
              <a:t> IETF LS </a:t>
            </a:r>
            <a:r>
              <a:rPr lang="hu-HU" sz="1600" dirty="0" err="1">
                <a:latin typeface="Times New Roman" panose="02020603050405020304" pitchFamily="18" charset="0"/>
                <a:ea typeface="Times New Roman" panose="02020603050405020304" pitchFamily="18" charset="0"/>
              </a:rPr>
              <a:t>response</a:t>
            </a:r>
            <a:r>
              <a:rPr lang="hu-HU" sz="1600" dirty="0">
                <a:latin typeface="Times New Roman" panose="02020603050405020304" pitchFamily="18" charset="0"/>
                <a:ea typeface="Times New Roman" panose="02020603050405020304" pitchFamily="18" charset="0"/>
              </a:rPr>
              <a:t>:</a:t>
            </a:r>
          </a:p>
          <a:p>
            <a:pPr lvl="1">
              <a:defRPr/>
            </a:pPr>
            <a:r>
              <a:rPr lang="en-US" sz="1400" dirty="0">
                <a:latin typeface="Times New Roman" panose="02020603050405020304" pitchFamily="18" charset="0"/>
                <a:ea typeface="Times New Roman" panose="02020603050405020304" pitchFamily="18" charset="0"/>
              </a:rPr>
              <a:t>DetNet does not specify the method to be used for topology discovery from the multiple possibilities, e.g., based on Neighbor Discovery or from OSPF or IS-IS routing protocols. Please note that in case of an SDN approach, explicit routing information may be provided by an SDN controller to the network nodes. While not needed for all SDN use cases, network nodes can provide both explicit and dynamic routing information to an SDN controller (e.g., according to RFC 8349).</a:t>
            </a:r>
            <a:r>
              <a:rPr lang="hu-HU" sz="1400" dirty="0">
                <a:latin typeface="Times New Roman" panose="02020603050405020304" pitchFamily="18" charset="0"/>
                <a:ea typeface="Times New Roman" panose="02020603050405020304" pitchFamily="18" charset="0"/>
              </a:rPr>
              <a:t> </a:t>
            </a:r>
          </a:p>
          <a:p>
            <a:pPr>
              <a:defRPr/>
            </a:pPr>
            <a:r>
              <a:rPr lang="hu-HU" altLang="en-DE" sz="1600" b="1" dirty="0" err="1">
                <a:latin typeface="Times New Roman" panose="02020603050405020304" pitchFamily="18" charset="0"/>
              </a:rPr>
              <a:t>Shall</a:t>
            </a:r>
            <a:r>
              <a:rPr lang="hu-HU" altLang="en-DE" sz="1600" b="1" dirty="0">
                <a:latin typeface="Times New Roman" panose="02020603050405020304" pitchFamily="18" charset="0"/>
              </a:rPr>
              <a:t> SA2 </a:t>
            </a:r>
            <a:r>
              <a:rPr lang="hu-HU" altLang="en-DE" sz="1600" b="1" dirty="0" err="1">
                <a:latin typeface="Times New Roman" panose="02020603050405020304" pitchFamily="18" charset="0"/>
              </a:rPr>
              <a:t>specify</a:t>
            </a:r>
            <a:r>
              <a:rPr lang="hu-HU" altLang="en-DE" sz="1600" b="1" dirty="0">
                <a:latin typeface="Times New Roman" panose="02020603050405020304" pitchFamily="18" charset="0"/>
              </a:rPr>
              <a:t> </a:t>
            </a:r>
            <a:r>
              <a:rPr lang="hu-HU" altLang="en-DE" sz="1600" b="1" dirty="0" err="1">
                <a:latin typeface="Times New Roman" panose="02020603050405020304" pitchFamily="18" charset="0"/>
              </a:rPr>
              <a:t>mechanisms</a:t>
            </a:r>
            <a:r>
              <a:rPr lang="hu-HU" altLang="en-DE" sz="1600" b="1">
                <a:latin typeface="Times New Roman" panose="02020603050405020304" pitchFamily="18" charset="0"/>
              </a:rPr>
              <a:t> in </a:t>
            </a:r>
            <a:r>
              <a:rPr lang="hu-HU" altLang="en-DE" sz="1600" b="1" dirty="0">
                <a:latin typeface="Times New Roman" panose="02020603050405020304" pitchFamily="18" charset="0"/>
              </a:rPr>
              <a:t>Rel-18 </a:t>
            </a:r>
            <a:r>
              <a:rPr lang="hu-HU" altLang="en-DE" sz="1600" b="1" dirty="0" err="1">
                <a:latin typeface="Times New Roman" panose="02020603050405020304" pitchFamily="18" charset="0"/>
              </a:rPr>
              <a:t>for</a:t>
            </a:r>
            <a:r>
              <a:rPr lang="hu-HU" altLang="en-DE" sz="1600" b="1" dirty="0">
                <a:latin typeface="Times New Roman" panose="02020603050405020304" pitchFamily="18" charset="0"/>
              </a:rPr>
              <a:t> </a:t>
            </a:r>
            <a:r>
              <a:rPr lang="hu-HU" altLang="en-DE" sz="1600" b="1" dirty="0" err="1">
                <a:latin typeface="Times New Roman" panose="02020603050405020304" pitchFamily="18" charset="0"/>
              </a:rPr>
              <a:t>reporting</a:t>
            </a:r>
            <a:r>
              <a:rPr lang="hu-HU" altLang="en-DE" sz="1600" b="1" dirty="0">
                <a:latin typeface="Times New Roman" panose="02020603050405020304" pitchFamily="18" charset="0"/>
              </a:rPr>
              <a:t> N6 </a:t>
            </a:r>
            <a:r>
              <a:rPr lang="hu-HU" altLang="en-DE" sz="1600" b="1" dirty="0" err="1">
                <a:latin typeface="Times New Roman" panose="02020603050405020304" pitchFamily="18" charset="0"/>
              </a:rPr>
              <a:t>uplink</a:t>
            </a:r>
            <a:r>
              <a:rPr lang="hu-HU" altLang="en-DE" sz="1600" b="1" dirty="0">
                <a:latin typeface="Times New Roman" panose="02020603050405020304" pitchFamily="18" charset="0"/>
              </a:rPr>
              <a:t> </a:t>
            </a:r>
            <a:r>
              <a:rPr lang="hu-HU" altLang="en-DE" sz="1600" b="1" dirty="0" err="1">
                <a:latin typeface="Times New Roman" panose="02020603050405020304" pitchFamily="18" charset="0"/>
              </a:rPr>
              <a:t>routing</a:t>
            </a:r>
            <a:r>
              <a:rPr lang="hu-HU" altLang="en-DE" sz="1600" b="1" dirty="0">
                <a:latin typeface="Times New Roman" panose="02020603050405020304" pitchFamily="18" charset="0"/>
              </a:rPr>
              <a:t> </a:t>
            </a:r>
            <a:r>
              <a:rPr lang="hu-HU" altLang="en-DE" sz="1600" b="1" dirty="0" err="1">
                <a:latin typeface="Times New Roman" panose="02020603050405020304" pitchFamily="18" charset="0"/>
              </a:rPr>
              <a:t>information</a:t>
            </a:r>
            <a:r>
              <a:rPr lang="hu-HU" altLang="en-DE" sz="1600" b="1" dirty="0">
                <a:latin typeface="Times New Roman" panose="02020603050405020304" pitchFamily="18" charset="0"/>
              </a:rPr>
              <a:t> to </a:t>
            </a:r>
            <a:r>
              <a:rPr lang="hu-HU" altLang="en-DE" sz="1600" b="1" dirty="0" err="1">
                <a:latin typeface="Times New Roman" panose="02020603050405020304" pitchFamily="18" charset="0"/>
              </a:rPr>
              <a:t>the</a:t>
            </a:r>
            <a:r>
              <a:rPr lang="hu-HU" altLang="en-DE" sz="1600" b="1" dirty="0">
                <a:latin typeface="Times New Roman" panose="02020603050405020304" pitchFamily="18" charset="0"/>
              </a:rPr>
              <a:t> DetNet </a:t>
            </a:r>
            <a:r>
              <a:rPr lang="hu-HU" altLang="en-DE" sz="1600" b="1" dirty="0" err="1">
                <a:latin typeface="Times New Roman" panose="02020603050405020304" pitchFamily="18" charset="0"/>
              </a:rPr>
              <a:t>controller</a:t>
            </a:r>
            <a:endParaRPr lang="hu-HU" altLang="en-DE" sz="1600" b="1" dirty="0">
              <a:latin typeface="Times New Roman" panose="02020603050405020304" pitchFamily="18" charset="0"/>
            </a:endParaRPr>
          </a:p>
          <a:p>
            <a:pPr>
              <a:defRPr/>
            </a:pPr>
            <a:r>
              <a:rPr lang="hu-HU" altLang="en-DE" sz="1600" dirty="0">
                <a:latin typeface="Times New Roman" panose="02020603050405020304" pitchFamily="18" charset="0"/>
              </a:rPr>
              <a:t>An </a:t>
            </a:r>
            <a:r>
              <a:rPr lang="hu-HU" altLang="en-DE" sz="1600" dirty="0" err="1">
                <a:latin typeface="Times New Roman" panose="02020603050405020304" pitchFamily="18" charset="0"/>
              </a:rPr>
              <a:t>unofficial</a:t>
            </a:r>
            <a:r>
              <a:rPr lang="hu-HU" altLang="en-DE" sz="1600" dirty="0">
                <a:latin typeface="Times New Roman" panose="02020603050405020304" pitchFamily="18" charset="0"/>
              </a:rPr>
              <a:t> </a:t>
            </a:r>
            <a:r>
              <a:rPr lang="hu-HU" altLang="en-DE" sz="1600" dirty="0" err="1">
                <a:latin typeface="Times New Roman" panose="02020603050405020304" pitchFamily="18" charset="0"/>
              </a:rPr>
              <a:t>call</a:t>
            </a:r>
            <a:r>
              <a:rPr lang="hu-HU" altLang="en-DE" sz="1600" dirty="0">
                <a:latin typeface="Times New Roman" panose="02020603050405020304" pitchFamily="18" charset="0"/>
              </a:rPr>
              <a:t> </a:t>
            </a:r>
            <a:r>
              <a:rPr lang="hu-HU" altLang="en-DE" sz="1600" dirty="0" err="1">
                <a:latin typeface="Times New Roman" panose="02020603050405020304" pitchFamily="18" charset="0"/>
              </a:rPr>
              <a:t>was</a:t>
            </a:r>
            <a:r>
              <a:rPr lang="hu-HU" altLang="en-DE" sz="1600" dirty="0">
                <a:latin typeface="Times New Roman" panose="02020603050405020304" pitchFamily="18" charset="0"/>
              </a:rPr>
              <a:t> </a:t>
            </a:r>
            <a:r>
              <a:rPr lang="hu-HU" altLang="en-DE" sz="1600" dirty="0" err="1">
                <a:latin typeface="Times New Roman" panose="02020603050405020304" pitchFamily="18" charset="0"/>
              </a:rPr>
              <a:t>held</a:t>
            </a:r>
            <a:r>
              <a:rPr lang="hu-HU" altLang="en-DE" sz="1600" dirty="0">
                <a:latin typeface="Times New Roman" panose="02020603050405020304" pitchFamily="18" charset="0"/>
              </a:rPr>
              <a:t> in November, </a:t>
            </a:r>
            <a:r>
              <a:rPr lang="hu-HU" altLang="en-DE" sz="1600" dirty="0" err="1">
                <a:latin typeface="Times New Roman" panose="02020603050405020304" pitchFamily="18" charset="0"/>
              </a:rPr>
              <a:t>where</a:t>
            </a:r>
            <a:r>
              <a:rPr lang="hu-HU" altLang="en-DE" sz="1600" dirty="0">
                <a:latin typeface="Times New Roman" panose="02020603050405020304" pitchFamily="18" charset="0"/>
              </a:rPr>
              <a:t> most </a:t>
            </a:r>
            <a:r>
              <a:rPr lang="hu-HU" altLang="en-DE" sz="1600" dirty="0" err="1">
                <a:latin typeface="Times New Roman" panose="02020603050405020304" pitchFamily="18" charset="0"/>
              </a:rPr>
              <a:t>companies</a:t>
            </a:r>
            <a:r>
              <a:rPr lang="hu-HU" altLang="en-DE" sz="1600" dirty="0">
                <a:latin typeface="Times New Roman" panose="02020603050405020304" pitchFamily="18" charset="0"/>
              </a:rPr>
              <a:t> </a:t>
            </a:r>
            <a:r>
              <a:rPr lang="hu-HU" altLang="en-DE" sz="1600" dirty="0" err="1">
                <a:latin typeface="Times New Roman" panose="02020603050405020304" pitchFamily="18" charset="0"/>
              </a:rPr>
              <a:t>expressed</a:t>
            </a:r>
            <a:r>
              <a:rPr lang="hu-HU" altLang="en-DE" sz="1600" dirty="0">
                <a:latin typeface="Times New Roman" panose="02020603050405020304" pitchFamily="18" charset="0"/>
              </a:rPr>
              <a:t> </a:t>
            </a:r>
            <a:r>
              <a:rPr lang="hu-HU" altLang="en-DE" sz="1600" dirty="0" err="1">
                <a:latin typeface="Times New Roman" panose="02020603050405020304" pitchFamily="18" charset="0"/>
              </a:rPr>
              <a:t>the</a:t>
            </a:r>
            <a:r>
              <a:rPr lang="hu-HU" altLang="en-DE" sz="1600" dirty="0">
                <a:latin typeface="Times New Roman" panose="02020603050405020304" pitchFamily="18" charset="0"/>
              </a:rPr>
              <a:t> </a:t>
            </a:r>
            <a:r>
              <a:rPr lang="hu-HU" altLang="en-DE" sz="1600" dirty="0" err="1">
                <a:latin typeface="Times New Roman" panose="02020603050405020304" pitchFamily="18" charset="0"/>
              </a:rPr>
              <a:t>view</a:t>
            </a:r>
            <a:r>
              <a:rPr lang="hu-HU" altLang="en-DE" sz="1600" dirty="0">
                <a:latin typeface="Times New Roman" panose="02020603050405020304" pitchFamily="18" charset="0"/>
              </a:rPr>
              <a:t> </a:t>
            </a:r>
            <a:r>
              <a:rPr lang="hu-HU" altLang="en-DE" sz="1600" dirty="0" err="1">
                <a:latin typeface="Times New Roman" panose="02020603050405020304" pitchFamily="18" charset="0"/>
              </a:rPr>
              <a:t>not</a:t>
            </a:r>
            <a:r>
              <a:rPr lang="hu-HU" altLang="en-DE" sz="1600" dirty="0">
                <a:latin typeface="Times New Roman" panose="02020603050405020304" pitchFamily="18" charset="0"/>
              </a:rPr>
              <a:t> to </a:t>
            </a:r>
            <a:r>
              <a:rPr lang="hu-HU" altLang="en-DE" sz="1600" dirty="0" err="1">
                <a:latin typeface="Times New Roman" panose="02020603050405020304" pitchFamily="18" charset="0"/>
              </a:rPr>
              <a:t>specify</a:t>
            </a:r>
            <a:r>
              <a:rPr lang="hu-HU" altLang="en-DE" sz="1600" dirty="0">
                <a:latin typeface="Times New Roman" panose="02020603050405020304" pitchFamily="18" charset="0"/>
              </a:rPr>
              <a:t> </a:t>
            </a:r>
            <a:r>
              <a:rPr lang="hu-HU" altLang="en-DE" sz="1600" dirty="0" err="1">
                <a:latin typeface="Times New Roman" panose="02020603050405020304" pitchFamily="18" charset="0"/>
              </a:rPr>
              <a:t>such</a:t>
            </a:r>
            <a:r>
              <a:rPr lang="hu-HU" altLang="en-DE" sz="1600" dirty="0">
                <a:latin typeface="Times New Roman" panose="02020603050405020304" pitchFamily="18" charset="0"/>
              </a:rPr>
              <a:t> </a:t>
            </a:r>
            <a:r>
              <a:rPr lang="hu-HU" altLang="en-DE" sz="1600" dirty="0" err="1">
                <a:latin typeface="Times New Roman" panose="02020603050405020304" pitchFamily="18" charset="0"/>
              </a:rPr>
              <a:t>mechanism</a:t>
            </a:r>
            <a:r>
              <a:rPr lang="hu-HU" altLang="en-DE" sz="1600" dirty="0">
                <a:latin typeface="Times New Roman" panose="02020603050405020304" pitchFamily="18" charset="0"/>
              </a:rPr>
              <a:t>.</a:t>
            </a:r>
          </a:p>
          <a:p>
            <a:pPr>
              <a:defRPr/>
            </a:pPr>
            <a:r>
              <a:rPr lang="en-GB" altLang="en-DE" sz="1600" b="1" dirty="0">
                <a:latin typeface="Times New Roman" panose="02020603050405020304" pitchFamily="18" charset="0"/>
              </a:rPr>
              <a:t>Options:</a:t>
            </a:r>
          </a:p>
          <a:p>
            <a:pPr lvl="1">
              <a:defRPr/>
            </a:pPr>
            <a:r>
              <a:rPr lang="hu-HU" altLang="en-DE" sz="1400" b="1" dirty="0">
                <a:latin typeface="Times New Roman" panose="02020603050405020304" pitchFamily="18" charset="0"/>
              </a:rPr>
              <a:t>No. </a:t>
            </a:r>
            <a:r>
              <a:rPr lang="hu-HU" altLang="en-DE" sz="1400" dirty="0" err="1">
                <a:latin typeface="Times New Roman" panose="02020603050405020304" pitchFamily="18" charset="0"/>
              </a:rPr>
              <a:t>Justification</a:t>
            </a:r>
            <a:r>
              <a:rPr lang="hu-HU" altLang="en-DE" sz="1400" dirty="0">
                <a:latin typeface="Times New Roman" panose="02020603050405020304" pitchFamily="18" charset="0"/>
              </a:rPr>
              <a:t> in S2-2300204, S2-2300688.</a:t>
            </a:r>
          </a:p>
          <a:p>
            <a:pPr lvl="1">
              <a:defRPr/>
            </a:pPr>
            <a:r>
              <a:rPr lang="hu-HU" sz="1400" b="1" dirty="0" err="1">
                <a:latin typeface="Times New Roman" panose="02020603050405020304" pitchFamily="18" charset="0"/>
              </a:rPr>
              <a:t>Yes</a:t>
            </a:r>
            <a:r>
              <a:rPr lang="hu-HU" sz="1400" b="1" dirty="0">
                <a:latin typeface="Times New Roman" panose="02020603050405020304" pitchFamily="18" charset="0"/>
              </a:rPr>
              <a:t>. </a:t>
            </a:r>
            <a:r>
              <a:rPr lang="hu-HU" sz="1400" dirty="0" err="1">
                <a:latin typeface="Times New Roman" panose="02020603050405020304" pitchFamily="18" charset="0"/>
              </a:rPr>
              <a:t>Justification</a:t>
            </a:r>
            <a:r>
              <a:rPr lang="hu-HU" sz="1400" dirty="0">
                <a:latin typeface="Times New Roman" panose="02020603050405020304" pitchFamily="18" charset="0"/>
              </a:rPr>
              <a:t> in S2-2300903, </a:t>
            </a:r>
            <a:r>
              <a:rPr lang="hu-HU" sz="1400" dirty="0" err="1">
                <a:latin typeface="Times New Roman" panose="02020603050405020304" pitchFamily="18" charset="0"/>
              </a:rPr>
              <a:t>normative</a:t>
            </a:r>
            <a:r>
              <a:rPr lang="hu-HU" sz="1400" dirty="0">
                <a:latin typeface="Times New Roman" panose="02020603050405020304" pitchFamily="18" charset="0"/>
              </a:rPr>
              <a:t> </a:t>
            </a:r>
            <a:r>
              <a:rPr lang="hu-HU" sz="1400" dirty="0" err="1">
                <a:latin typeface="Times New Roman" panose="02020603050405020304" pitchFamily="18" charset="0"/>
              </a:rPr>
              <a:t>proposals</a:t>
            </a:r>
            <a:r>
              <a:rPr lang="hu-HU" sz="1400" dirty="0">
                <a:latin typeface="Times New Roman" panose="02020603050405020304" pitchFamily="18" charset="0"/>
              </a:rPr>
              <a:t> </a:t>
            </a:r>
            <a:r>
              <a:rPr lang="hu-HU" sz="1400" dirty="0" err="1">
                <a:latin typeface="Times New Roman" panose="02020603050405020304" pitchFamily="18" charset="0"/>
              </a:rPr>
              <a:t>for</a:t>
            </a:r>
            <a:r>
              <a:rPr lang="hu-HU" sz="1400" dirty="0">
                <a:latin typeface="Times New Roman" panose="02020603050405020304" pitchFamily="18" charset="0"/>
              </a:rPr>
              <a:t> 23.501, 23.502, 23.503 in S2-2300882, S2-2300901, S2-2300902</a:t>
            </a:r>
            <a:endParaRPr lang="en-US" sz="1400" b="1" dirty="0">
              <a:latin typeface="Times New Roman" panose="02020603050405020304" pitchFamily="18" charset="0"/>
            </a:endParaRPr>
          </a:p>
          <a:p>
            <a:pPr marL="0" indent="0">
              <a:buFontTx/>
              <a:buNone/>
              <a:defRPr/>
            </a:pPr>
            <a:endParaRPr lang="fi-FI" altLang="en-DE" sz="1400" dirty="0"/>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5A01526-FD9A-4FCA-BF21-2AF3EF88D54D}"/>
              </a:ext>
            </a:extLst>
          </p:cNvPr>
          <p:cNvSpPr>
            <a:spLocks noGrp="1"/>
          </p:cNvSpPr>
          <p:nvPr>
            <p:ph type="title"/>
          </p:nvPr>
        </p:nvSpPr>
        <p:spPr/>
        <p:txBody>
          <a:bodyPr/>
          <a:lstStyle/>
          <a:p>
            <a:r>
              <a:rPr lang="hu-HU" altLang="en-US" dirty="0" err="1"/>
              <a:t>SoH</a:t>
            </a:r>
            <a:r>
              <a:rPr lang="hu-HU" altLang="en-US" dirty="0"/>
              <a:t> </a:t>
            </a:r>
            <a:r>
              <a:rPr lang="en-US" altLang="en-US" dirty="0"/>
              <a:t>Way Forward proposal</a:t>
            </a:r>
          </a:p>
        </p:txBody>
      </p:sp>
      <p:sp>
        <p:nvSpPr>
          <p:cNvPr id="6147" name="Content Placeholder 2">
            <a:extLst>
              <a:ext uri="{FF2B5EF4-FFF2-40B4-BE49-F238E27FC236}">
                <a16:creationId xmlns:a16="http://schemas.microsoft.com/office/drawing/2014/main" id="{93A55805-5320-4B17-B4EB-5DF76483A23B}"/>
              </a:ext>
            </a:extLst>
          </p:cNvPr>
          <p:cNvSpPr>
            <a:spLocks noGrp="1"/>
          </p:cNvSpPr>
          <p:nvPr>
            <p:ph idx="1"/>
          </p:nvPr>
        </p:nvSpPr>
        <p:spPr/>
        <p:txBody>
          <a:bodyPr/>
          <a:lstStyle/>
          <a:p>
            <a:r>
              <a:rPr lang="en-US" altLang="en-US" sz="2000" b="1" dirty="0"/>
              <a:t>Shall SA2 specify mechanisms</a:t>
            </a:r>
            <a:r>
              <a:rPr lang="hu-HU" altLang="en-US" sz="2000" b="1" dirty="0"/>
              <a:t> in Rel-18 </a:t>
            </a:r>
            <a:r>
              <a:rPr lang="en-US" altLang="en-US" sz="2000" b="1" dirty="0"/>
              <a:t>for reporting N6 uplink routing information to the DetNet controller</a:t>
            </a:r>
            <a:r>
              <a:rPr lang="hu-HU" altLang="en-US" sz="2000" b="1" dirty="0"/>
              <a:t>?</a:t>
            </a:r>
            <a:endParaRPr lang="en-US" altLang="en-US" sz="2000" b="1" dirty="0"/>
          </a:p>
          <a:p>
            <a:pPr lvl="1"/>
            <a:r>
              <a:rPr lang="hu-HU" altLang="en-US" sz="1600" b="1" dirty="0"/>
              <a:t>No</a:t>
            </a:r>
            <a:endParaRPr lang="en-US" altLang="en-US" sz="1600" b="1" dirty="0"/>
          </a:p>
          <a:p>
            <a:pPr lvl="1"/>
            <a:r>
              <a:rPr lang="hu-HU" altLang="en-US" sz="1600" b="1" dirty="0" err="1"/>
              <a:t>Yes</a:t>
            </a:r>
            <a:endParaRPr lang="en-US" altLang="en-US" sz="1600" b="1" dirty="0"/>
          </a:p>
          <a:p>
            <a:endParaRPr lang="hu-HU" altLang="en-US" sz="2000" b="1" dirty="0"/>
          </a:p>
          <a:p>
            <a:r>
              <a:rPr lang="en-US" altLang="en-US" sz="2000" b="1" dirty="0"/>
              <a:t>Way forward:</a:t>
            </a:r>
          </a:p>
          <a:p>
            <a:endParaRPr lang="en-US" altLang="en-US" sz="2000" dirty="0"/>
          </a:p>
          <a:p>
            <a:endParaRPr lang="en-US" altLang="en-US" dirty="0"/>
          </a:p>
        </p:txBody>
      </p:sp>
    </p:spTree>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10921</TotalTime>
  <Words>309</Words>
  <Application>Microsoft Office PowerPoint</Application>
  <PresentationFormat>Widescreen</PresentationFormat>
  <Paragraphs>17</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vt:lpstr>
      <vt:lpstr>Calibri</vt:lpstr>
      <vt:lpstr>Calibri Light</vt:lpstr>
      <vt:lpstr>Times New Roman</vt:lpstr>
      <vt:lpstr>Office Theme</vt:lpstr>
      <vt:lpstr>FS_DetNet proposed  Show of Hands</vt:lpstr>
      <vt:lpstr>Key Issue #1 - 5GS DetNet node reporting</vt:lpstr>
      <vt:lpstr>SoH Way Forward proposal</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György Miklós</cp:lastModifiedBy>
  <cp:revision>784</cp:revision>
  <dcterms:created xsi:type="dcterms:W3CDTF">2010-02-05T13:52:04Z</dcterms:created>
  <dcterms:modified xsi:type="dcterms:W3CDTF">2023-01-11T15:05:08Z</dcterms:modified>
  <cp:contentStatus>Template 2017</cp:contentStatus>
</cp:coreProperties>
</file>