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13"/>
  </p:notesMasterIdLst>
  <p:handoutMasterIdLst>
    <p:handoutMasterId r:id="rId14"/>
  </p:handoutMasterIdLst>
  <p:sldIdLst>
    <p:sldId id="303" r:id="rId5"/>
    <p:sldId id="845" r:id="rId6"/>
    <p:sldId id="846" r:id="rId7"/>
    <p:sldId id="844" r:id="rId8"/>
    <p:sldId id="843" r:id="rId9"/>
    <p:sldId id="841" r:id="rId10"/>
    <p:sldId id="838" r:id="rId11"/>
    <p:sldId id="840" r:id="rId12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FF"/>
    <a:srgbClr val="FF33CC"/>
    <a:srgbClr val="D0D8E8"/>
    <a:srgbClr val="FF3300"/>
    <a:srgbClr val="FF6699"/>
    <a:srgbClr val="62A14D"/>
    <a:srgbClr val="000000"/>
    <a:srgbClr val="C6D254"/>
    <a:srgbClr val="B1D254"/>
    <a:srgbClr val="72A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02" autoAdjust="0"/>
    <p:restoredTop sz="94625" autoAdjust="0"/>
  </p:normalViewPr>
  <p:slideViewPr>
    <p:cSldViewPr snapToGrid="0">
      <p:cViewPr>
        <p:scale>
          <a:sx n="110" d="100"/>
          <a:sy n="110" d="100"/>
        </p:scale>
        <p:origin x="893" y="-7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feng Zhang (Kenny)" userId="b43f0ad7-e329-4432-84f0-1206f0861e25" providerId="ADAL" clId="{71A671C6-B98E-42CD-A782-0144610267A3}"/>
    <pc:docChg chg="undo custSel modSld">
      <pc:chgData name="Kefeng Zhang (Kenny)" userId="b43f0ad7-e329-4432-84f0-1206f0861e25" providerId="ADAL" clId="{71A671C6-B98E-42CD-A782-0144610267A3}" dt="2022-10-12T11:18:15.177" v="91" actId="20577"/>
      <pc:docMkLst>
        <pc:docMk/>
      </pc:docMkLst>
      <pc:sldChg chg="modSp mod">
        <pc:chgData name="Kefeng Zhang (Kenny)" userId="b43f0ad7-e329-4432-84f0-1206f0861e25" providerId="ADAL" clId="{71A671C6-B98E-42CD-A782-0144610267A3}" dt="2022-10-12T11:18:15.177" v="91" actId="20577"/>
        <pc:sldMkLst>
          <pc:docMk/>
          <pc:sldMk cId="2627138257" sldId="841"/>
        </pc:sldMkLst>
        <pc:spChg chg="mod">
          <ac:chgData name="Kefeng Zhang (Kenny)" userId="b43f0ad7-e329-4432-84f0-1206f0861e25" providerId="ADAL" clId="{71A671C6-B98E-42CD-A782-0144610267A3}" dt="2022-10-12T11:18:15.177" v="91" actId="20577"/>
          <ac:spMkLst>
            <pc:docMk/>
            <pc:sldMk cId="2627138257" sldId="841"/>
            <ac:spMk id="3" creationId="{7D207B91-40ED-4D53-B1AF-6C779BEE003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10/12/2022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10/12/2022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4392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 WG2 Meeting #153E</a:t>
            </a:r>
          </a:p>
          <a:p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Electronic meeting, 10</a:t>
            </a:r>
            <a:r>
              <a:rPr lang="en-US" altLang="zh-CN" sz="1200" b="1" kern="1200" baseline="30000" dirty="0" err="1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th</a:t>
            </a:r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 – 14</a:t>
            </a:r>
            <a:r>
              <a:rPr lang="de-DE" altLang="ko-KR" sz="1200" b="1" kern="1200" baseline="300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th</a:t>
            </a:r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 October</a:t>
            </a:r>
            <a:r>
              <a:rPr lang="en-US" altLang="zh-CN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,</a:t>
            </a:r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 2022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WG2#153E</a:t>
            </a:r>
            <a:r>
              <a:rPr lang="en-GB" altLang="de-DE" sz="1200" baseline="0" dirty="0">
                <a:solidFill>
                  <a:schemeClr val="bg1"/>
                </a:solidFill>
              </a:rPr>
              <a:t> Electronic meeting, 10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baseline="0" dirty="0">
                <a:solidFill>
                  <a:schemeClr val="bg1"/>
                </a:solidFill>
              </a:rPr>
              <a:t> – 14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baseline="0" dirty="0">
                <a:solidFill>
                  <a:schemeClr val="bg1"/>
                </a:solidFill>
              </a:rPr>
              <a:t> </a:t>
            </a:r>
            <a:r>
              <a:rPr lang="en-US" altLang="zh-CN" sz="1200" baseline="0" dirty="0">
                <a:solidFill>
                  <a:schemeClr val="bg1"/>
                </a:solidFill>
              </a:rPr>
              <a:t>October</a:t>
            </a:r>
            <a:r>
              <a:rPr lang="en-GB" altLang="de-DE" sz="1200" baseline="0" dirty="0">
                <a:solidFill>
                  <a:schemeClr val="bg1"/>
                </a:solidFill>
              </a:rPr>
              <a:t>, 2022</a:t>
            </a:r>
            <a:endParaRPr lang="en-GB" altLang="ko-KR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2021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6518" y="2194370"/>
            <a:ext cx="8452437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zh-CN" b="1" dirty="0"/>
              <a:t>Discussion on PIN issues and corresponding proposals</a:t>
            </a:r>
            <a:endParaRPr lang="en-GB" sz="2400" baseline="30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541243" y="4006360"/>
            <a:ext cx="6400800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1800" dirty="0"/>
            </a:br>
            <a:r>
              <a:rPr lang="en-US" altLang="en-US" sz="2400" b="1" dirty="0"/>
              <a:t>Zhenhua Xie</a:t>
            </a:r>
          </a:p>
          <a:p>
            <a:pPr>
              <a:lnSpc>
                <a:spcPct val="80000"/>
              </a:lnSpc>
            </a:pPr>
            <a:endParaRPr lang="en-US" altLang="en-US" sz="18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 sz="1800" dirty="0">
                <a:latin typeface="Arial" panose="020B0604020202020204" pitchFamily="34" charset="0"/>
              </a:rPr>
              <a:t>vivo</a:t>
            </a: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226232" y="382385"/>
            <a:ext cx="12302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/>
              <a:t>S2-2209007</a:t>
            </a:r>
            <a:endParaRPr lang="zh-CN" altLang="en-US" sz="1400" b="1" dirty="0"/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50" y="228600"/>
            <a:ext cx="6827838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b="1" kern="0" dirty="0"/>
              <a:t>Issue of whether 5GC is responsible for PIN management</a:t>
            </a:r>
            <a:endParaRPr lang="en-US" kern="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207B91-40ED-4D53-B1AF-6C779BEE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50" y="1147802"/>
            <a:ext cx="8281965" cy="5313339"/>
          </a:xfrm>
        </p:spPr>
        <p:txBody>
          <a:bodyPr>
            <a:normAutofit/>
          </a:bodyPr>
          <a:lstStyle/>
          <a:p>
            <a:r>
              <a:rPr lang="en-US" altLang="zh-CN" sz="1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Meaning of PIN management and PINE management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See the table in page 3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NEF exposes APIs for </a:t>
            </a:r>
            <a:r>
              <a:rPr lang="en-US" altLang="zh-CN" sz="16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(A), (B)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altLang="zh-CN" sz="16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(C)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, and PCF/SMF handling the requests. The NEF APIs are, e.g.,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A: Create/Delete PIN (PIN ID)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B: Modify PIN (PIN ID, Service auth info)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B: Modify PEGC (UE Address/DNN/S-NSSAI, Service auth info)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C: Modify PIN (PIN ID, packet filters,</a:t>
            </a:r>
            <a:r>
              <a:rPr lang="zh-CN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QoS)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SMF supports PEGC command for </a:t>
            </a:r>
            <a:r>
              <a:rPr lang="en-US" altLang="zh-CN" sz="16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(C)</a:t>
            </a:r>
            <a:endParaRPr lang="en-US" altLang="zh-CN" sz="1200" dirty="0"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UE (PEGC) initiates PDU Session Modification</a:t>
            </a:r>
            <a:endParaRPr lang="en-US" altLang="zh-CN" sz="19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zh-CN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289056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50" y="228600"/>
            <a:ext cx="6827838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b="1" kern="0" dirty="0"/>
              <a:t>Issue of whether 5GC is responsible for PIN management</a:t>
            </a:r>
            <a:endParaRPr lang="en-US" kern="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207B91-40ED-4D53-B1AF-6C779BEE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50" y="1147802"/>
            <a:ext cx="8281965" cy="5313339"/>
          </a:xfrm>
        </p:spPr>
        <p:txBody>
          <a:bodyPr>
            <a:normAutofit/>
          </a:bodyPr>
          <a:lstStyle/>
          <a:p>
            <a:endParaRPr lang="en-US" altLang="zh-CN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75539E3A-A83E-45D1-9564-871F573347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9322942"/>
              </p:ext>
            </p:extLst>
          </p:nvPr>
        </p:nvGraphicFramePr>
        <p:xfrm>
          <a:off x="488950" y="1697447"/>
          <a:ext cx="8281965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885">
                  <a:extLst>
                    <a:ext uri="{9D8B030D-6E8A-4147-A177-3AD203B41FA5}">
                      <a16:colId xmlns:a16="http://schemas.microsoft.com/office/drawing/2014/main" val="2522397882"/>
                    </a:ext>
                  </a:extLst>
                </a:gridCol>
                <a:gridCol w="5412134">
                  <a:extLst>
                    <a:ext uri="{9D8B030D-6E8A-4147-A177-3AD203B41FA5}">
                      <a16:colId xmlns:a16="http://schemas.microsoft.com/office/drawing/2014/main" val="2752380110"/>
                    </a:ext>
                  </a:extLst>
                </a:gridCol>
                <a:gridCol w="1659946">
                  <a:extLst>
                    <a:ext uri="{9D8B030D-6E8A-4147-A177-3AD203B41FA5}">
                      <a16:colId xmlns:a16="http://schemas.microsoft.com/office/drawing/2014/main" val="34408940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Type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Meaning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Companies’ view</a:t>
                      </a:r>
                      <a:endParaRPr lang="zh-CN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0845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/>
                        <a:t>PIN Mgmt. </a:t>
                      </a:r>
                      <a:r>
                        <a:rPr lang="en-US" altLang="zh-CN" sz="1200" b="1" dirty="0">
                          <a:highlight>
                            <a:srgbClr val="FFFF00"/>
                          </a:highlight>
                        </a:rPr>
                        <a:t>(A)</a:t>
                      </a:r>
                      <a:endParaRPr lang="zh-CN" altLang="en-US" sz="12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resources configuration/deconfiguration </a:t>
                      </a:r>
                      <a:r>
                        <a:rPr lang="en-US" altLang="zh-C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related to a PIN, including URSP/PIN Routing Selection Policy generation and provisioning for PDU Sessions related to PIN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i: with AF via NEF or not</a:t>
                      </a:r>
                    </a:p>
                    <a:p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ii: possible without AF</a:t>
                      </a:r>
                      <a:endParaRPr lang="zh-CN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769982"/>
                  </a:ext>
                </a:extLst>
              </a:tr>
              <a:tr h="2124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PIN Mgmt. </a:t>
                      </a:r>
                      <a:r>
                        <a:rPr lang="en-US" altLang="zh-CN" sz="1200" b="1" dirty="0">
                          <a:highlight>
                            <a:srgbClr val="FFFF00"/>
                          </a:highlight>
                        </a:rPr>
                        <a:t>(B)</a:t>
                      </a:r>
                      <a:endParaRPr lang="zh-CN" altLang="en-US" sz="1200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 authorization</a:t>
                      </a:r>
                      <a:r>
                        <a:rPr lang="en-US" altLang="zh-C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related to a PIN, e.g., modify service authorization for a PIN</a:t>
                      </a:r>
                    </a:p>
                    <a:p>
                      <a:r>
                        <a:rPr lang="en-US" altLang="zh-C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PIN authorization: whether PEMC is allowed to do something to a PIN, whether AF is authorized to manipulate a PIN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AF via NEF or not</a:t>
                      </a:r>
                      <a:endParaRPr lang="zh-CN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0507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PIN Mgmt. </a:t>
                      </a:r>
                      <a:r>
                        <a:rPr lang="en-US" altLang="zh-CN" sz="1200" b="1" dirty="0">
                          <a:highlight>
                            <a:srgbClr val="00FF00"/>
                          </a:highlight>
                        </a:rPr>
                        <a:t>(C)</a:t>
                      </a:r>
                      <a:endParaRPr lang="zh-CN" altLang="en-US" sz="1200" b="1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traffic QoS and routing control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AF via NEF or not, and without AF</a:t>
                      </a:r>
                      <a:endParaRPr lang="zh-CN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5452763"/>
                  </a:ext>
                </a:extLst>
              </a:tr>
              <a:tr h="1203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PIN Mgmt. </a:t>
                      </a:r>
                      <a:r>
                        <a:rPr lang="en-US" altLang="zh-CN" sz="1200" b="1" dirty="0">
                          <a:highlight>
                            <a:srgbClr val="00FFFF"/>
                          </a:highlight>
                        </a:rPr>
                        <a:t>(D)</a:t>
                      </a:r>
                      <a:endParaRPr lang="zh-CN" altLang="en-US" sz="1200" b="1" dirty="0">
                        <a:highlight>
                          <a:srgbClr val="00FFFF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resources status </a:t>
                      </a:r>
                      <a:r>
                        <a:rPr lang="en-US" altLang="zh-C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related to a PIN, including, activate/deactivate a PIN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i: with AF via NEF or not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ii: With AF via NEF or not, and without AF</a:t>
                      </a:r>
                      <a:endParaRPr lang="zh-CN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16895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>
                          <a:highlight>
                            <a:srgbClr val="FF99FF"/>
                          </a:highlight>
                        </a:rPr>
                        <a:t>PIN Mgmt. (E)</a:t>
                      </a:r>
                      <a:endParaRPr lang="zh-CN" altLang="en-US" sz="1200" b="1" dirty="0">
                        <a:highlight>
                          <a:srgbClr val="FF99FF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Create/delete a PIN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/>
                        <a:t>Undiscussed</a:t>
                      </a:r>
                      <a:endParaRPr lang="zh-CN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711815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>
                          <a:highlight>
                            <a:srgbClr val="FF99FF"/>
                          </a:highlight>
                        </a:rPr>
                        <a:t>PINE Mgmt.</a:t>
                      </a:r>
                      <a:endParaRPr lang="zh-CN" altLang="en-US" sz="1200" b="1" dirty="0">
                        <a:highlight>
                          <a:srgbClr val="FF99FF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member management</a:t>
                      </a:r>
                      <a:r>
                        <a:rPr lang="en-US" altLang="zh-C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a PIN (PEMC, PEGC, and PINE)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/>
                        <a:t>i: with AF</a:t>
                      </a:r>
                    </a:p>
                    <a:p>
                      <a:r>
                        <a:rPr lang="en-US" altLang="zh-CN" sz="1200" dirty="0"/>
                        <a:t>ii: not needed</a:t>
                      </a:r>
                      <a:endParaRPr lang="zh-CN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3721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9396419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50" y="228600"/>
            <a:ext cx="6827838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b="1" kern="0" dirty="0"/>
              <a:t>Issue of whether 5GC is responsible for PIN management</a:t>
            </a:r>
            <a:endParaRPr lang="en-US" kern="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207B91-40ED-4D53-B1AF-6C779BEE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50" y="1314901"/>
            <a:ext cx="8281965" cy="5113748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sz="1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Should it be possible for PEGC command SMF to do </a:t>
            </a:r>
            <a:r>
              <a:rPr lang="en-US" altLang="zh-CN" sz="16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(B)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? No KI#4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preconfigured URSP/PIN Routing Selection Policy may be used when AF is not used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E.g., over SM-NAS after PEGC getting URSP/PRSP to </a:t>
            </a:r>
            <a:r>
              <a:rPr lang="en-US" altLang="zh-CN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modify whole PIN Service auth info, modify Service auth info per PEGC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, which eliminates exposure of everything to AF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Whether does 5GC expose APIs, or SMF support PEGC propose, or both for </a:t>
            </a:r>
            <a:r>
              <a:rPr lang="en-US" altLang="zh-CN" sz="16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(D)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? E.g.,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NEF API of managing PIN policy and 5GC resources activate/deactivate of a PIN with parameter of PIN ID (yes) KI#3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PEMC to PEGC sends SM-NAS to SMF to indicate </a:t>
            </a:r>
            <a:r>
              <a:rPr lang="en-US" altLang="zh-CN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activate/deactivate a PIN with authorization information (both: no)</a:t>
            </a:r>
          </a:p>
          <a:p>
            <a:pPr lvl="2">
              <a:buFontTx/>
              <a:buChar char="-"/>
            </a:pPr>
            <a:r>
              <a:rPr lang="en-US" altLang="zh-CN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 – (first we can have two revisions for two different way, and finally to determine whether SOH)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Should it be possible for PEGC indicating PCF to do </a:t>
            </a:r>
            <a:r>
              <a:rPr lang="en-US" altLang="zh-CN" sz="16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(A)</a:t>
            </a:r>
            <a:r>
              <a:rPr lang="zh-CN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？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zh-CN" sz="1600" dirty="0" err="1">
                <a:latin typeface="Arial" panose="020B0604020202020204" pitchFamily="34" charset="0"/>
                <a:cs typeface="Arial" panose="020B0604020202020204" pitchFamily="34" charset="0"/>
              </a:rPr>
              <a:t>possible:no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)KI#4</a:t>
            </a:r>
            <a:endParaRPr lang="en-US" altLang="zh-CN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E.g., over AM-NAS sent to PCF via UE Policy Container (transparent to AMF) </a:t>
            </a:r>
            <a:r>
              <a:rPr lang="en-US" altLang="zh-CN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generating URSP/PIN Routing Selection Policy</a:t>
            </a:r>
          </a:p>
          <a:p>
            <a:pPr lvl="2">
              <a:buFontTx/>
              <a:buChar char="-"/>
            </a:pPr>
            <a:r>
              <a:rPr lang="en-US" altLang="zh-CN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SOH-(first we can have two revisions for two different way, and finally to determine whether)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Whether does NEF expose APIs, or SMF support PEGC command, or both for </a:t>
            </a:r>
            <a:r>
              <a:rPr lang="en-US" altLang="zh-CN" sz="1600" dirty="0">
                <a:highlight>
                  <a:srgbClr val="FF99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PINE management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? e.g., KI#3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5GC allows AF to provision PEMC IDs, PEGC IDs, PINE IDs for a PIN (</a:t>
            </a:r>
            <a:r>
              <a:rPr lang="en-US" altLang="zh-CN" sz="1400" dirty="0" err="1">
                <a:latin typeface="Arial" panose="020B0604020202020204" pitchFamily="34" charset="0"/>
                <a:cs typeface="Arial" panose="020B0604020202020204" pitchFamily="34" charset="0"/>
              </a:rPr>
              <a:t>no:yes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PEGC sends SM-NAS to SMF including PEMC IDs, PEGC IDs, PINE IDs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SOH if no consensus</a:t>
            </a:r>
          </a:p>
          <a:p>
            <a:r>
              <a:rPr lang="en-US" altLang="zh-CN" sz="1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TBD</a:t>
            </a:r>
            <a:endParaRPr lang="en-US" altLang="zh-CN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251810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49" y="228600"/>
            <a:ext cx="6988707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b="1" kern="0" dirty="0"/>
              <a:t>Issue of identification</a:t>
            </a:r>
            <a:endParaRPr lang="en-US" kern="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207B91-40ED-4D53-B1AF-6C779BEE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4" y="1454150"/>
            <a:ext cx="8281965" cy="4816685"/>
          </a:xfrm>
        </p:spPr>
        <p:txBody>
          <a:bodyPr>
            <a:normAutofit lnSpcReduction="10000"/>
          </a:bodyPr>
          <a:lstStyle/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Questions:</a:t>
            </a:r>
          </a:p>
          <a:p>
            <a:pPr lvl="1">
              <a:buFontTx/>
              <a:buChar char="-"/>
            </a:pP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Whether PIN ID needs to be known by UDR/UDM/NEF? yes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May internal PIN ID and external PIN ID discussed in normative phase</a:t>
            </a:r>
          </a:p>
          <a:p>
            <a:pPr lvl="1">
              <a:buFontTx/>
              <a:buChar char="-"/>
            </a:pP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Whether PIN ID is allocated by NEF/UDM/UDR or not?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AF allocates, AF ID + PIN ID is unique (yes)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PEMC allocates (yes)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NEF/UDM allocates a unique ID (like NEF allocates Reference ID for some operations) (yes)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Do it in </a:t>
            </a:r>
            <a:r>
              <a:rPr lang="en-US" altLang="zh-CN" sz="1600">
                <a:latin typeface="Arial" panose="020B0604020202020204" pitchFamily="34" charset="0"/>
                <a:cs typeface="Arial" panose="020B0604020202020204" pitchFamily="34" charset="0"/>
              </a:rPr>
              <a:t>normative phase</a:t>
            </a: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Whether PINE ID needs to be known by UDR/UDM (</a:t>
            </a:r>
            <a:r>
              <a:rPr lang="en-US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no:yes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) KI#3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If UDR/UDM knows PINE ID, it implies 5GC support PINE management (storage) that related to above slide?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What is the usage of the PINE ID by 5GC except storage?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It is related first issue, can do SOH together.</a:t>
            </a: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Proposal:</a:t>
            </a:r>
          </a:p>
          <a:p>
            <a:pPr lvl="1">
              <a:buFontTx/>
              <a:buChar char="-"/>
            </a:pP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TBD</a:t>
            </a: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246338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49" y="228600"/>
            <a:ext cx="6988707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b="1" kern="0" dirty="0"/>
              <a:t>Issue of non-3GPP QoS assistance information and proposal</a:t>
            </a:r>
            <a:endParaRPr lang="en-US" kern="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207B91-40ED-4D53-B1AF-6C779BEE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4" y="1152444"/>
            <a:ext cx="8342596" cy="5322622"/>
          </a:xfrm>
        </p:spPr>
        <p:txBody>
          <a:bodyPr>
            <a:normAutofit/>
          </a:bodyPr>
          <a:lstStyle/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Interim conclusions: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5G QoS parameters (including QoS characteristics, GFBR/MFBR) may be sent to PEGC to assist the deriving of N3GPP QoS parameters.</a:t>
            </a:r>
          </a:p>
          <a:p>
            <a:pPr lvl="2">
              <a:buFontTx/>
              <a:buChar char="-"/>
            </a:pPr>
            <a:r>
              <a:rPr lang="en-US" altLang="zh-CN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Editor's note: 5G QoS parameters sent to PEGC are based on "Additional QoS Information" specified in clause 9.3.1.1 of TS 24.502, </a:t>
            </a:r>
            <a:r>
              <a:rPr lang="en-US" altLang="zh-CN" sz="1200" dirty="0">
                <a:solidFill>
                  <a:srgbClr val="FF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any other parameters are FFS</a:t>
            </a:r>
            <a:r>
              <a:rPr lang="en-US" altLang="zh-CN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5GC may take into account the delay budget between PINE and PEGC to guarantee the end to end delay for PINE traffic.</a:t>
            </a:r>
          </a:p>
          <a:p>
            <a:pPr lvl="2">
              <a:buFontTx/>
              <a:buChar char="-"/>
            </a:pPr>
            <a:r>
              <a:rPr lang="en-US" altLang="zh-CN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Editor's note: Whether the 5GC manages delay budget on the non-3GPP access is FFS.</a:t>
            </a: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Issue:</a:t>
            </a: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Question1: Whether other parameters (e.g., ARP, Periodicity) are required? 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If no consensus, </a:t>
            </a:r>
            <a:r>
              <a:rPr lang="en-US" altLang="zh-CN" sz="1600">
                <a:latin typeface="Arial" panose="020B0604020202020204" pitchFamily="34" charset="0"/>
                <a:cs typeface="Arial" panose="020B0604020202020204" pitchFamily="34" charset="0"/>
              </a:rPr>
              <a:t>SOH.</a:t>
            </a: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Question2: for deriving 5G delay budget, whether PEGC sends the non-3GPP delay budget to PCF via NAS? 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If no consensus, SOH.</a:t>
            </a:r>
          </a:p>
        </p:txBody>
      </p:sp>
    </p:spTree>
    <p:extLst>
      <p:ext uri="{BB962C8B-B14F-4D97-AF65-F5344CB8AC3E}">
        <p14:creationId xmlns:p14="http://schemas.microsoft.com/office/powerpoint/2010/main" val="2627138257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49" y="228600"/>
            <a:ext cx="6988707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b="1" kern="0" dirty="0"/>
              <a:t>Issue of URSP and proposal</a:t>
            </a:r>
            <a:endParaRPr lang="en-US" kern="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207B91-40ED-4D53-B1AF-6C779BEE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4" y="1152444"/>
            <a:ext cx="8342596" cy="5322622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descriptor (TD) of URSP rule:</a:t>
            </a: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Alternative solutions: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Alt#1: Extend TD of URSP for PIN traffic mapping, e.g., using “source descriptors” or “gateway descriptors”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Alt#2: Do not extend URSP, but provisioning mapping info with URSP, e.g., TD uses DNN, and mapping info is &lt;PIN ID, DNN&gt;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Other possible ways</a:t>
            </a: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TBD (e.g., both URSP and PIN Routing Selection Policy are delivered to PEGC)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Two revisions: one have URSP, another don’t, and if no consensus, SOH KI#4</a:t>
            </a: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1617D4AE-4D53-4D25-8E25-7D04AE6183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854579"/>
              </p:ext>
            </p:extLst>
          </p:nvPr>
        </p:nvGraphicFramePr>
        <p:xfrm>
          <a:off x="897824" y="1449424"/>
          <a:ext cx="7709343" cy="28498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285623">
                  <a:extLst>
                    <a:ext uri="{9D8B030D-6E8A-4147-A177-3AD203B41FA5}">
                      <a16:colId xmlns:a16="http://schemas.microsoft.com/office/drawing/2014/main" val="632402988"/>
                    </a:ext>
                  </a:extLst>
                </a:gridCol>
                <a:gridCol w="3402311">
                  <a:extLst>
                    <a:ext uri="{9D8B030D-6E8A-4147-A177-3AD203B41FA5}">
                      <a16:colId xmlns:a16="http://schemas.microsoft.com/office/drawing/2014/main" val="2312169500"/>
                    </a:ext>
                  </a:extLst>
                </a:gridCol>
                <a:gridCol w="3021409">
                  <a:extLst>
                    <a:ext uri="{9D8B030D-6E8A-4147-A177-3AD203B41FA5}">
                      <a16:colId xmlns:a16="http://schemas.microsoft.com/office/drawing/2014/main" val="415222529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kern="100">
                          <a:effectLst/>
                        </a:rPr>
                        <a:t>Information name</a:t>
                      </a:r>
                      <a:endParaRPr lang="zh-CN" sz="1100" b="1" kern="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</a:rPr>
                        <a:t>Description</a:t>
                      </a:r>
                      <a:endParaRPr lang="zh-CN" sz="1100" b="1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</a:rPr>
                        <a:t>Note</a:t>
                      </a:r>
                      <a:endParaRPr lang="zh-CN" sz="1100" b="1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33848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Application descriptors</a:t>
                      </a:r>
                      <a:endParaRPr lang="zh-CN" sz="11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It consists of </a:t>
                      </a:r>
                      <a:r>
                        <a:rPr lang="en-US" sz="1100" kern="100" dirty="0" err="1">
                          <a:effectLst/>
                        </a:rPr>
                        <a:t>OSId</a:t>
                      </a:r>
                      <a:r>
                        <a:rPr lang="en-US" sz="1100" kern="100" dirty="0">
                          <a:effectLst/>
                        </a:rPr>
                        <a:t> and </a:t>
                      </a:r>
                      <a:r>
                        <a:rPr lang="en-US" sz="1100" kern="100" dirty="0" err="1">
                          <a:effectLst/>
                        </a:rPr>
                        <a:t>OSAppId</a:t>
                      </a:r>
                      <a:r>
                        <a:rPr lang="en-US" sz="1100" kern="100" dirty="0">
                          <a:effectLst/>
                        </a:rPr>
                        <a:t>(s).</a:t>
                      </a:r>
                      <a:endParaRPr lang="zh-CN" sz="11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0" kern="100" dirty="0">
                          <a:solidFill>
                            <a:schemeClr val="tx1"/>
                          </a:solidFill>
                          <a:effectLst/>
                        </a:rPr>
                        <a:t>The information is used to identify the Application(s) that is(are) running on the UE's OS. The </a:t>
                      </a:r>
                      <a:r>
                        <a:rPr lang="en-US" sz="1100" b="0" kern="100" dirty="0" err="1">
                          <a:solidFill>
                            <a:schemeClr val="tx1"/>
                          </a:solidFill>
                          <a:effectLst/>
                        </a:rPr>
                        <a:t>OSId</a:t>
                      </a:r>
                      <a:r>
                        <a:rPr lang="en-US" sz="1100" b="0" kern="100" dirty="0">
                          <a:solidFill>
                            <a:schemeClr val="tx1"/>
                          </a:solidFill>
                          <a:effectLst/>
                        </a:rPr>
                        <a:t> does not include an OS version number. The </a:t>
                      </a:r>
                      <a:r>
                        <a:rPr lang="en-US" sz="1100" b="0" kern="100" dirty="0" err="1">
                          <a:solidFill>
                            <a:schemeClr val="tx1"/>
                          </a:solidFill>
                          <a:effectLst/>
                        </a:rPr>
                        <a:t>OSAppId</a:t>
                      </a:r>
                      <a:r>
                        <a:rPr lang="en-US" sz="1100" b="0" kern="100" dirty="0">
                          <a:solidFill>
                            <a:schemeClr val="tx1"/>
                          </a:solidFill>
                          <a:effectLst/>
                        </a:rPr>
                        <a:t> does not include a version number for the application</a:t>
                      </a:r>
                      <a:endParaRPr lang="zh-CN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0966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IP descriptors</a:t>
                      </a:r>
                      <a:endParaRPr lang="zh-CN" sz="1100" kern="1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Destination IP 3 tuple(s) (</a:t>
                      </a:r>
                      <a:r>
                        <a:rPr lang="en-GB" sz="1100" kern="100">
                          <a:effectLst/>
                        </a:rPr>
                        <a:t>IP address or IPv6 network prefix, port number, protocol ID of the protocol above IP).</a:t>
                      </a:r>
                      <a:endParaRPr lang="zh-CN" sz="1100" kern="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CN" sz="1100" b="0" kern="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A URSP rule cannot contain the combination of the Traffic descriptor components IP descriptors and Non-IP descriptors</a:t>
                      </a:r>
                      <a:endParaRPr lang="zh-CN" sz="1100" b="0" kern="100" dirty="0">
                        <a:solidFill>
                          <a:schemeClr val="tx1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2487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kern="100" dirty="0">
                          <a:effectLst/>
                        </a:rPr>
                        <a:t>Non-IP descriptors</a:t>
                      </a:r>
                      <a:endParaRPr lang="zh-CN" sz="11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kern="100" dirty="0">
                          <a:effectLst/>
                        </a:rPr>
                        <a:t>Descriptor(s) for destination information of non-IP traffic</a:t>
                      </a:r>
                      <a:endParaRPr lang="zh-CN" altLang="zh-CN" sz="1100" kern="100" dirty="0">
                        <a:effectLst/>
                        <a:latin typeface="Arial" panose="020B06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05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807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1100" kern="100" dirty="0">
                          <a:effectLst/>
                        </a:rPr>
                        <a:t>Domain descriptors</a:t>
                      </a:r>
                      <a:endParaRPr lang="zh-CN" sz="1100" kern="1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kern="100" dirty="0">
                          <a:effectLst/>
                        </a:rPr>
                        <a:t>Destination FQDN(s) or a regular expression as a domain name matching criteria.</a:t>
                      </a:r>
                      <a:endParaRPr lang="zh-CN" altLang="zh-CN" sz="1100" kern="100" dirty="0">
                        <a:effectLst/>
                        <a:latin typeface="Arial" panose="020B06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zh-CN" sz="11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804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DNN</a:t>
                      </a:r>
                      <a:endParaRPr lang="zh-CN" sz="11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This is matched against the DNN information provided by the application.</a:t>
                      </a:r>
                      <a:endParaRPr lang="zh-CN" sz="11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54068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Connection Capabilities</a:t>
                      </a:r>
                      <a:endParaRPr lang="zh-CN" sz="1100" kern="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This is matched against the information provided by a UE application when it requests a network connection with certain capabilities. (NOTE 4)</a:t>
                      </a:r>
                      <a:endParaRPr lang="zh-CN" altLang="en-US" sz="1100" b="0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0" kern="100" dirty="0">
                          <a:solidFill>
                            <a:schemeClr val="tx1"/>
                          </a:solidFill>
                          <a:effectLst/>
                        </a:rPr>
                        <a:t>The format and some values of Connection Capabilities, e.g. "</a:t>
                      </a:r>
                      <a:r>
                        <a:rPr lang="en-US" sz="1100" b="0" kern="100" dirty="0" err="1">
                          <a:solidFill>
                            <a:schemeClr val="tx1"/>
                          </a:solidFill>
                          <a:effectLst/>
                        </a:rPr>
                        <a:t>ims</a:t>
                      </a:r>
                      <a:r>
                        <a:rPr lang="en-US" sz="1100" b="0" kern="100" dirty="0">
                          <a:solidFill>
                            <a:schemeClr val="tx1"/>
                          </a:solidFill>
                          <a:effectLst/>
                        </a:rPr>
                        <a:t>", "mms", "internet", etc., are defined in TS 24.526 [19]. More than one connection capabilities value can be provided</a:t>
                      </a:r>
                      <a:endParaRPr lang="zh-CN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4928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0720417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49" y="228600"/>
            <a:ext cx="6988707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b="1" kern="0" dirty="0"/>
              <a:t>Issue of PDU Session number per PIN and proposal</a:t>
            </a:r>
            <a:endParaRPr lang="en-US" kern="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207B91-40ED-4D53-B1AF-6C779BEE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4" y="1152444"/>
            <a:ext cx="8342596" cy="5322622"/>
          </a:xfrm>
        </p:spPr>
        <p:txBody>
          <a:bodyPr>
            <a:normAutofit lnSpcReduction="10000"/>
          </a:bodyPr>
          <a:lstStyle/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Interim conclusion: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A PEGC may establish a Single or multiple PDU Sessions used for PIN communication. One PEGC may serve more than one PIN and in this case, there is </a:t>
            </a:r>
            <a:r>
              <a:rPr lang="en-US" altLang="zh-CN" sz="1600" b="1" dirty="0">
                <a:latin typeface="Arial" panose="020B0604020202020204" pitchFamily="34" charset="0"/>
                <a:cs typeface="Arial" panose="020B0604020202020204" pitchFamily="34" charset="0"/>
              </a:rPr>
              <a:t>at least one PDU session 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per PIN</a:t>
            </a: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proposal: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Shared PIN session that a PEGC transfers traffic of multiple PINs and other APP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Dedicated PIN session that PEGC transfers traffic of one or multiple PINs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Dedicated PIN session that per PDU session per PINE</a:t>
            </a: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Issue: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Not clear what is the purpose for a PIN to have more than one PDU Sessions per PEGC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QoS differentiation is able to be done by QoS flows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If one PIN at a PEGC has two PDU Sessions is allowed, it is same that divide the PIN into two, and one per PDU Session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If multiple PINs at a PEGC share one PDU Session, it is same that combines those PINs as one big PIN and uses sub-networks by PEMC/AF for those original PINs</a:t>
            </a: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TBD (e.g., only one PDU session per PIN per PEGC/PEMC)</a:t>
            </a:r>
          </a:p>
        </p:txBody>
      </p:sp>
    </p:spTree>
    <p:extLst>
      <p:ext uri="{BB962C8B-B14F-4D97-AF65-F5344CB8AC3E}">
        <p14:creationId xmlns:p14="http://schemas.microsoft.com/office/powerpoint/2010/main" val="304979122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BFC331F5F7A142B7546A131C671491" ma:contentTypeVersion="14" ma:contentTypeDescription="Create a new document." ma:contentTypeScope="" ma:versionID="d7dc4e5fe682026cc4d6f28599b8cfe1">
  <xsd:schema xmlns:xsd="http://www.w3.org/2001/XMLSchema" xmlns:xs="http://www.w3.org/2001/XMLSchema" xmlns:p="http://schemas.microsoft.com/office/2006/metadata/properties" xmlns:ns3="d87fc687-b2d7-4479-b81f-5dce553e63d9" xmlns:ns4="b2ba05bb-f85a-4b16-9537-ed1860ee393a" targetNamespace="http://schemas.microsoft.com/office/2006/metadata/properties" ma:root="true" ma:fieldsID="8887271ed64a8a31ecc7be93ee5a86aa" ns3:_="" ns4:_="">
    <xsd:import namespace="d87fc687-b2d7-4479-b81f-5dce553e63d9"/>
    <xsd:import namespace="b2ba05bb-f85a-4b16-9537-ed1860ee393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7fc687-b2d7-4479-b81f-5dce553e63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ba05bb-f85a-4b16-9537-ed1860ee393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82E10A3-DB35-414F-83C1-BF5FB8647349}">
  <ds:schemaRefs>
    <ds:schemaRef ds:uri="http://purl.org/dc/terms/"/>
    <ds:schemaRef ds:uri="http://schemas.openxmlformats.org/package/2006/metadata/core-properties"/>
    <ds:schemaRef ds:uri="d87fc687-b2d7-4479-b81f-5dce553e63d9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b2ba05bb-f85a-4b16-9537-ed1860ee393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5511A67-6419-4998-B2D9-9B2FCB2873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87fc687-b2d7-4479-b81f-5dce553e63d9"/>
    <ds:schemaRef ds:uri="b2ba05bb-f85a-4b16-9537-ed1860ee39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48699</TotalTime>
  <Words>1492</Words>
  <Application>Microsoft Office PowerPoint</Application>
  <PresentationFormat>On-screen Show (4:3)</PresentationFormat>
  <Paragraphs>141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 </vt:lpstr>
      <vt:lpstr>Arial</vt:lpstr>
      <vt:lpstr>Calibri</vt:lpstr>
      <vt:lpstr>Times New Roman</vt:lpstr>
      <vt:lpstr>Office Theme</vt:lpstr>
      <vt:lpstr>Discussion on PIN issues and corresponding proposals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Qualcommr01</cp:lastModifiedBy>
  <cp:revision>2881</cp:revision>
  <dcterms:created xsi:type="dcterms:W3CDTF">2008-08-30T09:32:10Z</dcterms:created>
  <dcterms:modified xsi:type="dcterms:W3CDTF">2022-10-12T11:18:17Z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0x0101008ABFC331F5F7A142B7546A131C671491</vt:lpwstr>
  </property>
  <property fmtid="{D5CDD505-2E9C-101B-9397-08002B2CF9AE}" pid="13" name="CWM2b1af9d7d32943b4a6156c93e97c7caf">
    <vt:lpwstr>CWMsGmh1IMWLHZz1Unugf6WAQJcmS+M21KyAfhWuiS0qp/i2XDl7aTGb+OOvZJkAzcbZlrBBoav5GyF7OnjPjLt2g==</vt:lpwstr>
  </property>
</Properties>
</file>