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3"/>
  </p:notesMasterIdLst>
  <p:handoutMasterIdLst>
    <p:handoutMasterId r:id="rId14"/>
  </p:handoutMasterIdLst>
  <p:sldIdLst>
    <p:sldId id="303" r:id="rId5"/>
    <p:sldId id="845" r:id="rId6"/>
    <p:sldId id="846" r:id="rId7"/>
    <p:sldId id="844" r:id="rId8"/>
    <p:sldId id="843" r:id="rId9"/>
    <p:sldId id="841" r:id="rId10"/>
    <p:sldId id="838" r:id="rId11"/>
    <p:sldId id="840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F33CC"/>
    <a:srgbClr val="D0D8E8"/>
    <a:srgbClr val="FF3300"/>
    <a:srgbClr val="FF6699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03" d="100"/>
          <a:sy n="103" d="100"/>
        </p:scale>
        <p:origin x="1014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#153E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10</a:t>
            </a:r>
            <a:r>
              <a:rPr lang="en-US" altLang="zh-CN" sz="1200" b="1" kern="1200" baseline="300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14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October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WG2#153E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en-US" altLang="zh-CN" sz="1200" baseline="0" dirty="0">
                <a:solidFill>
                  <a:schemeClr val="bg1"/>
                </a:solidFill>
              </a:rPr>
              <a:t>October</a:t>
            </a:r>
            <a:r>
              <a:rPr lang="en-GB" altLang="de-DE" sz="1200" baseline="0" dirty="0">
                <a:solidFill>
                  <a:schemeClr val="bg1"/>
                </a:solidFill>
              </a:rPr>
              <a:t>, 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b="1" dirty="0"/>
              <a:t>Discussion on PIN issues and corresponding proposals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b="1" dirty="0"/>
              <a:t>Zhenhua Xie</a:t>
            </a:r>
          </a:p>
          <a:p>
            <a:pPr>
              <a:lnSpc>
                <a:spcPct val="80000"/>
              </a:lnSpc>
            </a:pPr>
            <a:endParaRPr lang="en-US" altLang="en-US" sz="18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>
                <a:latin typeface="Arial" panose="020B0604020202020204" pitchFamily="34" charset="0"/>
              </a:rPr>
              <a:t>vivo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26232" y="382385"/>
            <a:ext cx="123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S2-2209007</a:t>
            </a:r>
            <a:endParaRPr lang="zh-CN" altLang="en-US" sz="14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147802"/>
            <a:ext cx="8281965" cy="5313339"/>
          </a:xfrm>
        </p:spPr>
        <p:txBody>
          <a:bodyPr>
            <a:normAutofit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Meaning of PIN management and PINE management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See the table in page 3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 exposes APIs for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(A), 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, and PCF/SMF handling the requests. The NEF APIs are,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Create/Delete PIN (PIN ID)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PIN (PIN ID, Service auth info)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PEGC (UE Address/DNN/S-NSSAI, Service auth info)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Modify PIN (PIN ID, packet filters,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QoS)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SMF supports PEGC command for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endParaRPr lang="en-US" altLang="zh-CN" sz="1200" dirty="0"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UE (PEGC) initiates PDU Session Modification</a:t>
            </a:r>
            <a:endParaRPr lang="en-US" altLang="zh-CN" sz="1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28905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147802"/>
            <a:ext cx="8281965" cy="5313339"/>
          </a:xfrm>
        </p:spPr>
        <p:txBody>
          <a:bodyPr>
            <a:normAutofit/>
          </a:bodyPr>
          <a:lstStyle/>
          <a:p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5539E3A-A83E-45D1-9564-871F57334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322942"/>
              </p:ext>
            </p:extLst>
          </p:nvPr>
        </p:nvGraphicFramePr>
        <p:xfrm>
          <a:off x="488950" y="1697447"/>
          <a:ext cx="8281965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85">
                  <a:extLst>
                    <a:ext uri="{9D8B030D-6E8A-4147-A177-3AD203B41FA5}">
                      <a16:colId xmlns:a16="http://schemas.microsoft.com/office/drawing/2014/main" val="2522397882"/>
                    </a:ext>
                  </a:extLst>
                </a:gridCol>
                <a:gridCol w="5412134">
                  <a:extLst>
                    <a:ext uri="{9D8B030D-6E8A-4147-A177-3AD203B41FA5}">
                      <a16:colId xmlns:a16="http://schemas.microsoft.com/office/drawing/2014/main" val="2752380110"/>
                    </a:ext>
                  </a:extLst>
                </a:gridCol>
                <a:gridCol w="1659946">
                  <a:extLst>
                    <a:ext uri="{9D8B030D-6E8A-4147-A177-3AD203B41FA5}">
                      <a16:colId xmlns:a16="http://schemas.microsoft.com/office/drawing/2014/main" val="34408940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Type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Meaning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Companies’ view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84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(A)</a:t>
                      </a:r>
                      <a:endParaRPr lang="zh-CN" altLang="en-US" sz="12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configuration/deconfiguration 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to a PIN, including URSP/PIN Routing Selection Policy generation and provisioning for PDU Sessions related to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i: with AF via NEF or not</a:t>
                      </a:r>
                    </a:p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ii: possible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69982"/>
                  </a:ext>
                </a:extLst>
              </a:tr>
              <a:tr h="212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(B)</a:t>
                      </a:r>
                      <a:endParaRPr lang="zh-CN" altLang="en-US" sz="12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authorization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related to a PIN, e.g., modify service authorization for a PIN</a:t>
                      </a:r>
                    </a:p>
                    <a:p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 authorization: whether PEMC is allowed to do something to a PIN, whether AF is authorized to manipulate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AF via NEF or not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050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00"/>
                          </a:highlight>
                        </a:rPr>
                        <a:t>(C)</a:t>
                      </a:r>
                      <a:endParaRPr lang="zh-CN" altLang="en-US" sz="1200" b="1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QoS and routing control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AF via NEF or not, and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452763"/>
                  </a:ext>
                </a:extLst>
              </a:tr>
              <a:tr h="120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FF"/>
                          </a:highlight>
                        </a:rPr>
                        <a:t>(D)</a:t>
                      </a:r>
                      <a:endParaRPr lang="zh-CN" altLang="en-US" sz="1200" b="1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status 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to a PIN, including, activate/deactivate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i: with AF via NEF or not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ii: With AF via NEF or not, and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1689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highlight>
                            <a:srgbClr val="FF99FF"/>
                          </a:highlight>
                        </a:rPr>
                        <a:t>PIN Mgmt. (E)</a:t>
                      </a:r>
                      <a:endParaRPr lang="zh-CN" altLang="en-US" sz="1200" b="1" dirty="0">
                        <a:highlight>
                          <a:srgbClr val="FF99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Create/delete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Undiscussed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181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highlight>
                            <a:srgbClr val="FF99FF"/>
                          </a:highlight>
                        </a:rPr>
                        <a:t>PINE Mgmt.</a:t>
                      </a:r>
                      <a:endParaRPr lang="zh-CN" altLang="en-US" sz="1200" b="1" dirty="0">
                        <a:highlight>
                          <a:srgbClr val="FF99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management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a PIN (PEMC, PEGC, and PINE)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i: with AF</a:t>
                      </a:r>
                    </a:p>
                    <a:p>
                      <a:r>
                        <a:rPr lang="en-US" altLang="zh-CN" sz="1200" dirty="0"/>
                        <a:t>ii: not needed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72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39641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314901"/>
            <a:ext cx="8281965" cy="511374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command SMF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No KI#4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preconfigured URSP/PIN Routing Selection Policy may be used when AF is not used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SM-NAS after PEGC getting URSP/PRSP to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modify whole PIN Service auth info, modify Service auth info per PEGC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, which eliminates exposure of everything to AF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5GC expose APIs, or SMF support PEGC propose, or both for </a:t>
            </a:r>
            <a:r>
              <a:rPr lang="en-US" altLang="zh-CN" sz="16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NEF API of managing PIN policy and 5GC resources activate/deactivate of a PIN with parameter of PIN ID (yes) KI#3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PEMC to PEGC sends SM-NAS to SMF to indicate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activate/deactivate a PIN with authorization information (both: no)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 – (first we can have two revisions for two different way, and finally to determine whether SOH)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indicating PCF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possible:no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)KI#4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AM-NAS sent to PCF via UE Policy Container (transparent to AMF)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generating URSP/PIN Routing Selection Policy</a:t>
            </a:r>
          </a:p>
          <a:p>
            <a:pPr lvl="2">
              <a:buFontTx/>
              <a:buChar char="-"/>
            </a:pP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SOH-(first we can have two revisions for two different way, and finally to determine whether)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NEF expose APIs, or SMF support PEGC command, or both for </a:t>
            </a:r>
            <a:r>
              <a:rPr lang="en-US" altLang="zh-CN" sz="1600" dirty="0">
                <a:highlight>
                  <a:srgbClr val="FF99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PINE management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 KI#3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5GC allows AF to provision PEMC IDs, PEGC IDs, PINE IDs for a PIN (</a:t>
            </a:r>
            <a:r>
              <a:rPr lang="en-US" altLang="zh-CN" sz="1400" dirty="0" err="1">
                <a:latin typeface="Arial" panose="020B0604020202020204" pitchFamily="34" charset="0"/>
                <a:cs typeface="Arial" panose="020B0604020202020204" pitchFamily="34" charset="0"/>
              </a:rPr>
              <a:t>no:yes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PEGC sends SM-NAS to SMF including PEMC IDs, PEGC IDs, PINE IDs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SOH if no consensus</a:t>
            </a:r>
          </a:p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5181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identification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454150"/>
            <a:ext cx="8281965" cy="4816685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needs to be known by UDR/UDM/NEF? yes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May internal PIN ID and external PIN ID discussed in normative phase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is allocated by NEF/UDM/UDR or not?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AF allocates, AF ID + PIN ID is unique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PEMC allocates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NEF/UDM allocates a unique ID (like NEF allocates Reference ID for some operations)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Do it in 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normative phase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PINE ID needs to be known by UDR/UDM (</a:t>
            </a:r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no:yes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) KI#3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UDR/UDM knows PINE ID, it implies 5GC support PINE management (storage) that related to above slide?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What is the usage of the PINE ID by 5GC except storage?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It is related first issue, can do SOH together.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63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non-3GPP QoS assistance information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 QoS parameters (including QoS characteristics, GFBR/MFBR) may be sent to PEGC to assist the deriving of N3GPP QoS parameters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may take into account the delay budget between PINE and PEGC to guarantee the end to end delay for PINE traffic.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“5G_QOS_INFO” described in TS 24.502 is sent by N3IWF/TNGF to UE when initiating child SA creation, the Additional QoS Info in the 5G_QOS_INFO may include (table 9.3.1.1-2 of 24.502):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QoS characteristics (resource type: GBR, Delayed critical GBR, non-GBR; priority level: 1-127; PDB; PER; AW; MDBV)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downlink (MFBR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uplink (MFBR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downlink (GFBR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uplink (GFBR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Notification Control;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downlink; and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uplink.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It is N3IWF/TNGF instead of 5GS that generates Additional QoS Info who takes into account the 5G QoS profile received via N2 instead of N1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“Additional QoS Info” is used for the access between UE and N3IWF, instead of the other side.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Question1: 5G QoS parameters (including QoS characteristics, GFBR/MFBR) are sent from SMF to PEGC to assist the deriving of N3GPP QoS parameters? Yes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Two revisions: one have one not have KI#4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no consensus, SOH.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Question2: for deriving 5G delay budget, whether PEGC sends the non-3GPP delay budget to PCF via NAS? 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Yes:no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no consensus, SOH.</a:t>
            </a:r>
          </a:p>
        </p:txBody>
      </p:sp>
    </p:spTree>
    <p:extLst>
      <p:ext uri="{BB962C8B-B14F-4D97-AF65-F5344CB8AC3E}">
        <p14:creationId xmlns:p14="http://schemas.microsoft.com/office/powerpoint/2010/main" val="262713825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URSP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descriptor (TD) of URSP rule:</a:t>
            </a: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solutions: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Alt#1: Extend TD of URSP for PIN traffic mapping, e.g., using “source descriptors” or “gateway descriptors”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Alt#2: Do not extend URSP, but provisioning mapping info with URSP, e.g., TD uses DNN, and mapping info is &lt;PIN ID, DNN&gt;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Other possible ways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both URSP and PIN Routing Selection Policy are delivered to PEGC)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Two revisions: one have URSP, another don’t, and if no consensus, SOH KI#4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617D4AE-4D53-4D25-8E25-7D04AE618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54579"/>
              </p:ext>
            </p:extLst>
          </p:nvPr>
        </p:nvGraphicFramePr>
        <p:xfrm>
          <a:off x="897824" y="1449424"/>
          <a:ext cx="7709343" cy="2849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85623">
                  <a:extLst>
                    <a:ext uri="{9D8B030D-6E8A-4147-A177-3AD203B41FA5}">
                      <a16:colId xmlns:a16="http://schemas.microsoft.com/office/drawing/2014/main" val="632402988"/>
                    </a:ext>
                  </a:extLst>
                </a:gridCol>
                <a:gridCol w="3402311">
                  <a:extLst>
                    <a:ext uri="{9D8B030D-6E8A-4147-A177-3AD203B41FA5}">
                      <a16:colId xmlns:a16="http://schemas.microsoft.com/office/drawing/2014/main" val="2312169500"/>
                    </a:ext>
                  </a:extLst>
                </a:gridCol>
                <a:gridCol w="3021409">
                  <a:extLst>
                    <a:ext uri="{9D8B030D-6E8A-4147-A177-3AD203B41FA5}">
                      <a16:colId xmlns:a16="http://schemas.microsoft.com/office/drawing/2014/main" val="41522252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>
                          <a:effectLst/>
                        </a:rPr>
                        <a:t>Information name</a:t>
                      </a:r>
                      <a:endParaRPr lang="zh-CN" sz="1100" b="1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Description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Note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384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Application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It consists of </a:t>
                      </a:r>
                      <a:r>
                        <a:rPr lang="en-US" sz="1100" kern="100" dirty="0" err="1">
                          <a:effectLst/>
                        </a:rPr>
                        <a:t>OSId</a:t>
                      </a:r>
                      <a:r>
                        <a:rPr lang="en-US" sz="1100" kern="100" dirty="0">
                          <a:effectLst/>
                        </a:rPr>
                        <a:t> and </a:t>
                      </a:r>
                      <a:r>
                        <a:rPr lang="en-US" sz="1100" kern="100" dirty="0" err="1">
                          <a:effectLst/>
                        </a:rPr>
                        <a:t>OSAppId</a:t>
                      </a:r>
                      <a:r>
                        <a:rPr lang="en-US" sz="1100" kern="100" dirty="0">
                          <a:effectLst/>
                        </a:rPr>
                        <a:t>(s).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information is used to identify the Application(s) that is(are) running on the UE's OS.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an OS version number.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OSAppId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 version number for the application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96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IP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Destination IP 3 tuple(s) (</a:t>
                      </a:r>
                      <a:r>
                        <a:rPr lang="en-GB" sz="1100" kern="100">
                          <a:effectLst/>
                        </a:rPr>
                        <a:t>IP address or IPv6 network prefix, port number, protocol ID of the protocol above IP).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1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 URSP rule cannot contain the combination of the Traffic descriptor components IP descriptors and Non-IP descriptors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48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Non-IP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Descriptor(s) for destination information of non-IP traffic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05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0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100" kern="100" dirty="0">
                          <a:effectLst/>
                        </a:rPr>
                        <a:t>Domain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00" dirty="0">
                          <a:effectLst/>
                        </a:rPr>
                        <a:t>Destination FQDN(s) or a regular expression as a domain name matching criteria.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1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804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DNN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This is matched against the DNN information provided by the application.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6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Connection Capabilities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matched against the information provided by a UE application when it requests a network connection with certain capabilities. (NOTE 4)</a:t>
                      </a:r>
                      <a:endParaRPr lang="zh-CN" altLang="en-US" sz="11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format and some values of Connection Capabilities, e.g. "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ims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", "mms", "internet", etc., are defined in TS 24.526 [19]. More than one connection capabilities value can be provided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928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72041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PDU Session number per PIN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 PEGC may establish a Single or multiple PDU Sessions used for PIN communication. One PEGC may serve more than one PIN and in this case, there is </a:t>
            </a:r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at least one PDU session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per PIN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Shared PIN session that a PEGC transfers traffic of multiple PINs and other APP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PEGC transfers traffic of one or multiple PINs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per PDU session per PINE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 clear what is the purpose for a PIN to have more than one PDU Sessions per PEGC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QoS differentiation is able to be done by QoS flows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one PIN at a PEGC has two PDU Sessions is allowed, it is same that divide the PIN into two, and one per PDU Session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multiple PINs at a PEGC share one PDU Session, it is same that combines those PINs as one big PIN and uses sub-networks by PEMC/AF for those original PINs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only one PDU session per PIN per PEGC/PEMC)</a:t>
            </a:r>
          </a:p>
        </p:txBody>
      </p:sp>
    </p:spTree>
    <p:extLst>
      <p:ext uri="{BB962C8B-B14F-4D97-AF65-F5344CB8AC3E}">
        <p14:creationId xmlns:p14="http://schemas.microsoft.com/office/powerpoint/2010/main" val="30497912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purl.org/dc/dcmitype/"/>
    <ds:schemaRef ds:uri="http://schemas.openxmlformats.org/package/2006/metadata/core-properties"/>
    <ds:schemaRef ds:uri="http://purl.org/dc/elements/1.1/"/>
    <ds:schemaRef ds:uri="dcc30912-d230-4cc2-b11f-bb5ca2a6b6f5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09cef1fd-e61b-4dbf-b745-21988b13f97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48661</TotalTime>
  <Words>1644</Words>
  <Application>Microsoft Office PowerPoint</Application>
  <PresentationFormat>全屏显示(4:3)</PresentationFormat>
  <Paragraphs>150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Discussion on PIN issues and corresponding proposals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</cp:lastModifiedBy>
  <cp:revision>2880</cp:revision>
  <dcterms:created xsi:type="dcterms:W3CDTF">2008-08-30T09:32:10Z</dcterms:created>
  <dcterms:modified xsi:type="dcterms:W3CDTF">2022-10-11T16:24:27Z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