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9" r:id="rId4"/>
  </p:sldMasterIdLst>
  <p:notesMasterIdLst>
    <p:notesMasterId r:id="rId12"/>
  </p:notesMasterIdLst>
  <p:handoutMasterIdLst>
    <p:handoutMasterId r:id="rId13"/>
  </p:handoutMasterIdLst>
  <p:sldIdLst>
    <p:sldId id="303" r:id="rId5"/>
    <p:sldId id="845" r:id="rId6"/>
    <p:sldId id="844" r:id="rId7"/>
    <p:sldId id="843" r:id="rId8"/>
    <p:sldId id="841" r:id="rId9"/>
    <p:sldId id="838" r:id="rId10"/>
    <p:sldId id="840" r:id="rId11"/>
  </p:sldIdLst>
  <p:sldSz cx="9144000" cy="6858000" type="screen4x3"/>
  <p:notesSz cx="6797675" cy="9928225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pporteur" initials="SS" lastIdx="1" clrIdx="0">
    <p:extLst>
      <p:ext uri="{19B8F6BF-5375-455C-9EA6-DF929625EA0E}">
        <p15:presenceInfo xmlns:p15="http://schemas.microsoft.com/office/powerpoint/2012/main" userId="rapporteu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99FF"/>
    <a:srgbClr val="FF33CC"/>
    <a:srgbClr val="D0D8E8"/>
    <a:srgbClr val="FF3300"/>
    <a:srgbClr val="FF6699"/>
    <a:srgbClr val="62A14D"/>
    <a:srgbClr val="000000"/>
    <a:srgbClr val="C6D254"/>
    <a:srgbClr val="B1D254"/>
    <a:srgbClr val="72AF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502" autoAdjust="0"/>
    <p:restoredTop sz="94625" autoAdjust="0"/>
  </p:normalViewPr>
  <p:slideViewPr>
    <p:cSldViewPr snapToGrid="0">
      <p:cViewPr varScale="1">
        <p:scale>
          <a:sx n="103" d="100"/>
          <a:sy n="103" d="100"/>
        </p:scale>
        <p:origin x="1014" y="51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54" d="100"/>
          <a:sy n="54" d="100"/>
        </p:scale>
        <p:origin x="2530" y="58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handoutMaster" Target="handoutMasters/handout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E436C27-80EF-4A0D-A875-AA5301B61E12}" type="datetime1">
              <a:rPr lang="en-US"/>
              <a:pPr>
                <a:defRPr/>
              </a:pPr>
              <a:t>10/11/2022</a:t>
            </a:fld>
            <a:endParaRPr lang="en-US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84896699-8EAF-425A-91DC-02EF736CA54C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636622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63FBF7EF-8678-4E88-BD87-1D3EF3670A8E}" type="datetime1">
              <a:rPr lang="en-US"/>
              <a:pPr>
                <a:defRPr/>
              </a:pPr>
              <a:t>10/11/2022</a:t>
            </a:fld>
            <a:endParaRPr lang="en-US" dirty="0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5988" y="742950"/>
            <a:ext cx="496570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6463"/>
            <a:ext cx="4984750" cy="4468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E0B2C6-996E-45E1-BA1D-CBDA9768A258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7366768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E31A0830-7958-478F-A687-980EFBB47EC2}" type="slidenum">
              <a:rPr lang="en-GB" altLang="en-US" sz="1200" smtClean="0"/>
              <a:pPr>
                <a:spcBef>
                  <a:spcPct val="0"/>
                </a:spcBef>
              </a:pPr>
              <a:t>1</a:t>
            </a:fld>
            <a:endParaRPr lang="en-GB" altLang="en-US" sz="1200" dirty="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5988" y="742950"/>
            <a:ext cx="4967287" cy="3725863"/>
          </a:xfrm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343929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14"/>
          <p:cNvSpPr txBox="1">
            <a:spLocks noChangeArrowheads="1"/>
          </p:cNvSpPr>
          <p:nvPr userDrawn="1"/>
        </p:nvSpPr>
        <p:spPr bwMode="auto">
          <a:xfrm>
            <a:off x="298450" y="85317"/>
            <a:ext cx="581025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sv-SE" altLang="en-US" sz="1200" b="1" dirty="0">
              <a:latin typeface="Arial "/>
            </a:endParaRPr>
          </a:p>
          <a:p>
            <a:r>
              <a:rPr lang="de-DE" altLang="ko-KR" sz="1200" b="1" kern="1200" dirty="0">
                <a:solidFill>
                  <a:schemeClr val="tx1"/>
                </a:solidFill>
                <a:latin typeface="Arial "/>
                <a:ea typeface="+mn-ea"/>
                <a:cs typeface="Arial" panose="020B0604020202020204" pitchFamily="34" charset="0"/>
              </a:rPr>
              <a:t>3GPP TSG SA WG2 Meeting #153E</a:t>
            </a:r>
          </a:p>
          <a:p>
            <a:r>
              <a:rPr lang="de-DE" altLang="ko-KR" sz="1200" b="1" kern="1200" dirty="0">
                <a:solidFill>
                  <a:schemeClr val="tx1"/>
                </a:solidFill>
                <a:latin typeface="Arial "/>
                <a:ea typeface="+mn-ea"/>
                <a:cs typeface="Arial" panose="020B0604020202020204" pitchFamily="34" charset="0"/>
              </a:rPr>
              <a:t>Electronic meeting, 10</a:t>
            </a:r>
            <a:r>
              <a:rPr lang="en-US" altLang="zh-CN" sz="1200" b="1" kern="1200" baseline="30000" dirty="0" err="1">
                <a:solidFill>
                  <a:schemeClr val="tx1"/>
                </a:solidFill>
                <a:latin typeface="Arial "/>
                <a:ea typeface="+mn-ea"/>
                <a:cs typeface="Arial" panose="020B0604020202020204" pitchFamily="34" charset="0"/>
              </a:rPr>
              <a:t>th</a:t>
            </a:r>
            <a:r>
              <a:rPr lang="de-DE" altLang="ko-KR" sz="1200" b="1" kern="1200" dirty="0">
                <a:solidFill>
                  <a:schemeClr val="tx1"/>
                </a:solidFill>
                <a:latin typeface="Arial "/>
                <a:ea typeface="+mn-ea"/>
                <a:cs typeface="Arial" panose="020B0604020202020204" pitchFamily="34" charset="0"/>
              </a:rPr>
              <a:t> – 14</a:t>
            </a:r>
            <a:r>
              <a:rPr lang="de-DE" altLang="ko-KR" sz="1200" b="1" kern="1200" baseline="30000" dirty="0">
                <a:solidFill>
                  <a:schemeClr val="tx1"/>
                </a:solidFill>
                <a:latin typeface="Arial "/>
                <a:ea typeface="+mn-ea"/>
                <a:cs typeface="Arial" panose="020B0604020202020204" pitchFamily="34" charset="0"/>
              </a:rPr>
              <a:t>th</a:t>
            </a:r>
            <a:r>
              <a:rPr lang="de-DE" altLang="ko-KR" sz="1200" b="1" kern="1200" dirty="0">
                <a:solidFill>
                  <a:schemeClr val="tx1"/>
                </a:solidFill>
                <a:latin typeface="Arial "/>
                <a:ea typeface="+mn-ea"/>
                <a:cs typeface="Arial" panose="020B0604020202020204" pitchFamily="34" charset="0"/>
              </a:rPr>
              <a:t> October</a:t>
            </a:r>
            <a:r>
              <a:rPr lang="en-US" altLang="zh-CN" sz="1200" b="1" kern="1200" dirty="0">
                <a:solidFill>
                  <a:schemeClr val="tx1"/>
                </a:solidFill>
                <a:latin typeface="Arial "/>
                <a:ea typeface="+mn-ea"/>
                <a:cs typeface="Arial" panose="020B0604020202020204" pitchFamily="34" charset="0"/>
              </a:rPr>
              <a:t>,</a:t>
            </a:r>
            <a:r>
              <a:rPr lang="de-DE" sz="1200" b="1" kern="1200" dirty="0">
                <a:solidFill>
                  <a:schemeClr val="tx1"/>
                </a:solidFill>
                <a:latin typeface="Arial "/>
                <a:ea typeface="+mn-ea"/>
                <a:cs typeface="Arial" panose="020B0604020202020204" pitchFamily="34" charset="0"/>
              </a:rPr>
              <a:t> 2022</a:t>
            </a:r>
            <a:endParaRPr lang="sv-SE" altLang="en-US" sz="1200" b="1" kern="1200" dirty="0">
              <a:solidFill>
                <a:schemeClr val="tx1"/>
              </a:solidFill>
              <a:latin typeface="Arial 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19417900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57954627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47252697"/>
      </p:ext>
    </p:extLst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image" Target="../media/image1.jpe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/>
          <p:cNvSpPr>
            <a:spLocks noChangeArrowheads="1"/>
          </p:cNvSpPr>
          <p:nvPr userDrawn="1"/>
        </p:nvSpPr>
        <p:spPr bwMode="auto">
          <a:xfrm>
            <a:off x="590550" y="6373813"/>
            <a:ext cx="6169025" cy="323850"/>
          </a:xfrm>
          <a:prstGeom prst="homePlate">
            <a:avLst>
              <a:gd name="adj" fmla="val 91541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488950" y="228600"/>
            <a:ext cx="6827838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85775" y="1454150"/>
            <a:ext cx="8388350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14" name="TextBox 13"/>
          <p:cNvSpPr txBox="1"/>
          <p:nvPr userDrawn="1"/>
        </p:nvSpPr>
        <p:spPr>
          <a:xfrm>
            <a:off x="538163" y="6462713"/>
            <a:ext cx="5473170" cy="242887"/>
          </a:xfrm>
          <a:prstGeom prst="rect">
            <a:avLst/>
          </a:prstGeom>
          <a:noFill/>
        </p:spPr>
        <p:txBody>
          <a:bodyPr anchor="ctr">
            <a:normAutofit fontScale="92500" lnSpcReduction="10000"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altLang="de-DE" sz="1200" dirty="0">
                <a:solidFill>
                  <a:schemeClr val="bg1"/>
                </a:solidFill>
              </a:rPr>
              <a:t>TSG SA WG2#153E</a:t>
            </a:r>
            <a:r>
              <a:rPr lang="en-GB" altLang="de-DE" sz="1200" baseline="0" dirty="0">
                <a:solidFill>
                  <a:schemeClr val="bg1"/>
                </a:solidFill>
              </a:rPr>
              <a:t> Electronic meeting, 10</a:t>
            </a:r>
            <a:r>
              <a:rPr lang="en-GB" altLang="de-DE" sz="1200" baseline="30000" dirty="0">
                <a:solidFill>
                  <a:schemeClr val="bg1"/>
                </a:solidFill>
              </a:rPr>
              <a:t>th</a:t>
            </a:r>
            <a:r>
              <a:rPr lang="en-GB" altLang="de-DE" sz="1200" baseline="0" dirty="0">
                <a:solidFill>
                  <a:schemeClr val="bg1"/>
                </a:solidFill>
              </a:rPr>
              <a:t> – 14</a:t>
            </a:r>
            <a:r>
              <a:rPr lang="en-GB" altLang="de-DE" sz="1200" baseline="30000" dirty="0">
                <a:solidFill>
                  <a:schemeClr val="bg1"/>
                </a:solidFill>
              </a:rPr>
              <a:t>th</a:t>
            </a:r>
            <a:r>
              <a:rPr lang="en-GB" altLang="de-DE" sz="1200" baseline="0" dirty="0">
                <a:solidFill>
                  <a:schemeClr val="bg1"/>
                </a:solidFill>
              </a:rPr>
              <a:t> </a:t>
            </a:r>
            <a:r>
              <a:rPr lang="en-US" altLang="zh-CN" sz="1200" baseline="0" dirty="0">
                <a:solidFill>
                  <a:schemeClr val="bg1"/>
                </a:solidFill>
              </a:rPr>
              <a:t>October</a:t>
            </a:r>
            <a:r>
              <a:rPr lang="en-GB" altLang="de-DE" sz="1200" baseline="0" dirty="0">
                <a:solidFill>
                  <a:schemeClr val="bg1"/>
                </a:solidFill>
              </a:rPr>
              <a:t>, 2022</a:t>
            </a:r>
            <a:endParaRPr lang="en-GB" altLang="ko-KR" sz="1200" spc="300" dirty="0">
              <a:solidFill>
                <a:schemeClr val="bg1"/>
              </a:solidFill>
            </a:endParaRPr>
          </a:p>
        </p:txBody>
      </p:sp>
      <p:sp>
        <p:nvSpPr>
          <p:cNvPr id="12" name="Oval 11"/>
          <p:cNvSpPr/>
          <p:nvPr userDrawn="1"/>
        </p:nvSpPr>
        <p:spPr bwMode="auto">
          <a:xfrm>
            <a:off x="8318500" y="6383338"/>
            <a:ext cx="511175" cy="296862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1E10F64A-668A-451F-BD49-32A860AAC750}" type="slidenum">
              <a:rPr lang="en-GB" altLang="en-US" b="1" smtClean="0"/>
              <a:pPr algn="ctr">
                <a:defRPr/>
              </a:pPr>
              <a:t>‹#›</a:t>
            </a:fld>
            <a:endParaRPr lang="en-GB" altLang="en-US" b="1" dirty="0"/>
          </a:p>
          <a:p>
            <a:pPr>
              <a:defRPr/>
            </a:pPr>
            <a:endParaRPr lang="en-GB" altLang="en-US" dirty="0"/>
          </a:p>
        </p:txBody>
      </p:sp>
      <p:sp>
        <p:nvSpPr>
          <p:cNvPr id="1031" name="Rectangle 15"/>
          <p:cNvSpPr>
            <a:spLocks noChangeArrowheads="1"/>
          </p:cNvSpPr>
          <p:nvPr userDrawn="1"/>
        </p:nvSpPr>
        <p:spPr bwMode="auto">
          <a:xfrm>
            <a:off x="4086225" y="3303588"/>
            <a:ext cx="97155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dirty="0">
                <a:solidFill>
                  <a:schemeClr val="bg1"/>
                </a:solidFill>
              </a:rPr>
              <a:t>© 3GPP 2012</a:t>
            </a:r>
            <a:endParaRPr lang="en-GB" altLang="en-US" dirty="0"/>
          </a:p>
        </p:txBody>
      </p:sp>
      <p:sp>
        <p:nvSpPr>
          <p:cNvPr id="1032" name="Rectangle 16"/>
          <p:cNvSpPr>
            <a:spLocks noChangeArrowheads="1"/>
          </p:cNvSpPr>
          <p:nvPr userDrawn="1"/>
        </p:nvSpPr>
        <p:spPr bwMode="auto">
          <a:xfrm>
            <a:off x="7439025" y="6462713"/>
            <a:ext cx="82426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/>
              <a:t>© 3GPP 2021</a:t>
            </a:r>
          </a:p>
        </p:txBody>
      </p:sp>
      <p:pic>
        <p:nvPicPr>
          <p:cNvPr id="1033" name="Picture 10" descr="3GPP_TM_RD.jpg"/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6338" y="415925"/>
            <a:ext cx="13081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70" r:id="rId1"/>
    <p:sldLayoutId id="2147483767" r:id="rId2"/>
    <p:sldLayoutId id="2147483768" r:id="rId3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457200" indent="-457200" algn="l" rtl="0" eaLnBrk="0" fontAlgn="base" hangingPunct="0">
        <a:spcBef>
          <a:spcPct val="20000"/>
        </a:spcBef>
        <a:spcAft>
          <a:spcPct val="0"/>
        </a:spcAft>
        <a:buBlip>
          <a:blip r:embed="rId6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76518" y="2194370"/>
            <a:ext cx="8452437" cy="1101329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en-US" altLang="zh-CN" b="1" dirty="0"/>
              <a:t>Discussion on PIN issues and corresponding proposals</a:t>
            </a:r>
            <a:endParaRPr lang="en-GB" sz="2400" baseline="300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6147" name="Subtitle 6"/>
          <p:cNvSpPr>
            <a:spLocks noGrp="1"/>
          </p:cNvSpPr>
          <p:nvPr>
            <p:ph type="subTitle" idx="1"/>
          </p:nvPr>
        </p:nvSpPr>
        <p:spPr>
          <a:xfrm>
            <a:off x="1541243" y="4006360"/>
            <a:ext cx="6400800" cy="1314450"/>
          </a:xfrm>
        </p:spPr>
        <p:txBody>
          <a:bodyPr/>
          <a:lstStyle/>
          <a:p>
            <a:pPr>
              <a:lnSpc>
                <a:spcPct val="80000"/>
              </a:lnSpc>
            </a:pPr>
            <a:br>
              <a:rPr lang="en-US" altLang="en-US" sz="1800" dirty="0"/>
            </a:br>
            <a:r>
              <a:rPr lang="en-US" altLang="en-US" sz="2400" b="1" dirty="0"/>
              <a:t>Zhenhua Xie</a:t>
            </a:r>
          </a:p>
          <a:p>
            <a:pPr>
              <a:lnSpc>
                <a:spcPct val="80000"/>
              </a:lnSpc>
            </a:pPr>
            <a:endParaRPr lang="en-US" altLang="en-US" sz="1800" dirty="0"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</a:pPr>
            <a:r>
              <a:rPr lang="en-US" altLang="en-US" sz="1800" dirty="0">
                <a:latin typeface="Arial" panose="020B0604020202020204" pitchFamily="34" charset="0"/>
              </a:rPr>
              <a:t>vivo</a:t>
            </a:r>
            <a:endParaRPr lang="en-GB" altLang="en-US" sz="2000" dirty="0">
              <a:latin typeface="Arial" panose="020B0604020202020204" pitchFamily="34" charset="0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6226232" y="382385"/>
            <a:ext cx="123028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400" b="1" dirty="0"/>
              <a:t>S2-2209007</a:t>
            </a:r>
            <a:endParaRPr lang="zh-CN" altLang="en-US" sz="1400" b="1" dirty="0"/>
          </a:p>
        </p:txBody>
      </p:sp>
    </p:spTree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608FD7D8-9A1D-4748-8D65-C35C1D1D1D21}"/>
              </a:ext>
            </a:extLst>
          </p:cNvPr>
          <p:cNvSpPr txBox="1">
            <a:spLocks/>
          </p:cNvSpPr>
          <p:nvPr/>
        </p:nvSpPr>
        <p:spPr bwMode="auto">
          <a:xfrm>
            <a:off x="488950" y="228600"/>
            <a:ext cx="6827838" cy="6751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5pPr>
            <a:lvl6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6pPr>
            <a:lvl7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7pPr>
            <a:lvl8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8pPr>
            <a:lvl9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9pPr>
          </a:lstStyle>
          <a:p>
            <a:r>
              <a:rPr lang="en-US" altLang="zh-CN" sz="2800" b="1" kern="0" dirty="0"/>
              <a:t>Issue of whether 5GC is responsible for PIN management</a:t>
            </a:r>
            <a:endParaRPr lang="en-US" kern="0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7D207B91-40ED-4D53-B1AF-6C779BEE00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8950" y="1147802"/>
            <a:ext cx="8281965" cy="5313339"/>
          </a:xfrm>
        </p:spPr>
        <p:txBody>
          <a:bodyPr>
            <a:normAutofit fontScale="92500" lnSpcReduction="20000"/>
          </a:bodyPr>
          <a:lstStyle/>
          <a:p>
            <a:r>
              <a:rPr lang="en-US" altLang="zh-CN" sz="19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Assumption:</a:t>
            </a:r>
          </a:p>
          <a:p>
            <a:pPr lvl="1">
              <a:buFontTx/>
              <a:buChar char="-"/>
            </a:pPr>
            <a:r>
              <a:rPr lang="en-US" altLang="zh-CN" sz="1600" dirty="0">
                <a:latin typeface="Arial" panose="020B0604020202020204" pitchFamily="34" charset="0"/>
                <a:cs typeface="Arial" panose="020B0604020202020204" pitchFamily="34" charset="0"/>
              </a:rPr>
              <a:t>Meaning of PIN management and PINE management</a:t>
            </a:r>
          </a:p>
          <a:p>
            <a:pPr marL="914400" lvl="2" indent="0">
              <a:buNone/>
            </a:pPr>
            <a:endParaRPr lang="en-US" altLang="zh-CN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2">
              <a:buFontTx/>
              <a:buChar char="-"/>
            </a:pPr>
            <a:endParaRPr lang="en-US" altLang="zh-CN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2">
              <a:buFontTx/>
              <a:buChar char="-"/>
            </a:pPr>
            <a:endParaRPr lang="en-US" altLang="zh-CN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2">
              <a:buFontTx/>
              <a:buChar char="-"/>
            </a:pPr>
            <a:endParaRPr lang="en-US" altLang="zh-CN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2">
              <a:buFontTx/>
              <a:buChar char="-"/>
            </a:pPr>
            <a:endParaRPr lang="en-US" altLang="zh-CN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2">
              <a:buFontTx/>
              <a:buChar char="-"/>
            </a:pPr>
            <a:r>
              <a:rPr lang="en-US" altLang="zh-CN" sz="1400" dirty="0">
                <a:latin typeface="Arial" panose="020B0604020202020204" pitchFamily="34" charset="0"/>
                <a:cs typeface="Arial" panose="020B0604020202020204" pitchFamily="34" charset="0"/>
              </a:rPr>
              <a:t>A: </a:t>
            </a:r>
            <a:r>
              <a:rPr lang="en-US" altLang="zh-CN" sz="1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resources configuration/deconfiguration</a:t>
            </a:r>
            <a:r>
              <a:rPr lang="en-US" altLang="zh-CN" sz="1400" dirty="0">
                <a:latin typeface="Arial" panose="020B0604020202020204" pitchFamily="34" charset="0"/>
                <a:cs typeface="Arial" panose="020B0604020202020204" pitchFamily="34" charset="0"/>
              </a:rPr>
              <a:t> related to a PIN, including URSP/PIN Routing Selection Policy generation and provisioning for PDU Sessions related to PIN</a:t>
            </a:r>
          </a:p>
          <a:p>
            <a:pPr lvl="2">
              <a:buFontTx/>
              <a:buChar char="-"/>
            </a:pPr>
            <a:r>
              <a:rPr lang="en-US" altLang="zh-CN" sz="1400" dirty="0">
                <a:latin typeface="Arial" panose="020B0604020202020204" pitchFamily="34" charset="0"/>
                <a:cs typeface="Arial" panose="020B0604020202020204" pitchFamily="34" charset="0"/>
              </a:rPr>
              <a:t>B: </a:t>
            </a:r>
            <a:r>
              <a:rPr lang="en-US" altLang="zh-CN" sz="1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QoS authorization</a:t>
            </a:r>
            <a:r>
              <a:rPr lang="en-US" altLang="zh-CN" sz="1400" dirty="0">
                <a:latin typeface="Arial" panose="020B0604020202020204" pitchFamily="34" charset="0"/>
                <a:cs typeface="Arial" panose="020B0604020202020204" pitchFamily="34" charset="0"/>
              </a:rPr>
              <a:t> related to a PIN, including, modify QoS authorization for a PIN</a:t>
            </a:r>
          </a:p>
          <a:p>
            <a:pPr lvl="2">
              <a:buFontTx/>
              <a:buChar char="-"/>
            </a:pPr>
            <a:r>
              <a:rPr lang="en-US" altLang="zh-CN" sz="1400" dirty="0">
                <a:latin typeface="Arial" panose="020B0604020202020204" pitchFamily="34" charset="0"/>
                <a:cs typeface="Arial" panose="020B0604020202020204" pitchFamily="34" charset="0"/>
              </a:rPr>
              <a:t>C: </a:t>
            </a:r>
            <a:r>
              <a:rPr lang="en-US" altLang="zh-CN" sz="1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traffic QoS and routing control</a:t>
            </a:r>
          </a:p>
          <a:p>
            <a:pPr lvl="2">
              <a:buFontTx/>
              <a:buChar char="-"/>
            </a:pPr>
            <a:r>
              <a:rPr lang="en-US" altLang="zh-CN" sz="1400" dirty="0">
                <a:latin typeface="Arial" panose="020B0604020202020204" pitchFamily="34" charset="0"/>
                <a:cs typeface="Arial" panose="020B0604020202020204" pitchFamily="34" charset="0"/>
              </a:rPr>
              <a:t>D: </a:t>
            </a:r>
            <a:r>
              <a:rPr lang="en-US" altLang="zh-CN" sz="1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resources status </a:t>
            </a:r>
            <a:r>
              <a:rPr lang="en-US" altLang="zh-CN" sz="1400" dirty="0">
                <a:latin typeface="Arial" panose="020B0604020202020204" pitchFamily="34" charset="0"/>
                <a:cs typeface="Arial" panose="020B0604020202020204" pitchFamily="34" charset="0"/>
              </a:rPr>
              <a:t>related to a PIN, including, activation/deactivation a PIN</a:t>
            </a:r>
          </a:p>
          <a:p>
            <a:pPr lvl="2">
              <a:buFontTx/>
              <a:buChar char="-"/>
            </a:pPr>
            <a:r>
              <a:rPr lang="en-US" altLang="zh-CN" sz="1400" dirty="0">
                <a:latin typeface="Arial" panose="020B0604020202020204" pitchFamily="34" charset="0"/>
                <a:cs typeface="Arial" panose="020B0604020202020204" pitchFamily="34" charset="0"/>
              </a:rPr>
              <a:t>E: </a:t>
            </a:r>
            <a:r>
              <a:rPr lang="en-US" altLang="zh-CN" sz="1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member management</a:t>
            </a:r>
            <a:r>
              <a:rPr lang="en-US" altLang="zh-CN" sz="1400" dirty="0">
                <a:latin typeface="Arial" panose="020B0604020202020204" pitchFamily="34" charset="0"/>
                <a:cs typeface="Arial" panose="020B0604020202020204" pitchFamily="34" charset="0"/>
              </a:rPr>
              <a:t> for a PIN (PEMC, PEGC, and PINE)</a:t>
            </a:r>
          </a:p>
          <a:p>
            <a:pPr lvl="2">
              <a:buFontTx/>
              <a:buChar char="-"/>
            </a:pPr>
            <a:endParaRPr lang="en-US" altLang="zh-CN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>
              <a:buFontTx/>
              <a:buChar char="-"/>
            </a:pPr>
            <a:r>
              <a:rPr lang="en-US" altLang="zh-CN" sz="1600" dirty="0">
                <a:latin typeface="Arial" panose="020B0604020202020204" pitchFamily="34" charset="0"/>
                <a:cs typeface="Arial" panose="020B0604020202020204" pitchFamily="34" charset="0"/>
              </a:rPr>
              <a:t>NEF exposes APIs for </a:t>
            </a:r>
            <a:r>
              <a:rPr lang="en-US" altLang="zh-CN" sz="1600" dirty="0">
                <a:highlight>
                  <a:srgbClr val="FF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(A), (B)</a:t>
            </a:r>
            <a:r>
              <a:rPr lang="en-US" altLang="zh-CN" sz="1600" dirty="0">
                <a:latin typeface="Arial" panose="020B0604020202020204" pitchFamily="34" charset="0"/>
                <a:cs typeface="Arial" panose="020B0604020202020204" pitchFamily="34" charset="0"/>
              </a:rPr>
              <a:t> and </a:t>
            </a:r>
            <a:r>
              <a:rPr lang="en-US" altLang="zh-CN" sz="1600" dirty="0">
                <a:highlight>
                  <a:srgbClr val="00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(C)</a:t>
            </a:r>
            <a:r>
              <a:rPr lang="en-US" altLang="zh-CN" sz="1600" dirty="0">
                <a:latin typeface="Arial" panose="020B0604020202020204" pitchFamily="34" charset="0"/>
                <a:cs typeface="Arial" panose="020B0604020202020204" pitchFamily="34" charset="0"/>
              </a:rPr>
              <a:t>, and PCF/SMF handling the requests. The NEF APIs are, e.g.,</a:t>
            </a:r>
          </a:p>
          <a:p>
            <a:pPr lvl="2">
              <a:buFontTx/>
              <a:buChar char="-"/>
            </a:pPr>
            <a:r>
              <a:rPr lang="en-US" altLang="zh-CN" sz="1400" dirty="0">
                <a:latin typeface="Arial" panose="020B0604020202020204" pitchFamily="34" charset="0"/>
                <a:cs typeface="Arial" panose="020B0604020202020204" pitchFamily="34" charset="0"/>
              </a:rPr>
              <a:t>A: Create/Delete PIN (PIN ID) (</a:t>
            </a:r>
            <a:r>
              <a:rPr lang="en-US" altLang="zh-CN" sz="1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user exposes nothing to AF</a:t>
            </a:r>
            <a:r>
              <a:rPr lang="en-US" altLang="zh-CN" sz="14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lvl="2">
              <a:buFontTx/>
              <a:buChar char="-"/>
            </a:pPr>
            <a:r>
              <a:rPr lang="en-US" altLang="zh-CN" sz="1400" dirty="0">
                <a:latin typeface="Arial" panose="020B0604020202020204" pitchFamily="34" charset="0"/>
                <a:cs typeface="Arial" panose="020B0604020202020204" pitchFamily="34" charset="0"/>
              </a:rPr>
              <a:t>B: Modify PIN (PIN ID, QoS auth info) (</a:t>
            </a:r>
            <a:r>
              <a:rPr lang="en-US" altLang="zh-CN" sz="1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user exposes QoS authorization info for whole PIN to AF</a:t>
            </a:r>
            <a:r>
              <a:rPr lang="en-US" altLang="zh-CN" sz="14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lvl="2">
              <a:buFontTx/>
              <a:buChar char="-"/>
            </a:pPr>
            <a:r>
              <a:rPr lang="en-US" altLang="zh-CN" sz="1400" dirty="0">
                <a:latin typeface="Arial" panose="020B0604020202020204" pitchFamily="34" charset="0"/>
                <a:cs typeface="Arial" panose="020B0604020202020204" pitchFamily="34" charset="0"/>
              </a:rPr>
              <a:t>B: Modify PEGC (UE Address/DNN/S-NSSAI, QoS auth info) (</a:t>
            </a:r>
            <a:r>
              <a:rPr lang="en-US" altLang="zh-CN" sz="1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user exposes QoS authorization info for a gateway to AF</a:t>
            </a:r>
            <a:r>
              <a:rPr lang="en-US" altLang="zh-CN" sz="14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lvl="2">
              <a:buFontTx/>
              <a:buChar char="-"/>
            </a:pPr>
            <a:r>
              <a:rPr lang="en-US" altLang="zh-CN" sz="1400" dirty="0">
                <a:latin typeface="Arial" panose="020B0604020202020204" pitchFamily="34" charset="0"/>
                <a:cs typeface="Arial" panose="020B0604020202020204" pitchFamily="34" charset="0"/>
              </a:rPr>
              <a:t>C: Modify PIN (PIN ID, packet filters,</a:t>
            </a:r>
            <a:r>
              <a:rPr lang="zh-CN" alt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zh-CN" sz="1400" dirty="0">
                <a:latin typeface="Arial" panose="020B0604020202020204" pitchFamily="34" charset="0"/>
                <a:cs typeface="Arial" panose="020B0604020202020204" pitchFamily="34" charset="0"/>
              </a:rPr>
              <a:t>QoS) (</a:t>
            </a:r>
            <a:r>
              <a:rPr lang="en-US" altLang="zh-CN" sz="1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user exposes topology as well as communication type (voice, video, etc.) and style (e.g., who’s server/client) to AF</a:t>
            </a:r>
            <a:r>
              <a:rPr lang="en-US" altLang="zh-CN" sz="14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lvl="1">
              <a:buFontTx/>
              <a:buChar char="-"/>
            </a:pPr>
            <a:r>
              <a:rPr lang="en-US" altLang="zh-CN" sz="1600" dirty="0">
                <a:latin typeface="Arial" panose="020B0604020202020204" pitchFamily="34" charset="0"/>
                <a:cs typeface="Arial" panose="020B0604020202020204" pitchFamily="34" charset="0"/>
              </a:rPr>
              <a:t>SMF supports PEGC command for </a:t>
            </a:r>
            <a:r>
              <a:rPr lang="en-US" altLang="zh-CN" sz="1600" dirty="0">
                <a:highlight>
                  <a:srgbClr val="00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(C)</a:t>
            </a:r>
            <a:endParaRPr lang="en-US" altLang="zh-CN" sz="1200" dirty="0">
              <a:highlight>
                <a:srgbClr val="00FF00"/>
              </a:highligh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2">
              <a:buFontTx/>
              <a:buChar char="-"/>
            </a:pPr>
            <a:r>
              <a:rPr lang="en-US" altLang="zh-CN" sz="1400" dirty="0">
                <a:latin typeface="Arial" panose="020B0604020202020204" pitchFamily="34" charset="0"/>
                <a:cs typeface="Arial" panose="020B0604020202020204" pitchFamily="34" charset="0"/>
              </a:rPr>
              <a:t>UE (PEGC) initiates PDU Session Modification, which eliminates exposure of topology as well as communication type and style to AF</a:t>
            </a:r>
            <a:endParaRPr lang="en-US" altLang="zh-CN" sz="19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altLang="zh-CN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2" name="表格 1">
            <a:extLst>
              <a:ext uri="{FF2B5EF4-FFF2-40B4-BE49-F238E27FC236}">
                <a16:creationId xmlns:a16="http://schemas.microsoft.com/office/drawing/2014/main" id="{75539E3A-A83E-45D1-9564-871F5733474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03989870"/>
              </p:ext>
            </p:extLst>
          </p:nvPr>
        </p:nvGraphicFramePr>
        <p:xfrm>
          <a:off x="488950" y="1697447"/>
          <a:ext cx="8281965" cy="222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09885">
                  <a:extLst>
                    <a:ext uri="{9D8B030D-6E8A-4147-A177-3AD203B41FA5}">
                      <a16:colId xmlns:a16="http://schemas.microsoft.com/office/drawing/2014/main" val="2522397882"/>
                    </a:ext>
                  </a:extLst>
                </a:gridCol>
                <a:gridCol w="5412134">
                  <a:extLst>
                    <a:ext uri="{9D8B030D-6E8A-4147-A177-3AD203B41FA5}">
                      <a16:colId xmlns:a16="http://schemas.microsoft.com/office/drawing/2014/main" val="2752380110"/>
                    </a:ext>
                  </a:extLst>
                </a:gridCol>
                <a:gridCol w="1659946">
                  <a:extLst>
                    <a:ext uri="{9D8B030D-6E8A-4147-A177-3AD203B41FA5}">
                      <a16:colId xmlns:a16="http://schemas.microsoft.com/office/drawing/2014/main" val="344089403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400" dirty="0"/>
                        <a:t>Type</a:t>
                      </a:r>
                      <a:endParaRPr lang="zh-CN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400" dirty="0"/>
                        <a:t>Meaning</a:t>
                      </a:r>
                      <a:endParaRPr lang="zh-CN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400" dirty="0"/>
                        <a:t>Supported way</a:t>
                      </a:r>
                      <a:endParaRPr lang="zh-CN" alt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4308457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200" b="1" dirty="0"/>
                        <a:t>PIN Mgmt. </a:t>
                      </a:r>
                      <a:r>
                        <a:rPr lang="en-US" altLang="zh-CN" sz="1200" b="1" dirty="0">
                          <a:highlight>
                            <a:srgbClr val="FFFF00"/>
                          </a:highlight>
                        </a:rPr>
                        <a:t>(A)</a:t>
                      </a:r>
                      <a:endParaRPr lang="zh-CN" altLang="en-US" sz="1200" b="1" dirty="0">
                        <a:highlight>
                          <a:srgbClr val="FFFF00"/>
                        </a:highligh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1200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resources configuration/deconfiguration</a:t>
                      </a:r>
                      <a:r>
                        <a:rPr lang="en-US" altLang="zh-CN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related to a PIN, including URSP/PIN Routing Selection Policy generation and provisioning for PDU Sessions related to PIN</a:t>
                      </a:r>
                      <a:endParaRPr lang="zh-CN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1200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supported by AF-NEF</a:t>
                      </a:r>
                      <a:endParaRPr lang="zh-CN" alt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72769982"/>
                  </a:ext>
                </a:extLst>
              </a:tr>
              <a:tr h="212428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b="1" dirty="0"/>
                        <a:t>PIN Mgmt. </a:t>
                      </a:r>
                      <a:r>
                        <a:rPr lang="en-US" altLang="zh-CN" sz="1200" b="1" dirty="0">
                          <a:highlight>
                            <a:srgbClr val="FFFF00"/>
                          </a:highlight>
                        </a:rPr>
                        <a:t>(B)</a:t>
                      </a:r>
                      <a:endParaRPr lang="zh-CN" altLang="en-US" sz="1200" dirty="0">
                        <a:highlight>
                          <a:srgbClr val="FFFF00"/>
                        </a:highligh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1200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QoS authorization</a:t>
                      </a:r>
                      <a:r>
                        <a:rPr lang="en-US" altLang="zh-CN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related to a PIN, e.g., modify QoS authorization for a PIN</a:t>
                      </a:r>
                      <a:endParaRPr lang="zh-CN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supported by AF-NEF</a:t>
                      </a:r>
                      <a:endParaRPr lang="zh-CN" alt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9505074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b="1" dirty="0"/>
                        <a:t>PIN Mgmt. </a:t>
                      </a:r>
                      <a:r>
                        <a:rPr lang="en-US" altLang="zh-CN" sz="1200" b="1" dirty="0">
                          <a:highlight>
                            <a:srgbClr val="00FF00"/>
                          </a:highlight>
                        </a:rPr>
                        <a:t>(C)</a:t>
                      </a:r>
                      <a:endParaRPr lang="zh-CN" altLang="en-US" sz="1200" b="1" dirty="0">
                        <a:highlight>
                          <a:srgbClr val="00FF00"/>
                        </a:highligh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1200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traffic QoS and routing control</a:t>
                      </a:r>
                      <a:endParaRPr lang="zh-CN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1200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supported by AF-NEF and PEGC-SMF both</a:t>
                      </a:r>
                      <a:endParaRPr lang="zh-CN" alt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25452763"/>
                  </a:ext>
                </a:extLst>
              </a:tr>
              <a:tr h="120374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b="1" dirty="0"/>
                        <a:t>PIN Mgmt. </a:t>
                      </a:r>
                      <a:r>
                        <a:rPr lang="en-US" altLang="zh-CN" sz="1200" b="1" dirty="0">
                          <a:highlight>
                            <a:srgbClr val="00FFFF"/>
                          </a:highlight>
                        </a:rPr>
                        <a:t>(D)</a:t>
                      </a:r>
                      <a:endParaRPr lang="zh-CN" altLang="en-US" sz="1200" b="1" dirty="0">
                        <a:highlight>
                          <a:srgbClr val="00FFFF"/>
                        </a:highligh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1200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resources status </a:t>
                      </a:r>
                      <a:r>
                        <a:rPr lang="en-US" altLang="zh-CN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related to a PIN, including, activation/deactivation a PIN</a:t>
                      </a:r>
                      <a:endParaRPr lang="zh-CN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1200" dirty="0"/>
                        <a:t>Undefined</a:t>
                      </a:r>
                      <a:endParaRPr lang="zh-CN" alt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22168951"/>
                  </a:ext>
                </a:extLst>
              </a:tr>
              <a:tr h="147758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b="1" dirty="0">
                          <a:highlight>
                            <a:srgbClr val="FF99FF"/>
                          </a:highlight>
                        </a:rPr>
                        <a:t>PINE Mgmt.</a:t>
                      </a:r>
                      <a:endParaRPr lang="zh-CN" altLang="en-US" sz="1200" b="1" dirty="0">
                        <a:highlight>
                          <a:srgbClr val="FF99FF"/>
                        </a:highligh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1200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member management</a:t>
                      </a:r>
                      <a:r>
                        <a:rPr lang="en-US" altLang="zh-CN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for a PIN (PEMC, PEGC, and PINE)</a:t>
                      </a:r>
                      <a:endParaRPr lang="zh-CN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1200" dirty="0"/>
                        <a:t>Undefined</a:t>
                      </a:r>
                      <a:endParaRPr lang="zh-CN" alt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7711815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20289056"/>
      </p:ext>
    </p:extLst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608FD7D8-9A1D-4748-8D65-C35C1D1D1D21}"/>
              </a:ext>
            </a:extLst>
          </p:cNvPr>
          <p:cNvSpPr txBox="1">
            <a:spLocks/>
          </p:cNvSpPr>
          <p:nvPr/>
        </p:nvSpPr>
        <p:spPr bwMode="auto">
          <a:xfrm>
            <a:off x="488950" y="228600"/>
            <a:ext cx="6827838" cy="6751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5pPr>
            <a:lvl6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6pPr>
            <a:lvl7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7pPr>
            <a:lvl8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8pPr>
            <a:lvl9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9pPr>
          </a:lstStyle>
          <a:p>
            <a:r>
              <a:rPr lang="en-US" altLang="zh-CN" sz="2800" b="1" kern="0" dirty="0"/>
              <a:t>Issue of whether 5GC is responsible for PIN management</a:t>
            </a:r>
            <a:endParaRPr lang="en-US" kern="0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7D207B91-40ED-4D53-B1AF-6C779BEE00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8950" y="1314901"/>
            <a:ext cx="8281965" cy="5113748"/>
          </a:xfrm>
        </p:spPr>
        <p:txBody>
          <a:bodyPr>
            <a:normAutofit lnSpcReduction="10000"/>
          </a:bodyPr>
          <a:lstStyle/>
          <a:p>
            <a:r>
              <a:rPr lang="en-US" altLang="zh-CN" sz="19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Questions:</a:t>
            </a:r>
          </a:p>
          <a:p>
            <a:pPr lvl="1">
              <a:buFontTx/>
              <a:buChar char="-"/>
            </a:pPr>
            <a:r>
              <a:rPr lang="en-US" altLang="zh-CN" sz="1600" dirty="0">
                <a:latin typeface="Arial" panose="020B0604020202020204" pitchFamily="34" charset="0"/>
                <a:cs typeface="Arial" panose="020B0604020202020204" pitchFamily="34" charset="0"/>
              </a:rPr>
              <a:t>Should it be possible for PEGC command SMF to do </a:t>
            </a:r>
            <a:r>
              <a:rPr lang="en-US" altLang="zh-CN" sz="1600" dirty="0">
                <a:highlight>
                  <a:srgbClr val="FF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(B)</a:t>
            </a:r>
            <a:r>
              <a:rPr lang="en-US" altLang="zh-CN" sz="1600" dirty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  <a:p>
            <a:pPr lvl="2">
              <a:buFontTx/>
              <a:buChar char="-"/>
            </a:pPr>
            <a:r>
              <a:rPr lang="en-US" altLang="zh-CN" sz="1400" dirty="0">
                <a:latin typeface="Arial" panose="020B0604020202020204" pitchFamily="34" charset="0"/>
                <a:cs typeface="Arial" panose="020B0604020202020204" pitchFamily="34" charset="0"/>
              </a:rPr>
              <a:t>preconfigured URSP/PIN Routing Selection Policy may be used when AF is not used</a:t>
            </a:r>
          </a:p>
          <a:p>
            <a:pPr lvl="2">
              <a:buFontTx/>
              <a:buChar char="-"/>
            </a:pPr>
            <a:r>
              <a:rPr lang="en-US" altLang="zh-CN" sz="1400" dirty="0">
                <a:latin typeface="Arial" panose="020B0604020202020204" pitchFamily="34" charset="0"/>
                <a:cs typeface="Arial" panose="020B0604020202020204" pitchFamily="34" charset="0"/>
              </a:rPr>
              <a:t>E.g., over SM-NAS after PEGC getting URSP/PRSP to </a:t>
            </a:r>
            <a:r>
              <a:rPr lang="en-US" altLang="zh-CN" sz="1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modify whole PIN QoS auth info, modify QoS auth info per PEGC</a:t>
            </a:r>
            <a:r>
              <a:rPr lang="en-US" altLang="zh-CN" sz="1400" dirty="0">
                <a:latin typeface="Arial" panose="020B0604020202020204" pitchFamily="34" charset="0"/>
                <a:cs typeface="Arial" panose="020B0604020202020204" pitchFamily="34" charset="0"/>
              </a:rPr>
              <a:t>, which eliminates exposure of everything to AF</a:t>
            </a:r>
          </a:p>
          <a:p>
            <a:pPr lvl="1">
              <a:buFontTx/>
              <a:buChar char="-"/>
            </a:pPr>
            <a:r>
              <a:rPr lang="en-US" altLang="zh-CN" sz="1600" dirty="0">
                <a:latin typeface="Arial" panose="020B0604020202020204" pitchFamily="34" charset="0"/>
                <a:cs typeface="Arial" panose="020B0604020202020204" pitchFamily="34" charset="0"/>
              </a:rPr>
              <a:t>Whether does NEF expose APIs, or SMF support PEGC command, or both for </a:t>
            </a:r>
            <a:r>
              <a:rPr lang="en-US" altLang="zh-CN" sz="1600" dirty="0"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(D)</a:t>
            </a:r>
            <a:r>
              <a:rPr lang="en-US" altLang="zh-CN" sz="1600" dirty="0">
                <a:latin typeface="Arial" panose="020B0604020202020204" pitchFamily="34" charset="0"/>
                <a:cs typeface="Arial" panose="020B0604020202020204" pitchFamily="34" charset="0"/>
              </a:rPr>
              <a:t>? E.g.,</a:t>
            </a:r>
          </a:p>
          <a:p>
            <a:pPr lvl="2">
              <a:buFontTx/>
              <a:buChar char="-"/>
            </a:pPr>
            <a:r>
              <a:rPr lang="en-US" altLang="zh-CN" sz="1400" dirty="0">
                <a:latin typeface="Arial" panose="020B0604020202020204" pitchFamily="34" charset="0"/>
                <a:cs typeface="Arial" panose="020B0604020202020204" pitchFamily="34" charset="0"/>
              </a:rPr>
              <a:t>NEF API of Activate/Deactivate PIN (PIN ID) (</a:t>
            </a:r>
            <a:r>
              <a:rPr lang="en-US" altLang="zh-CN" sz="1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user exposes nothing to AF</a:t>
            </a:r>
            <a:r>
              <a:rPr lang="en-US" altLang="zh-CN" sz="14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lvl="2">
              <a:buFontTx/>
              <a:buChar char="-"/>
            </a:pPr>
            <a:r>
              <a:rPr lang="en-US" altLang="zh-CN" sz="1400" dirty="0">
                <a:latin typeface="Arial" panose="020B0604020202020204" pitchFamily="34" charset="0"/>
                <a:cs typeface="Arial" panose="020B0604020202020204" pitchFamily="34" charset="0"/>
              </a:rPr>
              <a:t>PEGC sends SM-NAS to SMF to indicate </a:t>
            </a:r>
            <a:r>
              <a:rPr lang="en-US" altLang="zh-CN" sz="1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activate/deactivate a PIN</a:t>
            </a:r>
          </a:p>
          <a:p>
            <a:pPr lvl="1">
              <a:buFontTx/>
              <a:buChar char="-"/>
            </a:pPr>
            <a:r>
              <a:rPr lang="en-US" altLang="zh-CN" sz="1600" dirty="0">
                <a:latin typeface="Arial" panose="020B0604020202020204" pitchFamily="34" charset="0"/>
                <a:cs typeface="Arial" panose="020B0604020202020204" pitchFamily="34" charset="0"/>
              </a:rPr>
              <a:t>Should it be possible for PEGC command SMF to do </a:t>
            </a:r>
            <a:r>
              <a:rPr lang="en-US" altLang="zh-CN" sz="1600" dirty="0">
                <a:highlight>
                  <a:srgbClr val="FF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(A)</a:t>
            </a:r>
            <a:r>
              <a:rPr lang="zh-CN" altLang="en-US" sz="1600" dirty="0">
                <a:latin typeface="Arial" panose="020B0604020202020204" pitchFamily="34" charset="0"/>
                <a:cs typeface="Arial" panose="020B0604020202020204" pitchFamily="34" charset="0"/>
              </a:rPr>
              <a:t>？</a:t>
            </a:r>
            <a:endParaRPr lang="en-US" altLang="zh-CN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2">
              <a:buFontTx/>
              <a:buChar char="-"/>
            </a:pPr>
            <a:r>
              <a:rPr lang="en-US" altLang="zh-CN" sz="1400" dirty="0">
                <a:latin typeface="Arial" panose="020B0604020202020204" pitchFamily="34" charset="0"/>
                <a:cs typeface="Arial" panose="020B0604020202020204" pitchFamily="34" charset="0"/>
              </a:rPr>
              <a:t>E.g., over AM-NAS sent to PCF via UE Policy Container (transparent to AMF) </a:t>
            </a:r>
            <a:r>
              <a:rPr lang="en-US" altLang="zh-CN" sz="1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 generating URSP/PIN Routing Selection Policy</a:t>
            </a:r>
            <a:endParaRPr lang="en-US" altLang="zh-CN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>
              <a:buFontTx/>
              <a:buChar char="-"/>
            </a:pPr>
            <a:r>
              <a:rPr lang="en-US" altLang="zh-CN" sz="1600" dirty="0">
                <a:latin typeface="Arial" panose="020B0604020202020204" pitchFamily="34" charset="0"/>
                <a:cs typeface="Arial" panose="020B0604020202020204" pitchFamily="34" charset="0"/>
              </a:rPr>
              <a:t>Whether does NEF expose APIs, or SMF support PEGC command, or both for </a:t>
            </a:r>
            <a:r>
              <a:rPr lang="en-US" altLang="zh-CN" sz="1600" dirty="0">
                <a:highlight>
                  <a:srgbClr val="FF99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PINE management</a:t>
            </a:r>
            <a:r>
              <a:rPr lang="en-US" altLang="zh-CN" sz="1600" dirty="0">
                <a:latin typeface="Arial" panose="020B0604020202020204" pitchFamily="34" charset="0"/>
                <a:cs typeface="Arial" panose="020B0604020202020204" pitchFamily="34" charset="0"/>
              </a:rPr>
              <a:t>? e.g.,</a:t>
            </a:r>
          </a:p>
          <a:p>
            <a:pPr lvl="2">
              <a:buFontTx/>
              <a:buChar char="-"/>
            </a:pPr>
            <a:r>
              <a:rPr lang="en-US" altLang="zh-CN" sz="1400" dirty="0">
                <a:latin typeface="Arial" panose="020B0604020202020204" pitchFamily="34" charset="0"/>
                <a:cs typeface="Arial" panose="020B0604020202020204" pitchFamily="34" charset="0"/>
              </a:rPr>
              <a:t>NEF API of Create/Modify PIN (PIN ID, PEMC IDs, PEGC IDs, PINE IDs) (</a:t>
            </a:r>
            <a:r>
              <a:rPr lang="en-US" altLang="zh-CN" sz="1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user exposes member info to AF</a:t>
            </a:r>
            <a:r>
              <a:rPr lang="en-US" altLang="zh-CN" sz="14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lvl="2">
              <a:buFontTx/>
              <a:buChar char="-"/>
            </a:pPr>
            <a:r>
              <a:rPr lang="en-US" altLang="zh-CN" sz="1400" dirty="0">
                <a:latin typeface="Arial" panose="020B0604020202020204" pitchFamily="34" charset="0"/>
                <a:cs typeface="Arial" panose="020B0604020202020204" pitchFamily="34" charset="0"/>
              </a:rPr>
              <a:t>PEGC sends SM-NAS to SMF including PEMC IDs, PEGC IDs, PINE IDs</a:t>
            </a:r>
          </a:p>
          <a:p>
            <a:r>
              <a:rPr lang="en-US" altLang="zh-CN" sz="19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Proposal:</a:t>
            </a:r>
          </a:p>
          <a:p>
            <a:pPr lvl="1">
              <a:buFontTx/>
              <a:buChar char="-"/>
            </a:pPr>
            <a:r>
              <a:rPr lang="en-US" altLang="zh-CN" sz="1600" dirty="0">
                <a:latin typeface="Arial" panose="020B0604020202020204" pitchFamily="34" charset="0"/>
                <a:cs typeface="Arial" panose="020B0604020202020204" pitchFamily="34" charset="0"/>
              </a:rPr>
              <a:t>TBD (e.g., </a:t>
            </a:r>
            <a:r>
              <a:rPr lang="en-US" altLang="zh-CN" sz="1600" dirty="0">
                <a:highlight>
                  <a:srgbClr val="00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(C)</a:t>
            </a:r>
            <a:r>
              <a:rPr lang="en-US" altLang="zh-CN" sz="1600" dirty="0">
                <a:latin typeface="Arial" panose="020B0604020202020204" pitchFamily="34" charset="0"/>
                <a:cs typeface="Arial" panose="020B0604020202020204" pitchFamily="34" charset="0"/>
              </a:rPr>
              <a:t> is already supported in both ways, considering to provide flexibility to user/device vendor, at least </a:t>
            </a:r>
            <a:r>
              <a:rPr lang="en-US" altLang="zh-CN" sz="1600" dirty="0">
                <a:highlight>
                  <a:srgbClr val="00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(B), (C), (D) </a:t>
            </a:r>
            <a:r>
              <a:rPr lang="en-US" altLang="zh-CN" sz="1600" dirty="0">
                <a:latin typeface="Arial" panose="020B0604020202020204" pitchFamily="34" charset="0"/>
                <a:cs typeface="Arial" panose="020B0604020202020204" pitchFamily="34" charset="0"/>
              </a:rPr>
              <a:t>are supported by both ways, and </a:t>
            </a:r>
            <a:r>
              <a:rPr lang="en-US" altLang="zh-CN" sz="1600" dirty="0">
                <a:highlight>
                  <a:srgbClr val="FF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(A)</a:t>
            </a:r>
            <a:r>
              <a:rPr lang="en-US" altLang="zh-CN" sz="1600" dirty="0">
                <a:latin typeface="Arial" panose="020B0604020202020204" pitchFamily="34" charset="0"/>
                <a:cs typeface="Arial" panose="020B0604020202020204" pitchFamily="34" charset="0"/>
              </a:rPr>
              <a:t> and </a:t>
            </a:r>
            <a:r>
              <a:rPr lang="en-US" altLang="zh-CN" sz="1600" dirty="0">
                <a:highlight>
                  <a:srgbClr val="FF99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PINE management</a:t>
            </a:r>
            <a:r>
              <a:rPr lang="en-US" altLang="zh-CN" sz="1600" dirty="0">
                <a:latin typeface="Arial" panose="020B0604020202020204" pitchFamily="34" charset="0"/>
                <a:cs typeface="Arial" panose="020B0604020202020204" pitchFamily="34" charset="0"/>
              </a:rPr>
              <a:t> is determined in normative phase?)</a:t>
            </a:r>
            <a:endParaRPr lang="en-US" altLang="zh-CN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53251810"/>
      </p:ext>
    </p:extLst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608FD7D8-9A1D-4748-8D65-C35C1D1D1D21}"/>
              </a:ext>
            </a:extLst>
          </p:cNvPr>
          <p:cNvSpPr txBox="1">
            <a:spLocks/>
          </p:cNvSpPr>
          <p:nvPr/>
        </p:nvSpPr>
        <p:spPr bwMode="auto">
          <a:xfrm>
            <a:off x="488949" y="228600"/>
            <a:ext cx="6988707" cy="6751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5pPr>
            <a:lvl6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6pPr>
            <a:lvl7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7pPr>
            <a:lvl8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8pPr>
            <a:lvl9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9pPr>
          </a:lstStyle>
          <a:p>
            <a:r>
              <a:rPr lang="en-US" altLang="zh-CN" sz="2800" b="1" kern="0" dirty="0"/>
              <a:t>Issue of identification</a:t>
            </a:r>
            <a:endParaRPr lang="en-US" kern="0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7D207B91-40ED-4D53-B1AF-6C779BEE00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5774" y="1454150"/>
            <a:ext cx="8281965" cy="4816685"/>
          </a:xfrm>
        </p:spPr>
        <p:txBody>
          <a:bodyPr>
            <a:normAutofit lnSpcReduction="10000"/>
          </a:bodyPr>
          <a:lstStyle/>
          <a:p>
            <a:r>
              <a:rPr lang="en-US" altLang="zh-CN" sz="2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Questions:</a:t>
            </a:r>
          </a:p>
          <a:p>
            <a:pPr lvl="1">
              <a:buFontTx/>
              <a:buChar char="-"/>
            </a:pPr>
            <a:r>
              <a:rPr lang="en-US" altLang="zh-CN" sz="2000" dirty="0">
                <a:latin typeface="Arial" panose="020B0604020202020204" pitchFamily="34" charset="0"/>
                <a:cs typeface="Arial" panose="020B0604020202020204" pitchFamily="34" charset="0"/>
              </a:rPr>
              <a:t>Whether PIN ID needs to be known by 5GC?</a:t>
            </a:r>
          </a:p>
          <a:p>
            <a:pPr lvl="2">
              <a:buFontTx/>
              <a:buChar char="-"/>
            </a:pPr>
            <a:r>
              <a:rPr lang="en-US" altLang="zh-CN" sz="1600" dirty="0">
                <a:latin typeface="Arial" panose="020B0604020202020204" pitchFamily="34" charset="0"/>
                <a:cs typeface="Arial" panose="020B0604020202020204" pitchFamily="34" charset="0"/>
              </a:rPr>
              <a:t>Data KEY of Policy and QoS related to a PIN</a:t>
            </a:r>
          </a:p>
          <a:p>
            <a:pPr lvl="2">
              <a:buFontTx/>
              <a:buChar char="-"/>
            </a:pPr>
            <a:r>
              <a:rPr lang="en-US" altLang="zh-CN" sz="1600" dirty="0">
                <a:latin typeface="Arial" panose="020B0604020202020204" pitchFamily="34" charset="0"/>
                <a:cs typeface="Arial" panose="020B0604020202020204" pitchFamily="34" charset="0"/>
              </a:rPr>
              <a:t>May be Data KEY of members (PEMC, PEGC, PINE) related to a PIN if 5GC needs to store member information</a:t>
            </a:r>
          </a:p>
          <a:p>
            <a:pPr lvl="1">
              <a:buFontTx/>
              <a:buChar char="-"/>
            </a:pPr>
            <a:r>
              <a:rPr lang="en-US" altLang="zh-CN" sz="2000" dirty="0">
                <a:latin typeface="Arial" panose="020B0604020202020204" pitchFamily="34" charset="0"/>
                <a:cs typeface="Arial" panose="020B0604020202020204" pitchFamily="34" charset="0"/>
              </a:rPr>
              <a:t>Whether PIN ID is allocated by 5GC?</a:t>
            </a:r>
          </a:p>
          <a:p>
            <a:pPr lvl="2">
              <a:buFontTx/>
              <a:buChar char="-"/>
            </a:pPr>
            <a:r>
              <a:rPr lang="en-US" altLang="zh-CN" sz="1600" dirty="0">
                <a:latin typeface="Arial" panose="020B0604020202020204" pitchFamily="34" charset="0"/>
                <a:cs typeface="Arial" panose="020B0604020202020204" pitchFamily="34" charset="0"/>
              </a:rPr>
              <a:t>AF allocates, AF ID + PIN ID is unique</a:t>
            </a:r>
          </a:p>
          <a:p>
            <a:pPr lvl="2">
              <a:buFontTx/>
              <a:buChar char="-"/>
            </a:pPr>
            <a:r>
              <a:rPr lang="en-US" altLang="zh-CN" sz="1600" dirty="0">
                <a:latin typeface="Arial" panose="020B0604020202020204" pitchFamily="34" charset="0"/>
                <a:cs typeface="Arial" panose="020B0604020202020204" pitchFamily="34" charset="0"/>
              </a:rPr>
              <a:t>5GC (i.e., NEF) allocates a unique ID (like NEF allocates Reference ID for some operations)</a:t>
            </a:r>
          </a:p>
          <a:p>
            <a:pPr lvl="1">
              <a:buFontTx/>
              <a:buChar char="-"/>
            </a:pPr>
            <a:r>
              <a:rPr lang="en-US" altLang="zh-CN" sz="2000" dirty="0">
                <a:latin typeface="Arial" panose="020B0604020202020204" pitchFamily="34" charset="0"/>
                <a:cs typeface="Arial" panose="020B0604020202020204" pitchFamily="34" charset="0"/>
              </a:rPr>
              <a:t>Whether PINE ID needs to be known by 5GC</a:t>
            </a:r>
          </a:p>
          <a:p>
            <a:pPr lvl="2">
              <a:buFontTx/>
              <a:buChar char="-"/>
            </a:pPr>
            <a:r>
              <a:rPr lang="en-US" altLang="zh-CN" sz="1600" dirty="0">
                <a:latin typeface="Arial" panose="020B0604020202020204" pitchFamily="34" charset="0"/>
                <a:cs typeface="Arial" panose="020B0604020202020204" pitchFamily="34" charset="0"/>
              </a:rPr>
              <a:t>If 5GC knows PINE ID, it implies 5GC support PINE management (storage) that related to above slide?</a:t>
            </a:r>
          </a:p>
          <a:p>
            <a:pPr lvl="2">
              <a:buFontTx/>
              <a:buChar char="-"/>
            </a:pPr>
            <a:r>
              <a:rPr lang="en-US" altLang="zh-CN" sz="1600" dirty="0">
                <a:latin typeface="Arial" panose="020B0604020202020204" pitchFamily="34" charset="0"/>
                <a:cs typeface="Arial" panose="020B0604020202020204" pitchFamily="34" charset="0"/>
              </a:rPr>
              <a:t>What is the usage of the PINE ID by 5GC except storage?</a:t>
            </a:r>
          </a:p>
          <a:p>
            <a:r>
              <a:rPr lang="en-US" altLang="zh-CN" sz="2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Proposal:</a:t>
            </a:r>
          </a:p>
          <a:p>
            <a:pPr lvl="1">
              <a:buFontTx/>
              <a:buChar char="-"/>
            </a:pPr>
            <a:r>
              <a:rPr lang="en-US" altLang="zh-CN" sz="2000" dirty="0">
                <a:latin typeface="Arial" panose="020B0604020202020204" pitchFamily="34" charset="0"/>
                <a:cs typeface="Arial" panose="020B0604020202020204" pitchFamily="34" charset="0"/>
              </a:rPr>
              <a:t>TBD (e.g., 5GC is aware of at least PIN ID, PINE ID is determined in normative phase with clear usage)</a:t>
            </a:r>
            <a:endParaRPr lang="en-US" altLang="zh-CN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53246338"/>
      </p:ext>
    </p:extLst>
  </p:cSld>
  <p:clrMapOvr>
    <a:masterClrMapping/>
  </p:clrMapOvr>
  <p:transition spd="slow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608FD7D8-9A1D-4748-8D65-C35C1D1D1D21}"/>
              </a:ext>
            </a:extLst>
          </p:cNvPr>
          <p:cNvSpPr txBox="1">
            <a:spLocks/>
          </p:cNvSpPr>
          <p:nvPr/>
        </p:nvSpPr>
        <p:spPr bwMode="auto">
          <a:xfrm>
            <a:off x="488949" y="228600"/>
            <a:ext cx="6988707" cy="6751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5pPr>
            <a:lvl6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6pPr>
            <a:lvl7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7pPr>
            <a:lvl8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8pPr>
            <a:lvl9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9pPr>
          </a:lstStyle>
          <a:p>
            <a:r>
              <a:rPr lang="en-US" altLang="zh-CN" sz="2800" b="1" kern="0" dirty="0"/>
              <a:t>Issue of non-3GPP QoS assistance information and proposal</a:t>
            </a:r>
            <a:endParaRPr lang="en-US" kern="0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7D207B91-40ED-4D53-B1AF-6C779BEE00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5774" y="1152444"/>
            <a:ext cx="8342596" cy="5322622"/>
          </a:xfrm>
        </p:spPr>
        <p:txBody>
          <a:bodyPr>
            <a:normAutofit fontScale="92500" lnSpcReduction="10000"/>
          </a:bodyPr>
          <a:lstStyle/>
          <a:p>
            <a:r>
              <a:rPr lang="en-US" altLang="zh-CN" sz="2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Interim conclusions:</a:t>
            </a:r>
          </a:p>
          <a:p>
            <a:pPr lvl="1">
              <a:buFontTx/>
              <a:buChar char="-"/>
            </a:pPr>
            <a:r>
              <a:rPr lang="en-US" altLang="zh-CN" sz="1600" dirty="0">
                <a:latin typeface="Arial" panose="020B0604020202020204" pitchFamily="34" charset="0"/>
                <a:cs typeface="Arial" panose="020B0604020202020204" pitchFamily="34" charset="0"/>
              </a:rPr>
              <a:t>5G QoS parameters (including QoS characteristics, GFBR/MFBR) may be sent to PEGC to assist the deriving of N3GPP QoS parameters</a:t>
            </a:r>
          </a:p>
          <a:p>
            <a:pPr lvl="1">
              <a:buFontTx/>
              <a:buChar char="-"/>
            </a:pPr>
            <a:r>
              <a:rPr lang="en-US" altLang="zh-CN" sz="1600" dirty="0">
                <a:latin typeface="Arial" panose="020B0604020202020204" pitchFamily="34" charset="0"/>
                <a:cs typeface="Arial" panose="020B0604020202020204" pitchFamily="34" charset="0"/>
              </a:rPr>
              <a:t>5GC may take into account the delay budget between PINE and PEGC to guarantee the end to end delay for PINE traffic.</a:t>
            </a:r>
          </a:p>
          <a:p>
            <a:r>
              <a:rPr lang="en-US" altLang="zh-CN" sz="2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Issue:</a:t>
            </a:r>
          </a:p>
          <a:p>
            <a:pPr lvl="1">
              <a:buFontTx/>
              <a:buChar char="-"/>
            </a:pPr>
            <a:r>
              <a:rPr lang="en-US" altLang="zh-CN" sz="1600" dirty="0">
                <a:latin typeface="Arial" panose="020B0604020202020204" pitchFamily="34" charset="0"/>
                <a:cs typeface="Arial" panose="020B0604020202020204" pitchFamily="34" charset="0"/>
              </a:rPr>
              <a:t>“5G_QOS_INFO” described in TS 24.502 is sent by N3IWF/TNGF to UE when initiating child SA creation, the Additional QoS Info in the 5G_QOS_INFO may include (table 9.3.1.1-2 of 24.502):</a:t>
            </a:r>
          </a:p>
          <a:p>
            <a:pPr lvl="2">
              <a:buFontTx/>
              <a:buChar char="-"/>
            </a:pPr>
            <a:r>
              <a:rPr lang="en-GB" altLang="zh-CN" sz="1100" dirty="0">
                <a:latin typeface="Arial" panose="020B0604020202020204" pitchFamily="34" charset="0"/>
                <a:cs typeface="Arial" panose="020B0604020202020204" pitchFamily="34" charset="0"/>
              </a:rPr>
              <a:t>QoS characteristics (resource type: GBR, Delayed critical GBR, non-GBR; priority level: 1-127; PDB; PER; AW; MDBV)</a:t>
            </a:r>
          </a:p>
          <a:p>
            <a:pPr lvl="2">
              <a:buFontTx/>
              <a:buChar char="-"/>
            </a:pPr>
            <a:r>
              <a:rPr lang="en-GB" altLang="zh-CN" sz="1100" dirty="0">
                <a:latin typeface="Arial" panose="020B0604020202020204" pitchFamily="34" charset="0"/>
                <a:cs typeface="Arial" panose="020B0604020202020204" pitchFamily="34" charset="0"/>
              </a:rPr>
              <a:t>Maximum Flow Bit Rate downlink (MFBR downlink); </a:t>
            </a:r>
          </a:p>
          <a:p>
            <a:pPr lvl="2">
              <a:buFontTx/>
              <a:buChar char="-"/>
            </a:pPr>
            <a:r>
              <a:rPr lang="en-GB" altLang="zh-CN" sz="1100" dirty="0">
                <a:latin typeface="Arial" panose="020B0604020202020204" pitchFamily="34" charset="0"/>
                <a:cs typeface="Arial" panose="020B0604020202020204" pitchFamily="34" charset="0"/>
              </a:rPr>
              <a:t>Maximum Flow Bit Rate uplink (MFBR uplink); </a:t>
            </a:r>
          </a:p>
          <a:p>
            <a:pPr lvl="2">
              <a:buFontTx/>
              <a:buChar char="-"/>
            </a:pPr>
            <a:r>
              <a:rPr lang="en-GB" altLang="zh-CN" sz="1100" dirty="0">
                <a:latin typeface="Arial" panose="020B0604020202020204" pitchFamily="34" charset="0"/>
                <a:cs typeface="Arial" panose="020B0604020202020204" pitchFamily="34" charset="0"/>
              </a:rPr>
              <a:t>Guaranteed Flow Bit Rate downlink (GFBR downlink); </a:t>
            </a:r>
          </a:p>
          <a:p>
            <a:pPr lvl="2">
              <a:buFontTx/>
              <a:buChar char="-"/>
            </a:pPr>
            <a:r>
              <a:rPr lang="en-GB" altLang="zh-CN" sz="1100" dirty="0">
                <a:latin typeface="Arial" panose="020B0604020202020204" pitchFamily="34" charset="0"/>
                <a:cs typeface="Arial" panose="020B0604020202020204" pitchFamily="34" charset="0"/>
              </a:rPr>
              <a:t>Guaranteed Flow Bit Rate uplink (GFBR uplink); </a:t>
            </a:r>
          </a:p>
          <a:p>
            <a:pPr lvl="2">
              <a:buFontTx/>
              <a:buChar char="-"/>
            </a:pPr>
            <a:r>
              <a:rPr lang="en-GB" altLang="zh-CN" sz="1100" dirty="0">
                <a:latin typeface="Arial" panose="020B0604020202020204" pitchFamily="34" charset="0"/>
                <a:cs typeface="Arial" panose="020B0604020202020204" pitchFamily="34" charset="0"/>
              </a:rPr>
              <a:t>Notification Control; </a:t>
            </a:r>
          </a:p>
          <a:p>
            <a:pPr lvl="2">
              <a:buFontTx/>
              <a:buChar char="-"/>
            </a:pPr>
            <a:r>
              <a:rPr lang="en-GB" altLang="zh-CN" sz="1100" dirty="0">
                <a:latin typeface="Arial" panose="020B0604020202020204" pitchFamily="34" charset="0"/>
                <a:cs typeface="Arial" panose="020B0604020202020204" pitchFamily="34" charset="0"/>
              </a:rPr>
              <a:t>Maximum Packet Loss Rate downlink; and</a:t>
            </a:r>
          </a:p>
          <a:p>
            <a:pPr lvl="2">
              <a:buFontTx/>
              <a:buChar char="-"/>
            </a:pPr>
            <a:r>
              <a:rPr lang="en-GB" altLang="zh-CN" sz="1100" dirty="0">
                <a:latin typeface="Arial" panose="020B0604020202020204" pitchFamily="34" charset="0"/>
                <a:cs typeface="Arial" panose="020B0604020202020204" pitchFamily="34" charset="0"/>
              </a:rPr>
              <a:t>Maximum Packet Loss Rate uplink.</a:t>
            </a:r>
          </a:p>
          <a:p>
            <a:pPr lvl="1">
              <a:buFontTx/>
              <a:buChar char="-"/>
            </a:pPr>
            <a:r>
              <a:rPr lang="en-US" altLang="zh-CN" sz="1600" dirty="0">
                <a:latin typeface="Arial" panose="020B0604020202020204" pitchFamily="34" charset="0"/>
                <a:cs typeface="Arial" panose="020B0604020202020204" pitchFamily="34" charset="0"/>
              </a:rPr>
              <a:t>It is N3IWF/TNGF instead of 5GS that generates Additional QoS Info who takes into account the 5G QoS profile received via N2 instead of N1</a:t>
            </a:r>
          </a:p>
          <a:p>
            <a:pPr lvl="1">
              <a:buFontTx/>
              <a:buChar char="-"/>
            </a:pPr>
            <a:r>
              <a:rPr lang="en-US" altLang="zh-CN" sz="1600" dirty="0">
                <a:latin typeface="Arial" panose="020B0604020202020204" pitchFamily="34" charset="0"/>
                <a:cs typeface="Arial" panose="020B0604020202020204" pitchFamily="34" charset="0"/>
              </a:rPr>
              <a:t>The “Additional QoS Info” is used for the access between UE and N3IWF, instead of the other side.</a:t>
            </a:r>
            <a:endParaRPr lang="en-US" altLang="zh-CN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altLang="zh-CN" sz="2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Proposal:</a:t>
            </a:r>
          </a:p>
          <a:p>
            <a:pPr lvl="1">
              <a:buFontTx/>
              <a:buChar char="-"/>
            </a:pPr>
            <a:r>
              <a:rPr lang="en-US" altLang="zh-CN" sz="1600" dirty="0">
                <a:latin typeface="Arial" panose="020B0604020202020204" pitchFamily="34" charset="0"/>
                <a:cs typeface="Arial" panose="020B0604020202020204" pitchFamily="34" charset="0"/>
              </a:rPr>
              <a:t>TBD</a:t>
            </a:r>
          </a:p>
        </p:txBody>
      </p:sp>
    </p:spTree>
    <p:extLst>
      <p:ext uri="{BB962C8B-B14F-4D97-AF65-F5344CB8AC3E}">
        <p14:creationId xmlns:p14="http://schemas.microsoft.com/office/powerpoint/2010/main" val="2627138257"/>
      </p:ext>
    </p:extLst>
  </p:cSld>
  <p:clrMapOvr>
    <a:masterClrMapping/>
  </p:clrMapOvr>
  <p:transition spd="slow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608FD7D8-9A1D-4748-8D65-C35C1D1D1D21}"/>
              </a:ext>
            </a:extLst>
          </p:cNvPr>
          <p:cNvSpPr txBox="1">
            <a:spLocks/>
          </p:cNvSpPr>
          <p:nvPr/>
        </p:nvSpPr>
        <p:spPr bwMode="auto">
          <a:xfrm>
            <a:off x="488949" y="228600"/>
            <a:ext cx="6988707" cy="6751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5pPr>
            <a:lvl6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6pPr>
            <a:lvl7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7pPr>
            <a:lvl8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8pPr>
            <a:lvl9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9pPr>
          </a:lstStyle>
          <a:p>
            <a:r>
              <a:rPr lang="en-US" altLang="zh-CN" sz="2800" b="1" kern="0" dirty="0"/>
              <a:t>Issue of URSP and proposal</a:t>
            </a:r>
            <a:endParaRPr lang="en-US" kern="0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7D207B91-40ED-4D53-B1AF-6C779BEE00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5774" y="1152444"/>
            <a:ext cx="8342596" cy="5322622"/>
          </a:xfrm>
        </p:spPr>
        <p:txBody>
          <a:bodyPr>
            <a:normAutofit fontScale="92500" lnSpcReduction="10000"/>
          </a:bodyPr>
          <a:lstStyle/>
          <a:p>
            <a:r>
              <a:rPr lang="en-US" altLang="zh-CN" sz="2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Traffic descriptor (TD) of URSP rule:</a:t>
            </a:r>
          </a:p>
          <a:p>
            <a:pPr lvl="1">
              <a:buFontTx/>
              <a:buChar char="-"/>
            </a:pPr>
            <a:endParaRPr lang="en-US" altLang="zh-CN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>
              <a:buFontTx/>
              <a:buChar char="-"/>
            </a:pPr>
            <a:endParaRPr lang="en-US" altLang="zh-CN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>
              <a:buFontTx/>
              <a:buChar char="-"/>
            </a:pPr>
            <a:endParaRPr lang="en-US" altLang="zh-CN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>
              <a:buFontTx/>
              <a:buChar char="-"/>
            </a:pPr>
            <a:endParaRPr lang="en-US" altLang="zh-CN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>
              <a:buFontTx/>
              <a:buChar char="-"/>
            </a:pPr>
            <a:endParaRPr lang="en-US" altLang="zh-CN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>
              <a:buFontTx/>
              <a:buChar char="-"/>
            </a:pPr>
            <a:endParaRPr lang="en-US" altLang="zh-CN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>
              <a:buFontTx/>
              <a:buChar char="-"/>
            </a:pPr>
            <a:endParaRPr lang="en-US" altLang="zh-CN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>
              <a:buFontTx/>
              <a:buChar char="-"/>
            </a:pPr>
            <a:endParaRPr lang="en-US" altLang="zh-CN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>
              <a:buFontTx/>
              <a:buChar char="-"/>
            </a:pPr>
            <a:endParaRPr lang="en-US" altLang="zh-CN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>
              <a:buFontTx/>
              <a:buChar char="-"/>
            </a:pPr>
            <a:endParaRPr lang="en-US" altLang="zh-CN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>
              <a:buFontTx/>
              <a:buChar char="-"/>
            </a:pPr>
            <a:endParaRPr lang="en-US" altLang="zh-CN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altLang="zh-CN" sz="2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Alternative solutions:</a:t>
            </a:r>
          </a:p>
          <a:p>
            <a:pPr lvl="1">
              <a:buFontTx/>
              <a:buChar char="-"/>
            </a:pPr>
            <a:r>
              <a:rPr lang="en-US" altLang="zh-CN" sz="1600" dirty="0">
                <a:latin typeface="Arial" panose="020B0604020202020204" pitchFamily="34" charset="0"/>
                <a:cs typeface="Arial" panose="020B0604020202020204" pitchFamily="34" charset="0"/>
              </a:rPr>
              <a:t>Alt#1: Extend TD of URSP for PIN traffic mapping, e.g., using “source descriptors” or “gateway descriptors”</a:t>
            </a:r>
          </a:p>
          <a:p>
            <a:pPr lvl="1">
              <a:buFontTx/>
              <a:buChar char="-"/>
            </a:pPr>
            <a:r>
              <a:rPr lang="en-US" altLang="zh-CN" sz="1600" dirty="0">
                <a:latin typeface="Arial" panose="020B0604020202020204" pitchFamily="34" charset="0"/>
                <a:cs typeface="Arial" panose="020B0604020202020204" pitchFamily="34" charset="0"/>
              </a:rPr>
              <a:t>Alt#2: Do not extend URSP, but provisioning mapping info with URSP, e.g., TD uses DNN, and mapping info is &lt;PIN ID, DNN&gt;</a:t>
            </a:r>
          </a:p>
          <a:p>
            <a:pPr lvl="1">
              <a:buFontTx/>
              <a:buChar char="-"/>
            </a:pPr>
            <a:r>
              <a:rPr lang="en-US" altLang="zh-CN" sz="1600" dirty="0">
                <a:latin typeface="Arial" panose="020B0604020202020204" pitchFamily="34" charset="0"/>
                <a:cs typeface="Arial" panose="020B0604020202020204" pitchFamily="34" charset="0"/>
              </a:rPr>
              <a:t>Other possible ways</a:t>
            </a:r>
          </a:p>
          <a:p>
            <a:r>
              <a:rPr lang="en-US" altLang="zh-CN" sz="2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Proposal:</a:t>
            </a:r>
          </a:p>
          <a:p>
            <a:pPr lvl="1">
              <a:buFontTx/>
              <a:buChar char="-"/>
            </a:pPr>
            <a:r>
              <a:rPr lang="en-US" altLang="zh-CN" sz="1600" dirty="0">
                <a:latin typeface="Arial" panose="020B0604020202020204" pitchFamily="34" charset="0"/>
                <a:cs typeface="Arial" panose="020B0604020202020204" pitchFamily="34" charset="0"/>
              </a:rPr>
              <a:t>TBD (e.g., both URSP and PIN Routing Selection Policy are delivered to PEGC)</a:t>
            </a:r>
          </a:p>
        </p:txBody>
      </p:sp>
      <p:graphicFrame>
        <p:nvGraphicFramePr>
          <p:cNvPr id="7" name="表格 6">
            <a:extLst>
              <a:ext uri="{FF2B5EF4-FFF2-40B4-BE49-F238E27FC236}">
                <a16:creationId xmlns:a16="http://schemas.microsoft.com/office/drawing/2014/main" id="{1617D4AE-4D53-4D25-8E25-7D04AE6183D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05854579"/>
              </p:ext>
            </p:extLst>
          </p:nvPr>
        </p:nvGraphicFramePr>
        <p:xfrm>
          <a:off x="897824" y="1449424"/>
          <a:ext cx="7709343" cy="2849880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1285623">
                  <a:extLst>
                    <a:ext uri="{9D8B030D-6E8A-4147-A177-3AD203B41FA5}">
                      <a16:colId xmlns:a16="http://schemas.microsoft.com/office/drawing/2014/main" val="632402988"/>
                    </a:ext>
                  </a:extLst>
                </a:gridCol>
                <a:gridCol w="3402311">
                  <a:extLst>
                    <a:ext uri="{9D8B030D-6E8A-4147-A177-3AD203B41FA5}">
                      <a16:colId xmlns:a16="http://schemas.microsoft.com/office/drawing/2014/main" val="2312169500"/>
                    </a:ext>
                  </a:extLst>
                </a:gridCol>
                <a:gridCol w="3021409">
                  <a:extLst>
                    <a:ext uri="{9D8B030D-6E8A-4147-A177-3AD203B41FA5}">
                      <a16:colId xmlns:a16="http://schemas.microsoft.com/office/drawing/2014/main" val="415222529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 kern="100">
                          <a:effectLst/>
                        </a:rPr>
                        <a:t>Information name</a:t>
                      </a:r>
                      <a:endParaRPr lang="zh-CN" sz="1100" b="1" kern="100"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 kern="100" dirty="0">
                          <a:effectLst/>
                        </a:rPr>
                        <a:t>Description</a:t>
                      </a:r>
                      <a:endParaRPr lang="zh-CN" sz="1100" b="1" kern="100" dirty="0"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 kern="100" dirty="0">
                          <a:effectLst/>
                        </a:rPr>
                        <a:t>Note</a:t>
                      </a:r>
                      <a:endParaRPr lang="zh-CN" sz="1100" b="1" kern="100" dirty="0"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31338481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 kern="100" dirty="0">
                          <a:effectLst/>
                        </a:rPr>
                        <a:t>Application descriptors</a:t>
                      </a:r>
                      <a:endParaRPr lang="zh-CN" sz="1100" kern="100" dirty="0"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 kern="100" dirty="0">
                          <a:effectLst/>
                        </a:rPr>
                        <a:t>It consists of </a:t>
                      </a:r>
                      <a:r>
                        <a:rPr lang="en-US" sz="1100" kern="100" dirty="0" err="1">
                          <a:effectLst/>
                        </a:rPr>
                        <a:t>OSId</a:t>
                      </a:r>
                      <a:r>
                        <a:rPr lang="en-US" sz="1100" kern="100" dirty="0">
                          <a:effectLst/>
                        </a:rPr>
                        <a:t> and </a:t>
                      </a:r>
                      <a:r>
                        <a:rPr lang="en-US" sz="1100" kern="100" dirty="0" err="1">
                          <a:effectLst/>
                        </a:rPr>
                        <a:t>OSAppId</a:t>
                      </a:r>
                      <a:r>
                        <a:rPr lang="en-US" sz="1100" kern="100" dirty="0">
                          <a:effectLst/>
                        </a:rPr>
                        <a:t>(s).</a:t>
                      </a:r>
                      <a:endParaRPr lang="zh-CN" sz="1100" kern="100" dirty="0"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 b="0" kern="100" dirty="0">
                          <a:solidFill>
                            <a:schemeClr val="tx1"/>
                          </a:solidFill>
                          <a:effectLst/>
                        </a:rPr>
                        <a:t>The information is used to identify the Application(s) that is(are) running on the UE's OS. The </a:t>
                      </a:r>
                      <a:r>
                        <a:rPr lang="en-US" sz="1100" b="0" kern="100" dirty="0" err="1">
                          <a:solidFill>
                            <a:schemeClr val="tx1"/>
                          </a:solidFill>
                          <a:effectLst/>
                        </a:rPr>
                        <a:t>OSId</a:t>
                      </a:r>
                      <a:r>
                        <a:rPr lang="en-US" sz="1100" b="0" kern="100" dirty="0">
                          <a:solidFill>
                            <a:schemeClr val="tx1"/>
                          </a:solidFill>
                          <a:effectLst/>
                        </a:rPr>
                        <a:t> does not include an OS version number. The </a:t>
                      </a:r>
                      <a:r>
                        <a:rPr lang="en-US" sz="1100" b="0" kern="100" dirty="0" err="1">
                          <a:solidFill>
                            <a:schemeClr val="tx1"/>
                          </a:solidFill>
                          <a:effectLst/>
                        </a:rPr>
                        <a:t>OSAppId</a:t>
                      </a:r>
                      <a:r>
                        <a:rPr lang="en-US" sz="1100" b="0" kern="100" dirty="0">
                          <a:solidFill>
                            <a:schemeClr val="tx1"/>
                          </a:solidFill>
                          <a:effectLst/>
                        </a:rPr>
                        <a:t> does not include a version number for the application</a:t>
                      </a:r>
                      <a:endParaRPr lang="zh-CN" sz="1100" b="0" kern="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D0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990966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100" kern="100" dirty="0">
                          <a:effectLst/>
                        </a:rPr>
                        <a:t>IP descriptors</a:t>
                      </a:r>
                      <a:endParaRPr lang="zh-CN" sz="1100" kern="100" dirty="0">
                        <a:effectLst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 kern="100">
                          <a:effectLst/>
                        </a:rPr>
                        <a:t>Destination IP 3 tuple(s) (</a:t>
                      </a:r>
                      <a:r>
                        <a:rPr lang="en-GB" sz="1100" kern="100">
                          <a:effectLst/>
                        </a:rPr>
                        <a:t>IP address or IPv6 network prefix, port number, protocol ID of the protocol above IP).</a:t>
                      </a:r>
                      <a:endParaRPr lang="zh-CN" sz="1100" kern="100"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row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altLang="zh-CN" sz="1100" b="0" kern="100" dirty="0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Times New Roman" panose="02020603050405020304" pitchFamily="18" charset="0"/>
                        </a:rPr>
                        <a:t>A URSP rule cannot contain the combination of the Traffic descriptor components IP descriptors and Non-IP descriptors</a:t>
                      </a:r>
                      <a:endParaRPr lang="zh-CN" sz="1100" b="0" kern="100" dirty="0">
                        <a:solidFill>
                          <a:schemeClr val="tx1"/>
                        </a:solidFill>
                        <a:effectLst/>
                        <a:latin typeface="+mj-lt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D0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0324872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100" kern="100" dirty="0">
                          <a:effectLst/>
                        </a:rPr>
                        <a:t>Non-IP descriptors</a:t>
                      </a:r>
                      <a:endParaRPr lang="zh-CN" sz="1100" kern="100" dirty="0"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100" kern="100" dirty="0">
                          <a:effectLst/>
                        </a:rPr>
                        <a:t>Descriptor(s) for destination information of non-IP traffic</a:t>
                      </a:r>
                      <a:endParaRPr lang="zh-CN" altLang="zh-CN" sz="1100" kern="100" dirty="0">
                        <a:effectLst/>
                        <a:latin typeface="Arial" panose="020B0604020202020204" pitchFamily="34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zh-CN" sz="1050" kern="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D0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838071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altLang="zh-CN" sz="1100" kern="100" dirty="0">
                          <a:effectLst/>
                        </a:rPr>
                        <a:t>Domain descriptors</a:t>
                      </a:r>
                      <a:endParaRPr lang="zh-CN" sz="1100" kern="100" dirty="0">
                        <a:effectLst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1100" kern="100" dirty="0">
                          <a:effectLst/>
                        </a:rPr>
                        <a:t>Destination FQDN(s) or a regular expression as a domain name matching criteria.</a:t>
                      </a:r>
                      <a:endParaRPr lang="zh-CN" altLang="zh-CN" sz="1100" kern="100" dirty="0">
                        <a:effectLst/>
                        <a:latin typeface="Arial" panose="020B0604020202020204" pitchFamily="34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CN" altLang="zh-CN" sz="1100" b="0" kern="1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D0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0180463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 kern="100" dirty="0">
                          <a:effectLst/>
                        </a:rPr>
                        <a:t>DNN</a:t>
                      </a:r>
                      <a:endParaRPr lang="zh-CN" sz="1100" kern="100" dirty="0"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 kern="100" dirty="0">
                          <a:effectLst/>
                        </a:rPr>
                        <a:t>This is matched against the DNN information provided by the application.</a:t>
                      </a:r>
                      <a:endParaRPr lang="zh-CN" sz="1100" kern="100" dirty="0"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zh-CN" sz="1200" kern="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D0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5540689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 kern="100">
                          <a:effectLst/>
                        </a:rPr>
                        <a:t>Connection Capabilities</a:t>
                      </a:r>
                      <a:endParaRPr lang="zh-CN" sz="1100" kern="100"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100" b="0" kern="1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This is matched against the information provided by a UE application when it requests a network connection with certain capabilities. (NOTE 4)</a:t>
                      </a:r>
                      <a:endParaRPr lang="zh-CN" altLang="en-US" sz="1100" b="0" kern="1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 b="0" kern="100" dirty="0">
                          <a:solidFill>
                            <a:schemeClr val="tx1"/>
                          </a:solidFill>
                          <a:effectLst/>
                        </a:rPr>
                        <a:t>The format and some values of Connection Capabilities, e.g. "</a:t>
                      </a:r>
                      <a:r>
                        <a:rPr lang="en-US" sz="1100" b="0" kern="100" dirty="0" err="1">
                          <a:solidFill>
                            <a:schemeClr val="tx1"/>
                          </a:solidFill>
                          <a:effectLst/>
                        </a:rPr>
                        <a:t>ims</a:t>
                      </a:r>
                      <a:r>
                        <a:rPr lang="en-US" sz="1100" b="0" kern="100" dirty="0">
                          <a:solidFill>
                            <a:schemeClr val="tx1"/>
                          </a:solidFill>
                          <a:effectLst/>
                        </a:rPr>
                        <a:t>", "mms", "internet", etc., are defined in TS 24.526 [19]. More than one connection capabilities value can be provided</a:t>
                      </a:r>
                      <a:endParaRPr lang="zh-CN" sz="1100" b="0" kern="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D0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749281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50720417"/>
      </p:ext>
    </p:extLst>
  </p:cSld>
  <p:clrMapOvr>
    <a:masterClrMapping/>
  </p:clrMapOvr>
  <p:transition spd="slow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608FD7D8-9A1D-4748-8D65-C35C1D1D1D21}"/>
              </a:ext>
            </a:extLst>
          </p:cNvPr>
          <p:cNvSpPr txBox="1">
            <a:spLocks/>
          </p:cNvSpPr>
          <p:nvPr/>
        </p:nvSpPr>
        <p:spPr bwMode="auto">
          <a:xfrm>
            <a:off x="488949" y="228600"/>
            <a:ext cx="6988707" cy="6751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5pPr>
            <a:lvl6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6pPr>
            <a:lvl7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7pPr>
            <a:lvl8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8pPr>
            <a:lvl9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9pPr>
          </a:lstStyle>
          <a:p>
            <a:r>
              <a:rPr lang="en-US" altLang="zh-CN" sz="2800" b="1" kern="0" dirty="0"/>
              <a:t>Issue of PDU Session number per PIN and proposal</a:t>
            </a:r>
            <a:endParaRPr lang="en-US" kern="0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7D207B91-40ED-4D53-B1AF-6C779BEE00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5774" y="1152444"/>
            <a:ext cx="8342596" cy="5322622"/>
          </a:xfrm>
        </p:spPr>
        <p:txBody>
          <a:bodyPr>
            <a:normAutofit lnSpcReduction="10000"/>
          </a:bodyPr>
          <a:lstStyle/>
          <a:p>
            <a:r>
              <a:rPr lang="en-US" altLang="zh-CN" sz="2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Interim conclusion:</a:t>
            </a:r>
          </a:p>
          <a:p>
            <a:pPr lvl="1">
              <a:buFontTx/>
              <a:buChar char="-"/>
            </a:pPr>
            <a:r>
              <a:rPr lang="en-US" altLang="zh-CN" sz="1600" dirty="0">
                <a:latin typeface="Arial" panose="020B0604020202020204" pitchFamily="34" charset="0"/>
                <a:cs typeface="Arial" panose="020B0604020202020204" pitchFamily="34" charset="0"/>
              </a:rPr>
              <a:t>A PEGC may establish a Single or multiple PDU Sessions used for PIN communication. One PEGC may serve more than one PIN and in this case, there is </a:t>
            </a:r>
            <a:r>
              <a:rPr lang="en-US" altLang="zh-CN" sz="1600" b="1" dirty="0">
                <a:latin typeface="Arial" panose="020B0604020202020204" pitchFamily="34" charset="0"/>
                <a:cs typeface="Arial" panose="020B0604020202020204" pitchFamily="34" charset="0"/>
              </a:rPr>
              <a:t>at least one PDU session </a:t>
            </a:r>
            <a:r>
              <a:rPr lang="en-US" altLang="zh-CN" sz="1600" dirty="0">
                <a:latin typeface="Arial" panose="020B0604020202020204" pitchFamily="34" charset="0"/>
                <a:cs typeface="Arial" panose="020B0604020202020204" pitchFamily="34" charset="0"/>
              </a:rPr>
              <a:t>per PIN</a:t>
            </a:r>
          </a:p>
          <a:p>
            <a:r>
              <a:rPr lang="en-US" altLang="zh-CN" sz="2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Other proposal:</a:t>
            </a:r>
          </a:p>
          <a:p>
            <a:pPr lvl="1">
              <a:buFontTx/>
              <a:buChar char="-"/>
            </a:pPr>
            <a:r>
              <a:rPr lang="en-US" altLang="zh-CN" sz="1600" dirty="0">
                <a:latin typeface="Arial" panose="020B0604020202020204" pitchFamily="34" charset="0"/>
                <a:cs typeface="Arial" panose="020B0604020202020204" pitchFamily="34" charset="0"/>
              </a:rPr>
              <a:t>Shared PIN session that a PEGC transfers traffic of multiple PINs and other APP</a:t>
            </a:r>
          </a:p>
          <a:p>
            <a:pPr lvl="1">
              <a:buFontTx/>
              <a:buChar char="-"/>
            </a:pPr>
            <a:r>
              <a:rPr lang="en-US" altLang="zh-CN" sz="1600" dirty="0">
                <a:latin typeface="Arial" panose="020B0604020202020204" pitchFamily="34" charset="0"/>
                <a:cs typeface="Arial" panose="020B0604020202020204" pitchFamily="34" charset="0"/>
              </a:rPr>
              <a:t>Dedicated PIN session that PEGC transfers traffic of one or multiple PINs</a:t>
            </a:r>
          </a:p>
          <a:p>
            <a:pPr lvl="1">
              <a:buFontTx/>
              <a:buChar char="-"/>
            </a:pPr>
            <a:r>
              <a:rPr lang="en-US" altLang="zh-CN" sz="1600" dirty="0">
                <a:latin typeface="Arial" panose="020B0604020202020204" pitchFamily="34" charset="0"/>
                <a:cs typeface="Arial" panose="020B0604020202020204" pitchFamily="34" charset="0"/>
              </a:rPr>
              <a:t>Dedicated PIN session that per PDU session per PINE</a:t>
            </a:r>
          </a:p>
          <a:p>
            <a:r>
              <a:rPr lang="en-US" altLang="zh-CN" sz="2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Issue:</a:t>
            </a:r>
          </a:p>
          <a:p>
            <a:pPr lvl="1">
              <a:buFontTx/>
              <a:buChar char="-"/>
            </a:pPr>
            <a:r>
              <a:rPr lang="en-US" altLang="zh-CN" sz="1600" dirty="0">
                <a:latin typeface="Arial" panose="020B0604020202020204" pitchFamily="34" charset="0"/>
                <a:cs typeface="Arial" panose="020B0604020202020204" pitchFamily="34" charset="0"/>
              </a:rPr>
              <a:t>Not clear what is the purpose for a PIN to have more than one PDU Sessions per PEGC</a:t>
            </a:r>
          </a:p>
          <a:p>
            <a:pPr lvl="1">
              <a:buFontTx/>
              <a:buChar char="-"/>
            </a:pPr>
            <a:r>
              <a:rPr lang="en-US" altLang="zh-CN" sz="1600" dirty="0">
                <a:latin typeface="Arial" panose="020B0604020202020204" pitchFamily="34" charset="0"/>
                <a:cs typeface="Arial" panose="020B0604020202020204" pitchFamily="34" charset="0"/>
              </a:rPr>
              <a:t>QoS differentiation is able to be done by QoS flows</a:t>
            </a:r>
          </a:p>
          <a:p>
            <a:pPr lvl="1">
              <a:buFontTx/>
              <a:buChar char="-"/>
            </a:pPr>
            <a:r>
              <a:rPr lang="en-US" altLang="zh-CN" sz="1600" dirty="0">
                <a:latin typeface="Arial" panose="020B0604020202020204" pitchFamily="34" charset="0"/>
                <a:cs typeface="Arial" panose="020B0604020202020204" pitchFamily="34" charset="0"/>
              </a:rPr>
              <a:t>If one PIN at a PEGC has two PDU Sessions is allowed, it is same that divide the PIN into two, and one per PDU Session</a:t>
            </a:r>
          </a:p>
          <a:p>
            <a:pPr lvl="1">
              <a:buFontTx/>
              <a:buChar char="-"/>
            </a:pPr>
            <a:r>
              <a:rPr lang="en-US" altLang="zh-CN" sz="1600" dirty="0">
                <a:latin typeface="Arial" panose="020B0604020202020204" pitchFamily="34" charset="0"/>
                <a:cs typeface="Arial" panose="020B0604020202020204" pitchFamily="34" charset="0"/>
              </a:rPr>
              <a:t>If multiple PINs at a PEGC share one PDU Session, it is same that combines those PINs as one big PIN and uses sub-networks by PEMC/AF for those original PINs</a:t>
            </a:r>
          </a:p>
          <a:p>
            <a:r>
              <a:rPr lang="en-US" altLang="zh-CN" sz="2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Proposal:</a:t>
            </a:r>
          </a:p>
          <a:p>
            <a:pPr lvl="1">
              <a:buFontTx/>
              <a:buChar char="-"/>
            </a:pPr>
            <a:r>
              <a:rPr lang="en-US" altLang="zh-CN" sz="1600" dirty="0">
                <a:latin typeface="Arial" panose="020B0604020202020204" pitchFamily="34" charset="0"/>
                <a:cs typeface="Arial" panose="020B0604020202020204" pitchFamily="34" charset="0"/>
              </a:rPr>
              <a:t>TBD (e.g., only one PDU session per PIN per PEGC/PEMC)</a:t>
            </a:r>
          </a:p>
        </p:txBody>
      </p:sp>
    </p:spTree>
    <p:extLst>
      <p:ext uri="{BB962C8B-B14F-4D97-AF65-F5344CB8AC3E}">
        <p14:creationId xmlns:p14="http://schemas.microsoft.com/office/powerpoint/2010/main" val="3049791225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A08C6E7E0CB5C40B3C0F55B9E8294C3" ma:contentTypeVersion="6" ma:contentTypeDescription="Create a new document." ma:contentTypeScope="" ma:versionID="08e23bae4a5af0d7c7e055733b027c37">
  <xsd:schema xmlns:xsd="http://www.w3.org/2001/XMLSchema" xmlns:xs="http://www.w3.org/2001/XMLSchema" xmlns:p="http://schemas.microsoft.com/office/2006/metadata/properties" xmlns:ns2="dcc30912-d230-4cc2-b11f-bb5ca2a6b6f5" xmlns:ns3="09cef1fd-e61b-4dbf-b745-21988b13f978" targetNamespace="http://schemas.microsoft.com/office/2006/metadata/properties" ma:root="true" ma:fieldsID="612b51cb82d05804ae60e054f989111e" ns2:_="" ns3:_="">
    <xsd:import namespace="dcc30912-d230-4cc2-b11f-bb5ca2a6b6f5"/>
    <xsd:import namespace="09cef1fd-e61b-4dbf-b745-21988b13f97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cc30912-d230-4cc2-b11f-bb5ca2a6b6f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9cef1fd-e61b-4dbf-b745-21988b13f978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FB06B07D-423A-4012-A7AA-33F90EA5F8B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cc30912-d230-4cc2-b11f-bb5ca2a6b6f5"/>
    <ds:schemaRef ds:uri="09cef1fd-e61b-4dbf-b745-21988b13f97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982E10A3-DB35-414F-83C1-BF5FB8647349}">
  <ds:schemaRefs>
    <ds:schemaRef ds:uri="http://purl.org/dc/dcmitype/"/>
    <ds:schemaRef ds:uri="http://schemas.openxmlformats.org/package/2006/metadata/core-properties"/>
    <ds:schemaRef ds:uri="http://purl.org/dc/elements/1.1/"/>
    <ds:schemaRef ds:uri="dcc30912-d230-4cc2-b11f-bb5ca2a6b6f5"/>
    <ds:schemaRef ds:uri="http://schemas.microsoft.com/office/2006/documentManagement/types"/>
    <ds:schemaRef ds:uri="http://purl.org/dc/terms/"/>
    <ds:schemaRef ds:uri="http://www.w3.org/XML/1998/namespace"/>
    <ds:schemaRef ds:uri="http://schemas.microsoft.com/office/infopath/2007/PartnerControls"/>
    <ds:schemaRef ds:uri="09cef1fd-e61b-4dbf-b745-21988b13f978"/>
    <ds:schemaRef ds:uri="http://schemas.microsoft.com/office/2006/metadata/properties"/>
  </ds:schemaRefs>
</ds:datastoreItem>
</file>

<file path=customXml/itemProps3.xml><?xml version="1.0" encoding="utf-8"?>
<ds:datastoreItem xmlns:ds="http://schemas.openxmlformats.org/officeDocument/2006/customXml" ds:itemID="{3FB747E2-E6AD-4495-A381-6244FA11EF86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48420</TotalTime>
  <Words>1603</Words>
  <Application>Microsoft Office PowerPoint</Application>
  <PresentationFormat>全屏显示(4:3)</PresentationFormat>
  <Paragraphs>142</Paragraphs>
  <Slides>7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7</vt:i4>
      </vt:variant>
    </vt:vector>
  </HeadingPairs>
  <TitlesOfParts>
    <vt:vector size="14" baseType="lpstr">
      <vt:lpstr>Arial </vt:lpstr>
      <vt:lpstr>맑은 고딕</vt:lpstr>
      <vt:lpstr>宋体</vt:lpstr>
      <vt:lpstr>Arial</vt:lpstr>
      <vt:lpstr>Calibri</vt:lpstr>
      <vt:lpstr>Times New Roman</vt:lpstr>
      <vt:lpstr>Office Theme</vt:lpstr>
      <vt:lpstr>Discussion on PIN issues and corresponding proposals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3GPP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Scrase</dc:creator>
  <cp:keywords>CTPClassification=CTP_NT</cp:keywords>
  <dc:description>© 2009  All rights reserved</dc:description>
  <cp:lastModifiedBy>vivo</cp:lastModifiedBy>
  <cp:revision>2760</cp:revision>
  <dcterms:created xsi:type="dcterms:W3CDTF">2008-08-30T09:32:10Z</dcterms:created>
  <dcterms:modified xsi:type="dcterms:W3CDTF">2022-10-11T09:15:55Z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readonly">
    <vt:lpwstr/>
  </property>
  <property fmtid="{D5CDD505-2E9C-101B-9397-08002B2CF9AE}" pid="3" name="_change">
    <vt:lpwstr/>
  </property>
  <property fmtid="{D5CDD505-2E9C-101B-9397-08002B2CF9AE}" pid="4" name="_full-control">
    <vt:lpwstr/>
  </property>
  <property fmtid="{D5CDD505-2E9C-101B-9397-08002B2CF9AE}" pid="5" name="sflag">
    <vt:lpwstr>1559122847</vt:lpwstr>
  </property>
  <property fmtid="{D5CDD505-2E9C-101B-9397-08002B2CF9AE}" pid="6" name="TitusGUID">
    <vt:lpwstr>2c7635f8-94c0-4125-af53-3ffb066031e5</vt:lpwstr>
  </property>
  <property fmtid="{D5CDD505-2E9C-101B-9397-08002B2CF9AE}" pid="7" name="CTP_TimeStamp">
    <vt:lpwstr>2020-01-29 20:41:49Z</vt:lpwstr>
  </property>
  <property fmtid="{D5CDD505-2E9C-101B-9397-08002B2CF9AE}" pid="8" name="CTP_BU">
    <vt:lpwstr>NA</vt:lpwstr>
  </property>
  <property fmtid="{D5CDD505-2E9C-101B-9397-08002B2CF9AE}" pid="9" name="CTP_IDSID">
    <vt:lpwstr>NA</vt:lpwstr>
  </property>
  <property fmtid="{D5CDD505-2E9C-101B-9397-08002B2CF9AE}" pid="10" name="CTP_WWID">
    <vt:lpwstr>NA</vt:lpwstr>
  </property>
  <property fmtid="{D5CDD505-2E9C-101B-9397-08002B2CF9AE}" pid="11" name="CTPClassification">
    <vt:lpwstr>CTP_NT</vt:lpwstr>
  </property>
  <property fmtid="{D5CDD505-2E9C-101B-9397-08002B2CF9AE}" pid="12" name="ContentTypeId">
    <vt:lpwstr>0x0101003A08C6E7E0CB5C40B3C0F55B9E8294C3</vt:lpwstr>
  </property>
  <property fmtid="{D5CDD505-2E9C-101B-9397-08002B2CF9AE}" pid="13" name="CWM2b1af9d7d32943b4a6156c93e97c7caf">
    <vt:lpwstr>CWMsGmh1IMWLHZz1Unugf6WAQJcmS+M21KyAfhWuiS0qp/i2XDl7aTGb+OOvZJkAzcbZlrBBoav5GyF7OnjPjLt2g==</vt:lpwstr>
  </property>
</Properties>
</file>