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9"/>
  </p:notesMasterIdLst>
  <p:handoutMasterIdLst>
    <p:handoutMasterId r:id="rId10"/>
  </p:handoutMasterIdLst>
  <p:sldIdLst>
    <p:sldId id="303" r:id="rId5"/>
    <p:sldId id="789" r:id="rId6"/>
    <p:sldId id="794" r:id="rId7"/>
    <p:sldId id="791" r:id="rId8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FF33CC"/>
    <a:srgbClr val="FF6699"/>
    <a:srgbClr val="FF99FF"/>
    <a:srgbClr val="62A14D"/>
    <a:srgbClr val="000000"/>
    <a:srgbClr val="C6D254"/>
    <a:srgbClr val="B1D254"/>
    <a:srgbClr val="72AF2F"/>
    <a:srgbClr val="5C88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701E33-9876-49CF-80CB-49F0685A0196}" v="1" dt="2022-01-18T14:15:55.182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02" autoAdjust="0"/>
    <p:restoredTop sz="94625" autoAdjust="0"/>
  </p:normalViewPr>
  <p:slideViewPr>
    <p:cSldViewPr snapToGrid="0">
      <p:cViewPr varScale="1">
        <p:scale>
          <a:sx n="90" d="100"/>
          <a:sy n="90" d="100"/>
        </p:scale>
        <p:origin x="1670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ao, Ellen C" userId="785ddd96-f2a8-49d4-9cb3-76760fcdb382" providerId="ADAL" clId="{FC701E33-9876-49CF-80CB-49F0685A0196}"/>
    <pc:docChg chg="modSld">
      <pc:chgData name="Liao, Ellen C" userId="785ddd96-f2a8-49d4-9cb3-76760fcdb382" providerId="ADAL" clId="{FC701E33-9876-49CF-80CB-49F0685A0196}" dt="2022-01-18T23:14:05.050" v="56" actId="20577"/>
      <pc:docMkLst>
        <pc:docMk/>
      </pc:docMkLst>
      <pc:sldChg chg="modSp mod">
        <pc:chgData name="Liao, Ellen C" userId="785ddd96-f2a8-49d4-9cb3-76760fcdb382" providerId="ADAL" clId="{FC701E33-9876-49CF-80CB-49F0685A0196}" dt="2022-01-17T19:48:04.541" v="10" actId="108"/>
        <pc:sldMkLst>
          <pc:docMk/>
          <pc:sldMk cId="0" sldId="303"/>
        </pc:sldMkLst>
        <pc:spChg chg="mod">
          <ac:chgData name="Liao, Ellen C" userId="785ddd96-f2a8-49d4-9cb3-76760fcdb382" providerId="ADAL" clId="{FC701E33-9876-49CF-80CB-49F0685A0196}" dt="2022-01-17T19:48:04.541" v="10" actId="108"/>
          <ac:spMkLst>
            <pc:docMk/>
            <pc:sldMk cId="0" sldId="303"/>
            <ac:spMk id="6147" creationId="{00000000-0000-0000-0000-000000000000}"/>
          </ac:spMkLst>
        </pc:spChg>
      </pc:sldChg>
      <pc:sldChg chg="modSp mod">
        <pc:chgData name="Liao, Ellen C" userId="785ddd96-f2a8-49d4-9cb3-76760fcdb382" providerId="ADAL" clId="{FC701E33-9876-49CF-80CB-49F0685A0196}" dt="2022-01-17T19:48:46.225" v="25" actId="20577"/>
        <pc:sldMkLst>
          <pc:docMk/>
          <pc:sldMk cId="2355700947" sldId="789"/>
        </pc:sldMkLst>
        <pc:graphicFrameChg chg="modGraphic">
          <ac:chgData name="Liao, Ellen C" userId="785ddd96-f2a8-49d4-9cb3-76760fcdb382" providerId="ADAL" clId="{FC701E33-9876-49CF-80CB-49F0685A0196}" dt="2022-01-17T19:48:46.225" v="25" actId="20577"/>
          <ac:graphicFrameMkLst>
            <pc:docMk/>
            <pc:sldMk cId="2355700947" sldId="789"/>
            <ac:graphicFrameMk id="7" creationId="{8E7B86D5-0B56-4201-87AC-24C0DDEF5E75}"/>
          </ac:graphicFrameMkLst>
        </pc:graphicFrameChg>
      </pc:sldChg>
      <pc:sldChg chg="delSp modSp mod">
        <pc:chgData name="Liao, Ellen C" userId="785ddd96-f2a8-49d4-9cb3-76760fcdb382" providerId="ADAL" clId="{FC701E33-9876-49CF-80CB-49F0685A0196}" dt="2022-01-18T23:14:05.050" v="56" actId="20577"/>
        <pc:sldMkLst>
          <pc:docMk/>
          <pc:sldMk cId="1304530617" sldId="791"/>
        </pc:sldMkLst>
        <pc:spChg chg="mod">
          <ac:chgData name="Liao, Ellen C" userId="785ddd96-f2a8-49d4-9cb3-76760fcdb382" providerId="ADAL" clId="{FC701E33-9876-49CF-80CB-49F0685A0196}" dt="2022-01-18T23:14:05.050" v="56" actId="20577"/>
          <ac:spMkLst>
            <pc:docMk/>
            <pc:sldMk cId="1304530617" sldId="791"/>
            <ac:spMk id="4" creationId="{07639B51-7A60-40FF-963D-02AC48416E72}"/>
          </ac:spMkLst>
        </pc:spChg>
        <pc:spChg chg="mod topLvl">
          <ac:chgData name="Liao, Ellen C" userId="785ddd96-f2a8-49d4-9cb3-76760fcdb382" providerId="ADAL" clId="{FC701E33-9876-49CF-80CB-49F0685A0196}" dt="2022-01-18T14:15:55.176" v="27" actId="165"/>
          <ac:spMkLst>
            <pc:docMk/>
            <pc:sldMk cId="1304530617" sldId="791"/>
            <ac:spMk id="14" creationId="{82CFBDF4-BAD3-4DD7-B4CA-094B418A7AD9}"/>
          </ac:spMkLst>
        </pc:spChg>
        <pc:spChg chg="mod topLvl">
          <ac:chgData name="Liao, Ellen C" userId="785ddd96-f2a8-49d4-9cb3-76760fcdb382" providerId="ADAL" clId="{FC701E33-9876-49CF-80CB-49F0685A0196}" dt="2022-01-18T14:15:55.176" v="27" actId="165"/>
          <ac:spMkLst>
            <pc:docMk/>
            <pc:sldMk cId="1304530617" sldId="791"/>
            <ac:spMk id="15" creationId="{1F727EA1-9CAC-4416-9421-89A3C899B698}"/>
          </ac:spMkLst>
        </pc:spChg>
        <pc:spChg chg="mod topLvl">
          <ac:chgData name="Liao, Ellen C" userId="785ddd96-f2a8-49d4-9cb3-76760fcdb382" providerId="ADAL" clId="{FC701E33-9876-49CF-80CB-49F0685A0196}" dt="2022-01-18T14:15:55.176" v="27" actId="165"/>
          <ac:spMkLst>
            <pc:docMk/>
            <pc:sldMk cId="1304530617" sldId="791"/>
            <ac:spMk id="16" creationId="{DE922A1C-5A95-4AB1-8A25-4230FE094557}"/>
          </ac:spMkLst>
        </pc:spChg>
        <pc:spChg chg="mod topLvl">
          <ac:chgData name="Liao, Ellen C" userId="785ddd96-f2a8-49d4-9cb3-76760fcdb382" providerId="ADAL" clId="{FC701E33-9876-49CF-80CB-49F0685A0196}" dt="2022-01-18T14:15:55.176" v="27" actId="165"/>
          <ac:spMkLst>
            <pc:docMk/>
            <pc:sldMk cId="1304530617" sldId="791"/>
            <ac:spMk id="17" creationId="{29ED495B-5CEF-4224-9B87-0297BBD81139}"/>
          </ac:spMkLst>
        </pc:spChg>
        <pc:grpChg chg="del">
          <ac:chgData name="Liao, Ellen C" userId="785ddd96-f2a8-49d4-9cb3-76760fcdb382" providerId="ADAL" clId="{FC701E33-9876-49CF-80CB-49F0685A0196}" dt="2022-01-18T14:15:55.176" v="27" actId="165"/>
          <ac:grpSpMkLst>
            <pc:docMk/>
            <pc:sldMk cId="1304530617" sldId="791"/>
            <ac:grpSpMk id="12" creationId="{4CAF9699-7D7D-4787-A8B2-0B741F6D6035}"/>
          </ac:grpSpMkLst>
        </pc:grpChg>
        <pc:picChg chg="mod topLvl">
          <ac:chgData name="Liao, Ellen C" userId="785ddd96-f2a8-49d4-9cb3-76760fcdb382" providerId="ADAL" clId="{FC701E33-9876-49CF-80CB-49F0685A0196}" dt="2022-01-18T14:15:55.176" v="27" actId="165"/>
          <ac:picMkLst>
            <pc:docMk/>
            <pc:sldMk cId="1304530617" sldId="791"/>
            <ac:picMk id="13" creationId="{913418B9-F6CD-4065-9047-6BC835D05AC9}"/>
          </ac:picMkLst>
        </pc:picChg>
      </pc:sldChg>
      <pc:sldChg chg="modSp mod">
        <pc:chgData name="Liao, Ellen C" userId="785ddd96-f2a8-49d4-9cb3-76760fcdb382" providerId="ADAL" clId="{FC701E33-9876-49CF-80CB-49F0685A0196}" dt="2022-01-17T19:48:50.423" v="26" actId="20577"/>
        <pc:sldMkLst>
          <pc:docMk/>
          <pc:sldMk cId="1346523741" sldId="794"/>
        </pc:sldMkLst>
        <pc:graphicFrameChg chg="modGraphic">
          <ac:chgData name="Liao, Ellen C" userId="785ddd96-f2a8-49d4-9cb3-76760fcdb382" providerId="ADAL" clId="{FC701E33-9876-49CF-80CB-49F0685A0196}" dt="2022-01-17T19:48:50.423" v="26" actId="20577"/>
          <ac:graphicFrameMkLst>
            <pc:docMk/>
            <pc:sldMk cId="1346523741" sldId="794"/>
            <ac:graphicFrameMk id="6" creationId="{B10A562C-532A-4352-8C11-1D756D997BE5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2/25/2022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2/25/2022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 dirty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4392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298450" y="85317"/>
            <a:ext cx="58102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 "/>
            </a:endParaRPr>
          </a:p>
          <a:p>
            <a:r>
              <a:rPr lang="de-DE" altLang="ko-KR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3GPP TSG SA WG2 Meeting #149E</a:t>
            </a:r>
          </a:p>
          <a:p>
            <a:r>
              <a:rPr lang="de-DE" altLang="ko-KR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Electronic meeting, 14 – 25 February</a:t>
            </a:r>
            <a:r>
              <a:rPr lang="de-DE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 2022</a:t>
            </a:r>
            <a:endParaRPr lang="sv-SE" altLang="en-US" sz="12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5566042" y="334106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S2-220xxxx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SA WG2#149E</a:t>
            </a:r>
            <a:r>
              <a:rPr lang="en-GB" altLang="de-DE" sz="1200" baseline="0" dirty="0">
                <a:solidFill>
                  <a:schemeClr val="bg1"/>
                </a:solidFill>
              </a:rPr>
              <a:t> Electronic meeting, 14 – 25 February, 2022</a:t>
            </a:r>
            <a:endParaRPr lang="en-GB" altLang="ko-KR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2021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3gpp.org/ftp/tsg_sa/WG2_Arch/TSGS2_149E_Electronic_2022-02/Docs/S2-2201747.zip" TargetMode="External"/><Relationship Id="rId3" Type="http://schemas.openxmlformats.org/officeDocument/2006/relationships/hyperlink" Target="http://www.3gpp.org/ftp/Specs/archive/23_series/23.700-18/" TargetMode="External"/><Relationship Id="rId7" Type="http://schemas.openxmlformats.org/officeDocument/2006/relationships/hyperlink" Target="https://www.3gpp.org/ftp/tsg_sa/WG2_Arch/TSGS2_149E_Electronic_2022-02/Docs/S2-2201849.zip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3gpp.org/ftp/tsg_sa/WG2_Arch/TSGS2_149E_Electronic_2022-02/Docs/S2-2201848.zip" TargetMode="External"/><Relationship Id="rId5" Type="http://schemas.openxmlformats.org/officeDocument/2006/relationships/hyperlink" Target="https://www.3gpp.org/ftp/tsg_sa/WG2_Arch/TSGS2_149E_Electronic_2022-02/Docs/S2-2201079.zip" TargetMode="External"/><Relationship Id="rId4" Type="http://schemas.openxmlformats.org/officeDocument/2006/relationships/hyperlink" Target="https://www.3gpp.org/ftp/tsg_sa/WG2_Arch/TSGS2_149E_Electronic_2022-02/Docs/S2-2201086.zip" TargetMode="External"/><Relationship Id="rId9" Type="http://schemas.openxmlformats.org/officeDocument/2006/relationships/hyperlink" Target="https://www.3gpp.org/ftp/tsg_sa/WG2_Arch/TSGS2_149E_Electronic_2022-02/Docs/S2-2201748.zip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76518" y="2194370"/>
            <a:ext cx="8452437" cy="110132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altLang="de-DE" sz="3600" b="1" dirty="0"/>
              <a:t>FS_SFC Status </a:t>
            </a:r>
            <a:r>
              <a:rPr lang="en-GB" altLang="zh-CN" sz="3600" b="1" dirty="0"/>
              <a:t>Report</a:t>
            </a:r>
            <a:endParaRPr lang="en-GB" sz="2400" baseline="300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6604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>Ellen Liao</a:t>
            </a:r>
            <a:br>
              <a:rPr lang="en-US" altLang="en-US" sz="2000" b="1" dirty="0"/>
            </a:br>
            <a:r>
              <a:rPr lang="en-US" altLang="en-US" sz="2000" b="1" dirty="0"/>
              <a:t>Intel (Rapporteur)</a:t>
            </a:r>
            <a:endParaRPr lang="en-GB" altLang="en-US" sz="2000" b="1" dirty="0"/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D52C4-5430-4D56-8D2A-947A8B15D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83" y="414867"/>
            <a:ext cx="6827838" cy="675167"/>
          </a:xfrm>
        </p:spPr>
        <p:txBody>
          <a:bodyPr/>
          <a:lstStyle/>
          <a:p>
            <a:r>
              <a:rPr lang="en-US" altLang="de-DE" b="1" dirty="0"/>
              <a:t>FS_SFC status after SA2#149E (1/2)</a:t>
            </a:r>
            <a:endParaRPr lang="en-US" sz="3600" dirty="0"/>
          </a:p>
        </p:txBody>
      </p:sp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15D28A3F-B4FD-414F-9637-F7C890005039}"/>
              </a:ext>
            </a:extLst>
          </p:cNvPr>
          <p:cNvSpPr txBox="1">
            <a:spLocks/>
          </p:cNvSpPr>
          <p:nvPr/>
        </p:nvSpPr>
        <p:spPr>
          <a:xfrm>
            <a:off x="230594" y="2217758"/>
            <a:ext cx="8695692" cy="4034996"/>
          </a:xfrm>
          <a:prstGeom prst="rect">
            <a:avLst/>
          </a:prstGeom>
        </p:spPr>
        <p:txBody>
          <a:bodyPr/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kern="0" dirty="0"/>
              <a:t>General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kern="0" dirty="0"/>
              <a:t>Specification is linked to Work item: </a:t>
            </a:r>
            <a:r>
              <a:rPr lang="en-US" sz="1200" dirty="0">
                <a:latin typeface="Calibri" panose="020F0502020204030204" pitchFamily="34" charset="0"/>
                <a:cs typeface="Times New Roman" panose="02020603050405020304" pitchFamily="18" charset="0"/>
              </a:rPr>
              <a:t>#940052 - FS_SFC - Study on System Enabler for Service Function Chaining</a:t>
            </a:r>
            <a:endParaRPr lang="en-US" sz="1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kern="0" dirty="0"/>
              <a:t>The latest TR 23.700-18 is available </a:t>
            </a:r>
            <a:r>
              <a:rPr lang="en-US" altLang="de-DE" sz="1200" kern="0" dirty="0">
                <a:hlinkClick r:id="rId3"/>
              </a:rPr>
              <a:t>here</a:t>
            </a:r>
            <a:r>
              <a:rPr lang="en-US" altLang="de-DE" sz="1200" kern="0" dirty="0"/>
              <a:t>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kern="0" dirty="0"/>
              <a:t>Total TUs requested for Study Phase is 2.5 TUs, </a:t>
            </a:r>
            <a:r>
              <a:rPr lang="en-US" altLang="ko-KR" sz="1200" dirty="0"/>
              <a:t>2.0 TU remaining. 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altLang="de-DE" sz="1200" kern="0" dirty="0"/>
              <a:t>Total 6 documents agreed.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altLang="de-DE" sz="1200" kern="0" dirty="0"/>
              <a:t>Scope in </a:t>
            </a:r>
            <a:r>
              <a:rPr lang="en-US" altLang="de-DE" sz="1200" kern="0" dirty="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S2-2201086</a:t>
            </a:r>
            <a:r>
              <a:rPr lang="en-US" altLang="de-DE" sz="1200" kern="0" dirty="0"/>
              <a:t>, TR Skeleton in </a:t>
            </a:r>
            <a:r>
              <a:rPr lang="en-US" altLang="de-DE" sz="1200" kern="0" dirty="0">
                <a:solidFill>
                  <a:srgbClr val="0070C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S2-2201079</a:t>
            </a:r>
            <a:r>
              <a:rPr lang="en-US" altLang="de-DE" sz="1200" kern="0" dirty="0">
                <a:solidFill>
                  <a:srgbClr val="0070C0"/>
                </a:solidFill>
              </a:rPr>
              <a:t> </a:t>
            </a:r>
            <a:r>
              <a:rPr lang="en-US" altLang="de-DE" sz="1200" kern="0" dirty="0"/>
              <a:t>agreed.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kern="0" dirty="0"/>
              <a:t>Architecture Assumption: </a:t>
            </a:r>
            <a:r>
              <a:rPr lang="en-GB" sz="1200" kern="0" dirty="0">
                <a:solidFill>
                  <a:srgbClr val="0070C0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S2-2201848</a:t>
            </a:r>
            <a:endParaRPr lang="de-DE" altLang="de-DE" sz="1200" kern="0" dirty="0">
              <a:solidFill>
                <a:srgbClr val="0070C0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kern="0" dirty="0"/>
              <a:t>Related to Key Issues </a:t>
            </a:r>
            <a:r>
              <a:rPr lang="de-DE" altLang="de-DE" sz="1200" kern="0" dirty="0">
                <a:cs typeface="Arial" panose="020B0604020202020204" pitchFamily="34" charset="0"/>
              </a:rPr>
              <a:t>(</a:t>
            </a:r>
            <a:r>
              <a:rPr lang="en-US" altLang="zh-CN" sz="1200" kern="0" dirty="0">
                <a:cs typeface="Arial" panose="020B0604020202020204" pitchFamily="34" charset="0"/>
              </a:rPr>
              <a:t>SA2#95 is the </a:t>
            </a:r>
            <a:r>
              <a:rPr lang="en-US" sz="1200" kern="0" dirty="0">
                <a:cs typeface="Arial" panose="020B0604020202020204" pitchFamily="34" charset="0"/>
              </a:rPr>
              <a:t>last e-meeting for any new Key Issue)</a:t>
            </a:r>
            <a:endParaRPr lang="de-DE" altLang="de-DE" sz="1200" kern="0" dirty="0"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kern="0" dirty="0"/>
              <a:t>Related to Key Issue 1: </a:t>
            </a:r>
            <a:r>
              <a:rPr lang="en-GB" sz="1200" kern="0" dirty="0">
                <a:solidFill>
                  <a:srgbClr val="0070C0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S2-2201849</a:t>
            </a:r>
            <a:endParaRPr lang="de-DE" altLang="de-DE" sz="1200" kern="0" dirty="0">
              <a:solidFill>
                <a:srgbClr val="0070C0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kern="0" dirty="0"/>
              <a:t>Traffic Steering Policy and SFC Enhancements</a:t>
            </a:r>
            <a:endParaRPr lang="en-US" altLang="de-DE" sz="1200" kern="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200" kern="0" dirty="0"/>
              <a:t>Next Steps: Solutions proposals in the next three meetings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200" kern="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kern="0" dirty="0"/>
              <a:t>Related to Key Issue 2: </a:t>
            </a:r>
            <a:r>
              <a:rPr lang="en-US" altLang="de-DE" sz="1200" kern="0" dirty="0">
                <a:solidFill>
                  <a:srgbClr val="0070C0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S2-2201747</a:t>
            </a:r>
            <a:endParaRPr lang="de-DE" altLang="de-DE" sz="1200" kern="0" dirty="0">
              <a:solidFill>
                <a:srgbClr val="0070C0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kern="0" dirty="0"/>
              <a:t>Exposure to enable AF to </a:t>
            </a:r>
            <a:r>
              <a:rPr lang="en-US" sz="1200" kern="0" dirty="0"/>
              <a:t>request predefined SFC for traffic flow(s) related with target UE(s)</a:t>
            </a:r>
            <a:endParaRPr lang="en-US" altLang="de-DE" sz="1200" kern="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200" kern="0" dirty="0"/>
              <a:t>Next Steps: Solutions proposals in the next three meetings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200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kern="0" dirty="0"/>
              <a:t>Annex for Pre-R18 Traffic Steering Control: </a:t>
            </a:r>
            <a:r>
              <a:rPr lang="en-US" altLang="de-DE" sz="1200" kern="0" dirty="0">
                <a:solidFill>
                  <a:srgbClr val="0070C0"/>
                </a:solidFill>
                <a:cs typeface="Arial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S2-2201748</a:t>
            </a:r>
            <a:endParaRPr lang="en-US" altLang="zh-CN" sz="1200" kern="0" dirty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7" name="Content Placeholder 8">
            <a:extLst>
              <a:ext uri="{FF2B5EF4-FFF2-40B4-BE49-F238E27FC236}">
                <a16:creationId xmlns:a16="http://schemas.microsoft.com/office/drawing/2014/main" id="{8E7B86D5-0B56-4201-87AC-24C0DDEF5E7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366758"/>
              </p:ext>
            </p:extLst>
          </p:nvPr>
        </p:nvGraphicFramePr>
        <p:xfrm>
          <a:off x="230594" y="1216255"/>
          <a:ext cx="8810067" cy="94213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321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261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8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51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2412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5313">
                <a:tc>
                  <a:txBody>
                    <a:bodyPr/>
                    <a:lstStyle/>
                    <a:p>
                      <a:r>
                        <a:rPr lang="en-US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FS_SFC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Study on System Enabler for Service Function Chaining</a:t>
                      </a:r>
                      <a:endParaRPr lang="de-DE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0% &gt; 25%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Aug., 22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SP-211594</a:t>
                      </a:r>
                      <a:endParaRPr lang="en-US" sz="14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5700947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4E1B6-7C10-4462-B5DD-BB275803E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604" y="524343"/>
            <a:ext cx="6827838" cy="632637"/>
          </a:xfrm>
        </p:spPr>
        <p:txBody>
          <a:bodyPr/>
          <a:lstStyle/>
          <a:p>
            <a:r>
              <a:rPr lang="en-US" altLang="de-DE" sz="3200" b="1" dirty="0"/>
              <a:t>FS_SFC status after SA2#149E (2/2)</a:t>
            </a:r>
            <a:endParaRPr lang="en-US" dirty="0"/>
          </a:p>
        </p:txBody>
      </p:sp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88DB0DF5-3773-4C51-A7A1-AB98B0519144}"/>
              </a:ext>
            </a:extLst>
          </p:cNvPr>
          <p:cNvSpPr txBox="1">
            <a:spLocks/>
          </p:cNvSpPr>
          <p:nvPr/>
        </p:nvSpPr>
        <p:spPr>
          <a:xfrm>
            <a:off x="294759" y="2436155"/>
            <a:ext cx="8733881" cy="3834016"/>
          </a:xfrm>
          <a:prstGeom prst="rect">
            <a:avLst/>
          </a:prstGeom>
        </p:spPr>
        <p:txBody>
          <a:bodyPr/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kern="0" dirty="0"/>
              <a:t>Progress since SA#94-e: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kern="0" dirty="0"/>
              <a:t>TR Skeleton, TR Scope, Architectural Assumption, 2 Key Issue, Annex.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sz="1200" kern="0" dirty="0">
              <a:ea typeface="+mn-ea"/>
              <a:cs typeface="+mn-cs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800" kern="0" dirty="0"/>
              <a:t>No RAN impacts</a:t>
            </a:r>
            <a:endParaRPr lang="de-DE" sz="1800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sz="1800" kern="0" dirty="0"/>
              <a:t>Next steps: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kern="0" dirty="0"/>
              <a:t>Continue the study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sz="1200" kern="0" dirty="0"/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altLang="zh-CN" sz="1200" kern="0" dirty="0"/>
              <a:t> </a:t>
            </a:r>
          </a:p>
        </p:txBody>
      </p:sp>
      <p:graphicFrame>
        <p:nvGraphicFramePr>
          <p:cNvPr id="6" name="Content Placeholder 8">
            <a:extLst>
              <a:ext uri="{FF2B5EF4-FFF2-40B4-BE49-F238E27FC236}">
                <a16:creationId xmlns:a16="http://schemas.microsoft.com/office/drawing/2014/main" id="{B10A562C-532A-4352-8C11-1D756D997BE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485302"/>
              </p:ext>
            </p:extLst>
          </p:nvPr>
        </p:nvGraphicFramePr>
        <p:xfrm>
          <a:off x="170675" y="1398888"/>
          <a:ext cx="8810067" cy="94213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321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261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8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51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2412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5313">
                <a:tc>
                  <a:txBody>
                    <a:bodyPr/>
                    <a:lstStyle/>
                    <a:p>
                      <a:r>
                        <a:rPr lang="en-US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FS_SFC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Study on System Enabler for Service Function Chaining</a:t>
                      </a:r>
                      <a:endParaRPr lang="de-DE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0% &gt; 25%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Aug., 2022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SP-211594</a:t>
                      </a:r>
                      <a:endParaRPr lang="en-US" sz="14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652374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4E1B6-7C10-4462-B5DD-BB275803E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810" y="280644"/>
            <a:ext cx="4048790" cy="520996"/>
          </a:xfrm>
        </p:spPr>
        <p:txBody>
          <a:bodyPr/>
          <a:lstStyle/>
          <a:p>
            <a:r>
              <a:rPr lang="en-US" altLang="de-DE" b="1" dirty="0"/>
              <a:t>FS_SFC Work Plan</a:t>
            </a:r>
            <a:endParaRPr lang="en-US" sz="3600" dirty="0"/>
          </a:p>
        </p:txBody>
      </p:sp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07639B51-7A60-40FF-963D-02AC48416E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810" y="813391"/>
            <a:ext cx="8644418" cy="5523613"/>
          </a:xfrm>
        </p:spPr>
        <p:txBody>
          <a:bodyPr/>
          <a:lstStyle/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200" b="1" dirty="0"/>
              <a:t>SA5 dependencies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050" dirty="0"/>
              <a:t>SA5 dependencies related to Service Function Management</a:t>
            </a:r>
            <a:endParaRPr lang="de-DE" sz="1050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200" b="1" dirty="0"/>
              <a:t>Contentious Issue</a:t>
            </a:r>
            <a:r>
              <a:rPr lang="de-DE" sz="12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050" dirty="0"/>
              <a:t>N/A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200" b="1" dirty="0"/>
              <a:t>Focus for the Next Meeting (SA2#150E)</a:t>
            </a:r>
            <a:r>
              <a:rPr lang="de-DE" sz="12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050" dirty="0"/>
              <a:t>Last e-meeting for any new Key Issue, solutions for all Key Issues </a:t>
            </a:r>
            <a:endParaRPr lang="de-DE" sz="105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200" b="1" dirty="0"/>
              <a:t>Overall Plan</a:t>
            </a:r>
            <a:r>
              <a:rPr lang="en-US" altLang="zh-CN" sz="12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05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05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05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050" dirty="0"/>
          </a:p>
          <a:p>
            <a:pPr lvl="1">
              <a:lnSpc>
                <a:spcPct val="110000"/>
              </a:lnSpc>
              <a:defRPr/>
            </a:pPr>
            <a:endParaRPr lang="en-US" sz="1050" dirty="0"/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SA2#149-E: TR Skeleton, TR Scope, Architectural Assumption, Key Issues, solutions for KIs related to WT#2 and WT#3 (low priority if exceeding 30 papers limits)</a:t>
            </a:r>
            <a:endParaRPr lang="en-US" sz="1200" dirty="0">
              <a:effectLst/>
              <a:latin typeface="Times New Roman" panose="02020603050405020304" pitchFamily="18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SA2#150-E: any new Key Issue (last meeting), new/revised solutions for all Key Issues/WTs </a:t>
            </a:r>
            <a:endParaRPr lang="en-US" sz="1200" dirty="0">
              <a:effectLst/>
              <a:latin typeface="Times New Roman" panose="02020603050405020304" pitchFamily="18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SA2#151-E: any new/revised solution (last e-meeting), initial evaluation and potential conclusion, TR for information at SA#96. </a:t>
            </a:r>
            <a:endParaRPr lang="en-US" sz="1200" dirty="0">
              <a:effectLst/>
              <a:latin typeface="Times New Roman" panose="02020603050405020304" pitchFamily="18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SA2#152-E: solution evaluation and conclusion completion, normative WID, TR for approval at SA#97.</a:t>
            </a:r>
            <a:endParaRPr lang="en-US" sz="1200" dirty="0">
              <a:effectLst/>
              <a:latin typeface="Times New Roman" panose="02020603050405020304" pitchFamily="18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SA2#153-154AH: update of normative WID if needed, and normative works.</a:t>
            </a:r>
            <a:endParaRPr lang="en-US" sz="1200" dirty="0">
              <a:effectLst/>
              <a:latin typeface="Times New Roman" panose="02020603050405020304" pitchFamily="18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lvl="1">
              <a:lnSpc>
                <a:spcPct val="110000"/>
              </a:lnSpc>
              <a:defRPr/>
            </a:pPr>
            <a:endParaRPr lang="en-US" sz="105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05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2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050" dirty="0"/>
              <a:t>-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050" dirty="0"/>
          </a:p>
          <a:p>
            <a:pPr marL="285750" lvl="1" indent="0">
              <a:spcBef>
                <a:spcPts val="0"/>
              </a:spcBef>
              <a:spcAft>
                <a:spcPts val="0"/>
              </a:spcAft>
              <a:buNone/>
            </a:pPr>
            <a:endParaRPr lang="de-DE" altLang="de-DE" sz="1050" b="1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13418B9-F6CD-4065-9047-6BC835D05A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811" y="2338904"/>
            <a:ext cx="8910380" cy="886896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82CFBDF4-BAD3-4DD7-B4CA-094B418A7AD9}"/>
              </a:ext>
            </a:extLst>
          </p:cNvPr>
          <p:cNvSpPr txBox="1"/>
          <p:nvPr/>
        </p:nvSpPr>
        <p:spPr>
          <a:xfrm>
            <a:off x="4770978" y="1515766"/>
            <a:ext cx="100878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" dirty="0">
                <a:solidFill>
                  <a:srgbClr val="C00000"/>
                </a:solidFill>
              </a:rPr>
              <a:t>TR submission to June 2022 TSG SA#96 </a:t>
            </a:r>
          </a:p>
          <a:p>
            <a:r>
              <a:rPr lang="en-US" sz="800" dirty="0">
                <a:solidFill>
                  <a:srgbClr val="C00000"/>
                </a:solidFill>
              </a:rPr>
              <a:t>for Information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F727EA1-9CAC-4416-9421-89A3C899B698}"/>
              </a:ext>
            </a:extLst>
          </p:cNvPr>
          <p:cNvSpPr txBox="1"/>
          <p:nvPr/>
        </p:nvSpPr>
        <p:spPr>
          <a:xfrm>
            <a:off x="5697460" y="1515766"/>
            <a:ext cx="100691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200" b="1">
                <a:solidFill>
                  <a:srgbClr val="C00000"/>
                </a:solidFill>
              </a:defRPr>
            </a:lvl1pPr>
          </a:lstStyle>
          <a:p>
            <a:r>
              <a:rPr lang="en-US" sz="800" b="0" dirty="0"/>
              <a:t>TR and WID submission to Sept. 2022 TSG SA#97 for Approval</a:t>
            </a:r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id="{DE922A1C-5A95-4AB1-8A25-4230FE094557}"/>
              </a:ext>
            </a:extLst>
          </p:cNvPr>
          <p:cNvSpPr/>
          <p:nvPr/>
        </p:nvSpPr>
        <p:spPr>
          <a:xfrm rot="10800000">
            <a:off x="5164224" y="2254724"/>
            <a:ext cx="112600" cy="2666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row: Down 16">
            <a:extLst>
              <a:ext uri="{FF2B5EF4-FFF2-40B4-BE49-F238E27FC236}">
                <a16:creationId xmlns:a16="http://schemas.microsoft.com/office/drawing/2014/main" id="{29ED495B-5CEF-4224-9B87-0297BBD81139}"/>
              </a:ext>
            </a:extLst>
          </p:cNvPr>
          <p:cNvSpPr/>
          <p:nvPr/>
        </p:nvSpPr>
        <p:spPr>
          <a:xfrm rot="10800000">
            <a:off x="5787277" y="2247155"/>
            <a:ext cx="112600" cy="2666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53061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08C6E7E0CB5C40B3C0F55B9E8294C3" ma:contentTypeVersion="6" ma:contentTypeDescription="Create a new document." ma:contentTypeScope="" ma:versionID="08e23bae4a5af0d7c7e055733b027c37">
  <xsd:schema xmlns:xsd="http://www.w3.org/2001/XMLSchema" xmlns:xs="http://www.w3.org/2001/XMLSchema" xmlns:p="http://schemas.microsoft.com/office/2006/metadata/properties" xmlns:ns2="dcc30912-d230-4cc2-b11f-bb5ca2a6b6f5" xmlns:ns3="09cef1fd-e61b-4dbf-b745-21988b13f978" targetNamespace="http://schemas.microsoft.com/office/2006/metadata/properties" ma:root="true" ma:fieldsID="612b51cb82d05804ae60e054f989111e" ns2:_="" ns3:_="">
    <xsd:import namespace="dcc30912-d230-4cc2-b11f-bb5ca2a6b6f5"/>
    <xsd:import namespace="09cef1fd-e61b-4dbf-b745-21988b13f9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c30912-d230-4cc2-b11f-bb5ca2a6b6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cef1fd-e61b-4dbf-b745-21988b13f97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82E10A3-DB35-414F-83C1-BF5FB8647349}">
  <ds:schemaRefs>
    <ds:schemaRef ds:uri="db33437f-65a5-48c5-b537-19efd290f967"/>
    <ds:schemaRef ds:uri="http://purl.org/dc/terms/"/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B06B07D-423A-4012-A7AA-33F90EA5F8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c30912-d230-4cc2-b11f-bb5ca2a6b6f5"/>
    <ds:schemaRef ds:uri="09cef1fd-e61b-4dbf-b745-21988b13f9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FB747E2-E6AD-4495-A381-6244FA11EF8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43869</TotalTime>
  <Words>455</Words>
  <Application>Microsoft Office PowerPoint</Application>
  <PresentationFormat>On-screen Show (4:3)</PresentationFormat>
  <Paragraphs>75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 </vt:lpstr>
      <vt:lpstr>Arial</vt:lpstr>
      <vt:lpstr>Calibri</vt:lpstr>
      <vt:lpstr>Times New Roman</vt:lpstr>
      <vt:lpstr>Office Theme</vt:lpstr>
      <vt:lpstr>FS_SFC Status Report</vt:lpstr>
      <vt:lpstr>FS_SFC status after SA2#149E (1/2)</vt:lpstr>
      <vt:lpstr>FS_SFC status after SA2#149E (2/2)</vt:lpstr>
      <vt:lpstr>FS_SFC Work Plan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Ellen Liao-Intel user-r01</cp:lastModifiedBy>
  <cp:revision>1851</cp:revision>
  <dcterms:created xsi:type="dcterms:W3CDTF">2008-08-30T09:32:10Z</dcterms:created>
  <dcterms:modified xsi:type="dcterms:W3CDTF">2022-02-25T22:34:35Z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0x0101003A08C6E7E0CB5C40B3C0F55B9E8294C3</vt:lpwstr>
  </property>
</Properties>
</file>