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3648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8979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1234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4997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8472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0624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4292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7114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5692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2262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8969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3D9D4-09B9-488F-9D2D-07D390A617B4}" type="datetimeFigureOut">
              <a:rPr lang="zh-CN" altLang="en-US" smtClean="0"/>
              <a:t>2022/2/23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405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file:///E:\03%20&#26631;&#20934;&#20250;&#35758;\3GPP%20SA2\2022\SA2#149E\Docs\S2-2200508.zip" TargetMode="External"/><Relationship Id="rId7" Type="http://schemas.openxmlformats.org/officeDocument/2006/relationships/hyperlink" Target="file:///E:\03%20&#26631;&#20934;&#20250;&#35758;\3GPP%20SA2\2022\SA2#149E\Docs\S2-2200281.zip" TargetMode="External"/><Relationship Id="rId2" Type="http://schemas.openxmlformats.org/officeDocument/2006/relationships/hyperlink" Target="file:///E:\03%20&#26631;&#20934;&#20250;&#35758;\3GPP%20SA2\2022\SA2#149E\Docs\S2-2201030.zi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E:\03%20&#26631;&#20934;&#20250;&#35758;\3GPP%20SA2\2022\SA2#149E\Docs\S2-2200280.zip" TargetMode="External"/><Relationship Id="rId5" Type="http://schemas.openxmlformats.org/officeDocument/2006/relationships/hyperlink" Target="file:///E:\03%20&#26631;&#20934;&#20250;&#35758;\3GPP%20SA2\2022\SA2#149E\Docs\S2-2200918.zip" TargetMode="External"/><Relationship Id="rId4" Type="http://schemas.openxmlformats.org/officeDocument/2006/relationships/hyperlink" Target="file:///E:\03%20&#26631;&#20934;&#20250;&#35758;\3GPP%20SA2\2022\SA2#149E\Docs\S2-2200847.zi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Proposal Slice group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SA2#149E CC#4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852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Proposal on granularity of </a:t>
            </a:r>
            <a:r>
              <a:rPr lang="en-GB" altLang="zh-CN" dirty="0" smtClean="0"/>
              <a:t>Network </a:t>
            </a:r>
            <a:r>
              <a:rPr lang="en-GB" altLang="zh-CN" dirty="0"/>
              <a:t>Slice Access Stratum </a:t>
            </a:r>
            <a:r>
              <a:rPr lang="en-GB" altLang="zh-CN" dirty="0" smtClean="0"/>
              <a:t>groups(</a:t>
            </a:r>
            <a:r>
              <a:rPr lang="en-US" altLang="zh-CN" dirty="0"/>
              <a:t>NSASG</a:t>
            </a:r>
            <a:r>
              <a:rPr lang="en-GB" altLang="zh-CN" dirty="0" smtClean="0"/>
              <a:t>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38804"/>
          </a:xfrm>
        </p:spPr>
        <p:txBody>
          <a:bodyPr>
            <a:normAutofit fontScale="85000" lnSpcReduction="20000"/>
          </a:bodyPr>
          <a:lstStyle/>
          <a:p>
            <a:r>
              <a:rPr lang="en-US" altLang="zh-CN" dirty="0" smtClean="0"/>
              <a:t>Background </a:t>
            </a:r>
          </a:p>
          <a:p>
            <a:pPr lvl="1"/>
            <a:r>
              <a:rPr lang="en-US" altLang="zh-CN" dirty="0" smtClean="0"/>
              <a:t>RAN2 defines an NSASG for </a:t>
            </a:r>
            <a:r>
              <a:rPr lang="en-GB" altLang="zh-CN" dirty="0"/>
              <a:t>for cell reselection and Random </a:t>
            </a:r>
            <a:r>
              <a:rPr lang="en-GB" altLang="zh-CN" dirty="0" smtClean="0"/>
              <a:t>Access. RAN2 assumes that the granularity of NSASG is per TA but the details are FFS(S2-2200017).</a:t>
            </a:r>
          </a:p>
          <a:p>
            <a:pPr lvl="1"/>
            <a:r>
              <a:rPr lang="en-US" altLang="zh-CN" dirty="0" smtClean="0"/>
              <a:t>SA2 discussed two solutions to support of TA granularity. One solution(0508) is merged into the other(0847), but 0847 is not agreeable</a:t>
            </a:r>
          </a:p>
          <a:p>
            <a:pPr lvl="1"/>
            <a:r>
              <a:rPr lang="en-US" altLang="zh-CN" dirty="0" smtClean="0"/>
              <a:t>SA2 also discussed a solution(0280) to support of PLMN granularity. This solution is not aligned with RAN2 LS and also </a:t>
            </a:r>
            <a:r>
              <a:rPr lang="en-US" altLang="zh-CN" dirty="0"/>
              <a:t>not </a:t>
            </a:r>
            <a:r>
              <a:rPr lang="en-US" altLang="zh-CN" dirty="0" smtClean="0"/>
              <a:t>agreeable</a:t>
            </a:r>
            <a:endParaRPr lang="en-GB" altLang="zh-CN" dirty="0"/>
          </a:p>
          <a:p>
            <a:pPr lvl="1"/>
            <a:r>
              <a:rPr lang="en-US" altLang="zh-CN" dirty="0" smtClean="0"/>
              <a:t>CC#2 had </a:t>
            </a:r>
            <a:r>
              <a:rPr lang="en-US" altLang="zh-CN" dirty="0" err="1" smtClean="0"/>
              <a:t>SoH</a:t>
            </a:r>
            <a:r>
              <a:rPr lang="en-US" altLang="zh-CN" dirty="0" smtClean="0"/>
              <a:t> on the following two options: </a:t>
            </a:r>
          </a:p>
          <a:p>
            <a:pPr lvl="2"/>
            <a:r>
              <a:rPr lang="en-US" altLang="zh-CN" b="1" dirty="0" smtClean="0"/>
              <a:t>Option A</a:t>
            </a:r>
            <a:r>
              <a:rPr lang="en-US" altLang="zh-CN" dirty="0" smtClean="0"/>
              <a:t>: The </a:t>
            </a:r>
            <a:r>
              <a:rPr lang="en-US" altLang="zh-CN" dirty="0"/>
              <a:t>granularity of NSASG </a:t>
            </a:r>
            <a:r>
              <a:rPr lang="en-US" altLang="zh-CN" dirty="0" smtClean="0"/>
              <a:t>is per TA. The NSASG information sent to the UE can include the TA list in which this NSASG </a:t>
            </a:r>
            <a:r>
              <a:rPr lang="en-US" altLang="zh-CN" dirty="0" smtClean="0"/>
              <a:t>is valid(0847+0918). </a:t>
            </a:r>
            <a:r>
              <a:rPr lang="en-US" altLang="zh-CN" dirty="0" smtClean="0"/>
              <a:t>This option receives 5 objections</a:t>
            </a:r>
            <a:endParaRPr lang="en-US" altLang="zh-CN" dirty="0"/>
          </a:p>
          <a:p>
            <a:pPr lvl="2"/>
            <a:r>
              <a:rPr lang="en-US" altLang="zh-CN" b="1" dirty="0" smtClean="0"/>
              <a:t>Option B</a:t>
            </a:r>
            <a:r>
              <a:rPr lang="en-US" altLang="zh-CN" dirty="0" smtClean="0"/>
              <a:t>: </a:t>
            </a:r>
            <a:r>
              <a:rPr lang="en-US" altLang="zh-CN" dirty="0"/>
              <a:t>The granularity of NSASG is per </a:t>
            </a:r>
            <a:r>
              <a:rPr lang="en-US" altLang="zh-CN" dirty="0" smtClean="0"/>
              <a:t>PLMN(0280+0281</a:t>
            </a:r>
            <a:r>
              <a:rPr lang="en-US" altLang="zh-CN" dirty="0" smtClean="0"/>
              <a:t>). This option receives 2 </a:t>
            </a:r>
            <a:r>
              <a:rPr lang="en-US" altLang="zh-CN" dirty="0" smtClean="0"/>
              <a:t>objections</a:t>
            </a:r>
          </a:p>
          <a:p>
            <a:pPr lvl="1"/>
            <a:r>
              <a:rPr lang="en-US" altLang="zh-CN" dirty="0" smtClean="0"/>
              <a:t>CRs are further revised after CC#2</a:t>
            </a:r>
            <a:endParaRPr lang="en-US" altLang="zh-CN" dirty="0"/>
          </a:p>
          <a:p>
            <a:endParaRPr lang="en-US" altLang="zh-CN" dirty="0" smtClean="0"/>
          </a:p>
          <a:p>
            <a:r>
              <a:rPr lang="en-US" altLang="zh-CN" dirty="0" smtClean="0"/>
              <a:t>It </a:t>
            </a:r>
            <a:r>
              <a:rPr lang="en-US" altLang="zh-CN" dirty="0" smtClean="0"/>
              <a:t>is proposed </a:t>
            </a:r>
            <a:r>
              <a:rPr lang="en-US" altLang="zh-CN" dirty="0" smtClean="0"/>
              <a:t>take </a:t>
            </a:r>
            <a:r>
              <a:rPr lang="en-US" altLang="zh-CN" dirty="0" err="1" smtClean="0"/>
              <a:t>SoH</a:t>
            </a:r>
            <a:r>
              <a:rPr lang="en-US" altLang="zh-CN" dirty="0" smtClean="0"/>
              <a:t> on following two options:</a:t>
            </a:r>
          </a:p>
          <a:p>
            <a:pPr lvl="1"/>
            <a:r>
              <a:rPr lang="en-US" altLang="zh-CN" dirty="0" smtClean="0"/>
              <a:t>Option A:  </a:t>
            </a:r>
            <a:r>
              <a:rPr lang="en-US" altLang="zh-CN" dirty="0" smtClean="0"/>
              <a:t>approve </a:t>
            </a:r>
            <a:r>
              <a:rPr lang="en-US" altLang="zh-CN" dirty="0"/>
              <a:t>0847r06+0918r00</a:t>
            </a:r>
          </a:p>
          <a:p>
            <a:pPr lvl="1"/>
            <a:endParaRPr lang="en-US" altLang="zh-CN" dirty="0" smtClean="0"/>
          </a:p>
          <a:p>
            <a:pPr lvl="1"/>
            <a:r>
              <a:rPr lang="en-US" altLang="zh-CN" dirty="0" smtClean="0"/>
              <a:t>Option B</a:t>
            </a:r>
            <a:r>
              <a:rPr lang="en-US" altLang="zh-CN" smtClean="0"/>
              <a:t>:  approve </a:t>
            </a:r>
            <a:r>
              <a:rPr lang="en-US" altLang="zh-CN" dirty="0" smtClean="0"/>
              <a:t>0280r08 </a:t>
            </a:r>
            <a:r>
              <a:rPr lang="en-US" altLang="zh-CN" dirty="0"/>
              <a:t>and </a:t>
            </a:r>
            <a:r>
              <a:rPr lang="en-US" altLang="zh-CN" dirty="0" smtClean="0"/>
              <a:t>0281r03</a:t>
            </a:r>
          </a:p>
        </p:txBody>
      </p:sp>
    </p:spTree>
    <p:extLst>
      <p:ext uri="{BB962C8B-B14F-4D97-AF65-F5344CB8AC3E}">
        <p14:creationId xmlns:p14="http://schemas.microsoft.com/office/powerpoint/2010/main" val="549041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CRs on slice priority/group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897529"/>
              </p:ext>
            </p:extLst>
          </p:nvPr>
        </p:nvGraphicFramePr>
        <p:xfrm>
          <a:off x="838200" y="2037381"/>
          <a:ext cx="9816965" cy="3465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1277"/>
                <a:gridCol w="1117775"/>
                <a:gridCol w="961077"/>
                <a:gridCol w="3926004"/>
                <a:gridCol w="1732547"/>
                <a:gridCol w="1328285"/>
              </a:tblGrid>
              <a:tr h="469639"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</a:tr>
              <a:tr h="4679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8.29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S2-2201030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 OUT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[DRAFT] Reply LS on Slice list and priority information for cell reselection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ZTE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485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8.29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3" action="ppaction://hlinkfile"/>
                        </a:rPr>
                        <a:t>S2-2200508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23.501 CR3317R2 (Rel-17, 'B'): Enabling slice priority and slice groups for RRM purposes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Ericsson, China Mobile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4679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8.29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u="sng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4" action="ppaction://hlinkfile"/>
                        </a:rPr>
                        <a:t>S2-2200847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23.501 CR3539 (Rel-17, 'B'): Enabling configuration of Network Slice AS Groups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Nokia, Nokia Shanghai Bell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4679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8.29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u="sng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5" action="ppaction://hlinkfile"/>
                        </a:rPr>
                        <a:t>S2-2200918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23.502 CR3300R1 (Rel-17, 'B'): Enabling configuration of Network Slice AS Groups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Nokia, Nokia Shanghai Bell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4679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8.29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u="sng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6" action="ppaction://hlinkfile"/>
                        </a:rPr>
                        <a:t>S2-2200280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23.501 CR3482 (Rel-17, 'F'): Enabling Network Slice Access Stratum groups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Huawei, </a:t>
                      </a:r>
                      <a:r>
                        <a:rPr lang="en-GB" sz="12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HiSilicon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4679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8.29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u="sng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7" action="ppaction://hlinkfile"/>
                        </a:rPr>
                        <a:t>S2-2200281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23.502 CR3334 (Rel-17, 'F'): Enabling Network Slice Acess stratum group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Huawei, </a:t>
                      </a:r>
                      <a:r>
                        <a:rPr lang="en-GB" sz="12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HiSilicon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8314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693</TotalTime>
  <Words>309</Words>
  <Application>Microsoft Office PowerPoint</Application>
  <PresentationFormat>宽屏</PresentationFormat>
  <Paragraphs>47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0" baseType="lpstr">
      <vt:lpstr>DengXian</vt:lpstr>
      <vt:lpstr>宋体</vt:lpstr>
      <vt:lpstr>Arial</vt:lpstr>
      <vt:lpstr>Calibri</vt:lpstr>
      <vt:lpstr>Calibri Light</vt:lpstr>
      <vt:lpstr>Times New Roman</vt:lpstr>
      <vt:lpstr>Office 主题</vt:lpstr>
      <vt:lpstr>Proposal Slice group</vt:lpstr>
      <vt:lpstr>Proposal on granularity of Network Slice Access Stratum groups(NSASG)</vt:lpstr>
      <vt:lpstr>CRs on slice priority/group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eNS_Ph2 multiple NSACF discussion</dc:title>
  <dc:creator>ZTE01</dc:creator>
  <cp:lastModifiedBy>ZTE03</cp:lastModifiedBy>
  <cp:revision>53</cp:revision>
  <dcterms:created xsi:type="dcterms:W3CDTF">2022-02-07T12:03:33Z</dcterms:created>
  <dcterms:modified xsi:type="dcterms:W3CDTF">2022-02-22T16:59:58Z</dcterms:modified>
</cp:coreProperties>
</file>