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64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89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23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499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47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062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429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711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69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26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96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D9D4-09B9-488F-9D2D-07D390A617B4}" type="datetimeFigureOut">
              <a:rPr lang="zh-CN" altLang="en-US" smtClean="0"/>
              <a:t>2022/2/21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40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E:\03%20&#26631;&#20934;&#20250;&#35758;\3GPP%20SA2\2022\SA2#149E\Docs\S2-2200508.zip" TargetMode="External"/><Relationship Id="rId7" Type="http://schemas.openxmlformats.org/officeDocument/2006/relationships/hyperlink" Target="file:///E:\03%20&#26631;&#20934;&#20250;&#35758;\3GPP%20SA2\2022\SA2#149E\Docs\S2-2200281.zip" TargetMode="External"/><Relationship Id="rId2" Type="http://schemas.openxmlformats.org/officeDocument/2006/relationships/hyperlink" Target="file:///E:\03%20&#26631;&#20934;&#20250;&#35758;\3GPP%20SA2\2022\SA2#149E\Docs\S2-2201030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E:\03%20&#26631;&#20934;&#20250;&#35758;\3GPP%20SA2\2022\SA2#149E\Docs\S2-2200280.zip" TargetMode="External"/><Relationship Id="rId5" Type="http://schemas.openxmlformats.org/officeDocument/2006/relationships/hyperlink" Target="file:///E:\03%20&#26631;&#20934;&#20250;&#35758;\3GPP%20SA2\2022\SA2#149E\Docs\S2-2200918.zip" TargetMode="External"/><Relationship Id="rId4" Type="http://schemas.openxmlformats.org/officeDocument/2006/relationships/hyperlink" Target="file:///E:\03%20&#26631;&#20934;&#20250;&#35758;\3GPP%20SA2\2022\SA2#149E\Docs\S2-2200847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Proposal Slice </a:t>
            </a:r>
            <a:r>
              <a:rPr lang="en-US" altLang="zh-CN" dirty="0" smtClean="0"/>
              <a:t>group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SA2#149E </a:t>
            </a:r>
            <a:r>
              <a:rPr lang="en-US" altLang="zh-CN" dirty="0" smtClean="0"/>
              <a:t>CC#4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5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Proposal on NSASG group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At CC#2 the following two options are discussed</a:t>
            </a:r>
          </a:p>
          <a:p>
            <a:pPr lvl="1"/>
            <a:r>
              <a:rPr lang="en-US" altLang="zh-CN" b="1" dirty="0" smtClean="0"/>
              <a:t>Option A</a:t>
            </a:r>
            <a:r>
              <a:rPr lang="en-US" altLang="zh-CN" dirty="0" smtClean="0"/>
              <a:t>: The </a:t>
            </a:r>
            <a:r>
              <a:rPr lang="en-US" altLang="zh-CN" dirty="0"/>
              <a:t>granularity of NSASG </a:t>
            </a:r>
            <a:r>
              <a:rPr lang="en-US" altLang="zh-CN" dirty="0" smtClean="0"/>
              <a:t>is per TA and the NSASG information sent to the UE can include the TA list in which this NSASG is valid. </a:t>
            </a:r>
            <a:endParaRPr lang="en-US" altLang="zh-CN" dirty="0"/>
          </a:p>
          <a:p>
            <a:pPr lvl="2"/>
            <a:r>
              <a:rPr lang="en-US" altLang="zh-CN" dirty="0" smtClean="0"/>
              <a:t>847r02(501 CR) + 918(502 CR) + 1030r03(LS out)</a:t>
            </a:r>
          </a:p>
          <a:p>
            <a:pPr lvl="1"/>
            <a:r>
              <a:rPr lang="en-US" altLang="zh-CN" b="1" dirty="0" smtClean="0"/>
              <a:t>Option B</a:t>
            </a:r>
            <a:r>
              <a:rPr lang="en-US" altLang="zh-CN" dirty="0" smtClean="0"/>
              <a:t>: </a:t>
            </a:r>
            <a:r>
              <a:rPr lang="en-US" altLang="zh-CN" dirty="0" smtClean="0">
                <a:solidFill>
                  <a:srgbClr val="00B050"/>
                </a:solidFill>
              </a:rPr>
              <a:t>The granularity of NSASG is per PLMN</a:t>
            </a:r>
          </a:p>
          <a:p>
            <a:pPr lvl="2"/>
            <a:r>
              <a:rPr lang="en-US" altLang="zh-CN" dirty="0" smtClean="0"/>
              <a:t>280r03(501 CR) +281r02(502 CR) +1030r06(LS Out)</a:t>
            </a:r>
          </a:p>
          <a:p>
            <a:pPr lvl="1"/>
            <a:r>
              <a:rPr lang="en-US" altLang="zh-CN" dirty="0" smtClean="0"/>
              <a:t>The </a:t>
            </a:r>
            <a:r>
              <a:rPr lang="en-US" altLang="zh-CN" dirty="0" err="1" smtClean="0"/>
              <a:t>SoH</a:t>
            </a:r>
            <a:r>
              <a:rPr lang="en-US" altLang="zh-CN" dirty="0" smtClean="0"/>
              <a:t> result at CC#2 indicates that Option A has 5 objections while Option B has 2 objections </a:t>
            </a:r>
            <a:endParaRPr lang="en-US" altLang="zh-CN" dirty="0"/>
          </a:p>
          <a:p>
            <a:r>
              <a:rPr lang="en-US" altLang="zh-CN" dirty="0" smtClean="0"/>
              <a:t>Proposal: It </a:t>
            </a:r>
            <a:r>
              <a:rPr lang="en-US" altLang="zh-CN" dirty="0" smtClean="0"/>
              <a:t>is proposed to </a:t>
            </a:r>
            <a:r>
              <a:rPr lang="en-US" altLang="zh-CN" dirty="0" smtClean="0"/>
              <a:t>take Option </a:t>
            </a:r>
            <a:r>
              <a:rPr lang="en-US" altLang="zh-CN" dirty="0" smtClean="0"/>
              <a:t>B as </a:t>
            </a:r>
            <a:r>
              <a:rPr lang="en-US" altLang="zh-CN" dirty="0" smtClean="0"/>
              <a:t>a way forward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904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CRs on slice priority/group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97529"/>
              </p:ext>
            </p:extLst>
          </p:nvPr>
        </p:nvGraphicFramePr>
        <p:xfrm>
          <a:off x="838200" y="2037381"/>
          <a:ext cx="9816965" cy="3465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277"/>
                <a:gridCol w="1117775"/>
                <a:gridCol w="961077"/>
                <a:gridCol w="3926004"/>
                <a:gridCol w="1732547"/>
                <a:gridCol w="1328285"/>
              </a:tblGrid>
              <a:tr h="469639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S2-2201030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Reply LS on Slice list and priority information for cell reselection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85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action="ppaction://hlinkfile"/>
                        </a:rPr>
                        <a:t>S2-2200508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CR3317R2 (Rel-17, 'B'): Enabling slice priority and slice groups for RRM purposes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Ericsson, China Mobile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/>
                        </a:rPr>
                        <a:t>S2-2200847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CR3539 (Rel-17, 'B'): Enabling configuration of Network Slice AS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Nokia, Nokia Shanghai Bell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/>
                        </a:rPr>
                        <a:t>S2-2200918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CR3300R1 (Rel-17, 'B'): Enabling configuration of Network Slice AS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Nokia, Nokia Shanghai Bell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/>
                        </a:rPr>
                        <a:t>S2-2200280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CR3482 (Rel-17, 'F'): Enabling Network Slice Access Stratum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/>
                        </a:rPr>
                        <a:t>S2-2200281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CR3334 (Rel-17, 'F'): Enabling Network Slice Acess stratum group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3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238</Words>
  <Application>Microsoft Office PowerPoint</Application>
  <PresentationFormat>宽屏</PresentationFormat>
  <Paragraphs>41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DengXian</vt:lpstr>
      <vt:lpstr>宋体</vt:lpstr>
      <vt:lpstr>Arial</vt:lpstr>
      <vt:lpstr>Calibri</vt:lpstr>
      <vt:lpstr>Calibri Light</vt:lpstr>
      <vt:lpstr>Times New Roman</vt:lpstr>
      <vt:lpstr>Office 主题</vt:lpstr>
      <vt:lpstr>Proposal Slice group</vt:lpstr>
      <vt:lpstr>Proposal on NSASG group</vt:lpstr>
      <vt:lpstr>CRs on slice priority/group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eNS_Ph2 multiple NSACF discussion</dc:title>
  <dc:creator>ZTE01</dc:creator>
  <cp:lastModifiedBy>ZTE03</cp:lastModifiedBy>
  <cp:revision>45</cp:revision>
  <dcterms:created xsi:type="dcterms:W3CDTF">2022-02-07T12:03:33Z</dcterms:created>
  <dcterms:modified xsi:type="dcterms:W3CDTF">2022-02-21T14:27:21Z</dcterms:modified>
</cp:coreProperties>
</file>