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embeddedFontLst>
    <p:embeddedFont>
      <p:font typeface="Roboto" panose="020B0604020202020204" charset="0"/>
      <p:regular r:id="rId7"/>
      <p:bold r:id="rId8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5" d="100"/>
          <a:sy n="155" d="100"/>
        </p:scale>
        <p:origin x="669" y="69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c6f73a04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c6f73a04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c6f73a04f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c6f73a04f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d58889dfca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d58889dfca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d11a5e7f20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d11a5e7f20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flipH="1">
            <a:off x="8246400" y="4245925"/>
            <a:ext cx="897600" cy="8976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" name="Google Shape;11;p2"/>
          <p:cNvSpPr/>
          <p:nvPr/>
        </p:nvSpPr>
        <p:spPr>
          <a:xfrm flipH="1">
            <a:off x="8246400" y="4245875"/>
            <a:ext cx="897600" cy="897600"/>
          </a:xfrm>
          <a:prstGeom prst="round1Rect">
            <a:avLst>
              <a:gd name="adj" fmla="val 16667"/>
            </a:avLst>
          </a:prstGeom>
          <a:solidFill>
            <a:schemeClr val="lt1">
              <a:alpha val="6808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accent4"/>
        </a:solidFill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>
            <a:spLocks noGrp="1"/>
          </p:cNvSpPr>
          <p:nvPr>
            <p:ph type="title" hasCustomPrompt="1"/>
          </p:nvPr>
        </p:nvSpPr>
        <p:spPr>
          <a:xfrm>
            <a:off x="475500" y="1258525"/>
            <a:ext cx="82221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9" name="Google Shape;59;p11"/>
          <p:cNvSpPr txBox="1">
            <a:spLocks noGrp="1"/>
          </p:cNvSpPr>
          <p:nvPr>
            <p:ph type="body" idx="1"/>
          </p:nvPr>
        </p:nvSpPr>
        <p:spPr>
          <a:xfrm>
            <a:off x="475500" y="3304625"/>
            <a:ext cx="82221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accent4"/>
        </a:solid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460950" y="2065350"/>
            <a:ext cx="8222100" cy="101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 rot="10800000" flipH="1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0" name="Google Shape;20;p4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" name="Google Shape;21;p4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/>
          <p:nvPr/>
        </p:nvSpPr>
        <p:spPr>
          <a:xfrm rot="10800000" flipH="1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6" name="Google Shape;26;p5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7" name="Google Shape;27;p5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39999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2"/>
          </p:nvPr>
        </p:nvSpPr>
        <p:spPr>
          <a:xfrm>
            <a:off x="4694250" y="1919075"/>
            <a:ext cx="39999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/>
          <p:nvPr/>
        </p:nvSpPr>
        <p:spPr>
          <a:xfrm rot="10800000" flipH="1">
            <a:off x="0" y="656400"/>
            <a:ext cx="9144000" cy="448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3" name="Google Shape;33;p6"/>
          <p:cNvSpPr/>
          <p:nvPr/>
        </p:nvSpPr>
        <p:spPr>
          <a:xfrm>
            <a:off x="0" y="65635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/>
        </p:nvSpPr>
        <p:spPr>
          <a:xfrm rot="10800000" flipH="1">
            <a:off x="3276600" y="25"/>
            <a:ext cx="58674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8" name="Google Shape;38;p7"/>
          <p:cNvSpPr/>
          <p:nvPr/>
        </p:nvSpPr>
        <p:spPr>
          <a:xfrm rot="-5400000">
            <a:off x="759150" y="2517450"/>
            <a:ext cx="51435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9" name="Google Shape;39;p7"/>
          <p:cNvSpPr txBox="1">
            <a:spLocks noGrp="1"/>
          </p:cNvSpPr>
          <p:nvPr>
            <p:ph type="title"/>
          </p:nvPr>
        </p:nvSpPr>
        <p:spPr>
          <a:xfrm>
            <a:off x="226078" y="357800"/>
            <a:ext cx="2808000" cy="953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1"/>
          </p:nvPr>
        </p:nvSpPr>
        <p:spPr>
          <a:xfrm>
            <a:off x="226075" y="1465800"/>
            <a:ext cx="2808000" cy="31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>
            <a:spLocks noGrp="1"/>
          </p:cNvSpPr>
          <p:nvPr>
            <p:ph type="title"/>
          </p:nvPr>
        </p:nvSpPr>
        <p:spPr>
          <a:xfrm>
            <a:off x="490250" y="488250"/>
            <a:ext cx="62271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 flipH="1">
            <a:off x="0" y="0"/>
            <a:ext cx="4572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7" name="Google Shape;47;p9"/>
          <p:cNvSpPr/>
          <p:nvPr/>
        </p:nvSpPr>
        <p:spPr>
          <a:xfrm rot="5400000">
            <a:off x="1946425" y="2517750"/>
            <a:ext cx="51429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8" name="Google Shape;48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ubTitle" idx="1"/>
          </p:nvPr>
        </p:nvSpPr>
        <p:spPr>
          <a:xfrm>
            <a:off x="265500" y="2779467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/>
          <p:nvPr/>
        </p:nvSpPr>
        <p:spPr>
          <a:xfrm rot="10800000" flipH="1">
            <a:off x="0" y="0"/>
            <a:ext cx="9144000" cy="4695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4" name="Google Shape;54;p10"/>
          <p:cNvSpPr/>
          <p:nvPr/>
        </p:nvSpPr>
        <p:spPr>
          <a:xfrm rot="10800000" flipH="1">
            <a:off x="0" y="4622725"/>
            <a:ext cx="9144000" cy="741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5" name="Google Shape;55;p10"/>
          <p:cNvSpPr txBox="1">
            <a:spLocks noGrp="1"/>
          </p:cNvSpPr>
          <p:nvPr>
            <p:ph type="body" idx="1"/>
          </p:nvPr>
        </p:nvSpPr>
        <p:spPr>
          <a:xfrm>
            <a:off x="57150" y="4696825"/>
            <a:ext cx="8382000" cy="44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1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material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  <a:defRPr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3"/>
          <p:cNvSpPr txBox="1">
            <a:spLocks noGrp="1"/>
          </p:cNvSpPr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UE assistance operation</a:t>
            </a:r>
            <a:endParaRPr dirty="0"/>
          </a:p>
        </p:txBody>
      </p:sp>
      <p:sp>
        <p:nvSpPr>
          <p:cNvPr id="68" name="Google Shape;68;p13"/>
          <p:cNvSpPr txBox="1">
            <a:spLocks noGrp="1"/>
          </p:cNvSpPr>
          <p:nvPr>
            <p:ph type="subTitle" idx="1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Google</a:t>
            </a:r>
            <a:endParaRPr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4"/>
          <p:cNvSpPr txBox="1">
            <a:spLocks noGrp="1"/>
          </p:cNvSpPr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/>
              <a:t>Should UE assistance operation be applied to additional steering modes?</a:t>
            </a:r>
            <a:endParaRPr sz="2100" dirty="0"/>
          </a:p>
        </p:txBody>
      </p:sp>
      <p:sp>
        <p:nvSpPr>
          <p:cNvPr id="74" name="Google Shape;74;p14"/>
          <p:cNvSpPr txBox="1"/>
          <p:nvPr/>
        </p:nvSpPr>
        <p:spPr>
          <a:xfrm>
            <a:off x="93600" y="904200"/>
            <a:ext cx="8956800" cy="363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Roboto"/>
              <a:buChar char="●"/>
            </a:pPr>
            <a:r>
              <a:rPr lang="en" dirty="0">
                <a:latin typeface="Roboto"/>
                <a:ea typeface="Roboto"/>
                <a:cs typeface="Roboto"/>
                <a:sym typeface="Roboto"/>
              </a:rPr>
              <a:t>We believe there is benefit in applying UE assistance operation with all steering modes</a:t>
            </a:r>
            <a:endParaRPr dirty="0">
              <a:latin typeface="Roboto"/>
              <a:ea typeface="Roboto"/>
              <a:cs typeface="Roboto"/>
              <a:sym typeface="Roboto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Roboto"/>
              <a:buChar char="○"/>
            </a:pPr>
            <a:r>
              <a:rPr lang="en" dirty="0">
                <a:latin typeface="Roboto"/>
                <a:ea typeface="Roboto"/>
                <a:cs typeface="Roboto"/>
                <a:sym typeface="Roboto"/>
              </a:rPr>
              <a:t>Only the UE is aware of its internal state (battery level, temperature)</a:t>
            </a:r>
            <a:endParaRPr dirty="0">
              <a:latin typeface="Roboto"/>
              <a:ea typeface="Roboto"/>
              <a:cs typeface="Roboto"/>
              <a:sym typeface="Roboto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Roboto"/>
              <a:buChar char="○"/>
            </a:pPr>
            <a:r>
              <a:rPr lang="en" dirty="0">
                <a:latin typeface="Roboto"/>
                <a:ea typeface="Roboto"/>
                <a:cs typeface="Roboto"/>
                <a:sym typeface="Roboto"/>
              </a:rPr>
              <a:t>Only the UE can determine the energy cost of each access (throughput, channel conditions)</a:t>
            </a:r>
            <a:endParaRPr dirty="0">
              <a:latin typeface="Roboto"/>
              <a:ea typeface="Roboto"/>
              <a:cs typeface="Roboto"/>
              <a:sym typeface="Roboto"/>
            </a:endParaRPr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Roboto"/>
              <a:buChar char="■"/>
            </a:pPr>
            <a:r>
              <a:rPr lang="en" dirty="0">
                <a:latin typeface="Roboto"/>
                <a:ea typeface="Roboto"/>
                <a:cs typeface="Roboto"/>
                <a:sym typeface="Roboto"/>
              </a:rPr>
              <a:t>Energy consumption is a dynamic function of several factors</a:t>
            </a:r>
            <a:endParaRPr dirty="0">
              <a:latin typeface="Roboto"/>
              <a:ea typeface="Roboto"/>
              <a:cs typeface="Roboto"/>
              <a:sym typeface="Roboto"/>
            </a:endParaRPr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Roboto"/>
              <a:buChar char="■"/>
            </a:pPr>
            <a:r>
              <a:rPr lang="en" dirty="0">
                <a:latin typeface="Roboto"/>
                <a:ea typeface="Roboto"/>
                <a:cs typeface="Roboto"/>
                <a:sym typeface="Roboto"/>
              </a:rPr>
              <a:t>User location with respect to the gNB/WLAN AP, Traffic volume, UE implementation</a:t>
            </a:r>
            <a:endParaRPr dirty="0">
              <a:latin typeface="Roboto"/>
              <a:ea typeface="Roboto"/>
              <a:cs typeface="Roboto"/>
              <a:sym typeface="Roboto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Roboto"/>
              <a:buChar char="○"/>
            </a:pPr>
            <a:r>
              <a:rPr lang="en" dirty="0">
                <a:latin typeface="Roboto"/>
                <a:ea typeface="Roboto"/>
                <a:cs typeface="Roboto"/>
                <a:sym typeface="Roboto"/>
              </a:rPr>
              <a:t>For some traffic flows, the network does not really care which access is employed</a:t>
            </a:r>
            <a:endParaRPr dirty="0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Roboto"/>
              <a:ea typeface="Roboto"/>
              <a:cs typeface="Roboto"/>
              <a:sym typeface="Roboto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Roboto"/>
              <a:buChar char="●"/>
            </a:pPr>
            <a:r>
              <a:rPr lang="en" dirty="0">
                <a:latin typeface="Roboto"/>
                <a:ea typeface="Roboto"/>
                <a:cs typeface="Roboto"/>
                <a:sym typeface="Roboto"/>
              </a:rPr>
              <a:t>When both accesses are available, the UE may choose a different access than the access determined by the steering mode</a:t>
            </a:r>
            <a:endParaRPr dirty="0">
              <a:latin typeface="Roboto"/>
              <a:ea typeface="Roboto"/>
              <a:cs typeface="Roboto"/>
              <a:sym typeface="Roboto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Roboto"/>
              <a:buChar char="○"/>
            </a:pPr>
            <a:r>
              <a:rPr lang="en" dirty="0">
                <a:latin typeface="Roboto"/>
                <a:ea typeface="Roboto"/>
                <a:cs typeface="Roboto"/>
                <a:sym typeface="Roboto"/>
              </a:rPr>
              <a:t>Active-Standby: not use the Active access</a:t>
            </a:r>
            <a:endParaRPr dirty="0">
              <a:latin typeface="Roboto"/>
              <a:ea typeface="Roboto"/>
              <a:cs typeface="Roboto"/>
              <a:sym typeface="Roboto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Roboto"/>
              <a:buChar char="○"/>
            </a:pPr>
            <a:r>
              <a:rPr lang="en" dirty="0">
                <a:latin typeface="Roboto"/>
                <a:ea typeface="Roboto"/>
                <a:cs typeface="Roboto"/>
                <a:sym typeface="Roboto"/>
              </a:rPr>
              <a:t>Smallest Delay: not use the access with the smallest RTT</a:t>
            </a:r>
            <a:endParaRPr dirty="0">
              <a:latin typeface="Roboto"/>
              <a:ea typeface="Roboto"/>
              <a:cs typeface="Roboto"/>
              <a:sym typeface="Roboto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Roboto"/>
              <a:buChar char="○"/>
            </a:pPr>
            <a:r>
              <a:rPr lang="en" dirty="0">
                <a:latin typeface="Roboto"/>
                <a:ea typeface="Roboto"/>
                <a:cs typeface="Roboto"/>
                <a:sym typeface="Roboto"/>
              </a:rPr>
              <a:t>Priority-based: not route traffic to the high priority access even if it is not congested</a:t>
            </a:r>
            <a:endParaRPr dirty="0">
              <a:latin typeface="Roboto"/>
              <a:ea typeface="Roboto"/>
              <a:cs typeface="Roboto"/>
              <a:sym typeface="Roboto"/>
            </a:endParaRPr>
          </a:p>
          <a:p>
            <a:pPr marL="9144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Roboto"/>
              <a:ea typeface="Roboto"/>
              <a:cs typeface="Roboto"/>
              <a:sym typeface="Roboto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Roboto"/>
              <a:buChar char="●"/>
            </a:pPr>
            <a:r>
              <a:rPr lang="en" dirty="0">
                <a:latin typeface="Roboto"/>
                <a:ea typeface="Roboto"/>
                <a:cs typeface="Roboto"/>
                <a:sym typeface="Roboto"/>
              </a:rPr>
              <a:t>Network controls UE assistance operation</a:t>
            </a:r>
            <a:endParaRPr dirty="0">
              <a:latin typeface="Roboto"/>
              <a:ea typeface="Roboto"/>
              <a:cs typeface="Roboto"/>
              <a:sym typeface="Roboto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Roboto"/>
              <a:buChar char="○"/>
            </a:pPr>
            <a:r>
              <a:rPr lang="en" dirty="0">
                <a:latin typeface="Roboto"/>
                <a:ea typeface="Roboto"/>
                <a:cs typeface="Roboto"/>
                <a:sym typeface="Roboto"/>
              </a:rPr>
              <a:t>Can disable UE assistance operation by pushing new ATSSS rules</a:t>
            </a:r>
            <a:endParaRPr dirty="0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>
            <a:spLocks noGrp="1"/>
          </p:cNvSpPr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Should the UE apply arbitrary split percentage or only steer all traffic to one access?</a:t>
            </a:r>
            <a:endParaRPr dirty="0"/>
          </a:p>
        </p:txBody>
      </p:sp>
      <p:sp>
        <p:nvSpPr>
          <p:cNvPr id="80" name="Google Shape;80;p15"/>
          <p:cNvSpPr txBox="1"/>
          <p:nvPr/>
        </p:nvSpPr>
        <p:spPr>
          <a:xfrm>
            <a:off x="93600" y="904200"/>
            <a:ext cx="8956800" cy="255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Roboto"/>
              <a:buChar char="●"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Applies to Load-Balancing steering mode only</a:t>
            </a:r>
            <a:endParaRPr dirty="0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Roboto"/>
              <a:ea typeface="Roboto"/>
              <a:cs typeface="Roboto"/>
              <a:sym typeface="Roboto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Roboto"/>
              <a:buChar char="●"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At any point of time, only a fraction of UEs are likely to be engaged UE assisted operation</a:t>
            </a:r>
            <a:endParaRPr dirty="0">
              <a:latin typeface="Roboto"/>
              <a:ea typeface="Roboto"/>
              <a:cs typeface="Roboto"/>
              <a:sym typeface="Roboto"/>
            </a:endParaRPr>
          </a:p>
          <a:p>
            <a:pPr marL="9144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Roboto"/>
              <a:ea typeface="Roboto"/>
              <a:cs typeface="Roboto"/>
              <a:sym typeface="Roboto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Roboto"/>
              <a:buChar char="●"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From a network perspective, does not matter how these UEs split their traffic</a:t>
            </a:r>
            <a:endParaRPr dirty="0">
              <a:latin typeface="Roboto"/>
              <a:ea typeface="Roboto"/>
              <a:cs typeface="Roboto"/>
              <a:sym typeface="Roboto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Roboto"/>
              <a:ea typeface="Roboto"/>
              <a:cs typeface="Roboto"/>
              <a:sym typeface="Roboto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Roboto"/>
              <a:buChar char="●"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From a UE perspective, splitting is beneficial</a:t>
            </a:r>
            <a:endParaRPr dirty="0">
              <a:latin typeface="Roboto"/>
              <a:ea typeface="Roboto"/>
              <a:cs typeface="Roboto"/>
              <a:sym typeface="Roboto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Roboto"/>
              <a:buChar char="○"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Using a single access may not meet the throughput requirements of an application</a:t>
            </a:r>
            <a:endParaRPr dirty="0">
              <a:latin typeface="Roboto"/>
              <a:ea typeface="Roboto"/>
              <a:cs typeface="Roboto"/>
              <a:sym typeface="Roboto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Roboto"/>
              <a:buChar char="○"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Splitting traffic over two accesses may be more energy efficient than using a single access under QoS constraints</a:t>
            </a:r>
            <a:endParaRPr dirty="0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6"/>
          <p:cNvSpPr txBox="1">
            <a:spLocks noGrp="1"/>
          </p:cNvSpPr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How does the UPF identify the SDF in UE assisted operation?</a:t>
            </a:r>
            <a:endParaRPr dirty="0"/>
          </a:p>
        </p:txBody>
      </p:sp>
      <p:sp>
        <p:nvSpPr>
          <p:cNvPr id="86" name="Google Shape;86;p16"/>
          <p:cNvSpPr txBox="1"/>
          <p:nvPr/>
        </p:nvSpPr>
        <p:spPr>
          <a:xfrm>
            <a:off x="93600" y="904200"/>
            <a:ext cx="89568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Roboto"/>
              <a:buChar char="●"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We think the UE should provide an identity in the PMF message to the UPF which determines the corresponding ATSSS rule</a:t>
            </a:r>
            <a:endParaRPr dirty="0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aterial">
  <a:themeElements>
    <a:clrScheme name="Material">
      <a:dk1>
        <a:srgbClr val="4285F4"/>
      </a:dk1>
      <a:lt1>
        <a:srgbClr val="FFFFFF"/>
      </a:lt1>
      <a:dk2>
        <a:srgbClr val="424242"/>
      </a:dk2>
      <a:lt2>
        <a:srgbClr val="737373"/>
      </a:lt2>
      <a:accent1>
        <a:srgbClr val="0277BD"/>
      </a:accent1>
      <a:accent2>
        <a:srgbClr val="0F9D58"/>
      </a:accent2>
      <a:accent3>
        <a:srgbClr val="DB4437"/>
      </a:accent3>
      <a:accent4>
        <a:srgbClr val="FAFAFA"/>
      </a:accent4>
      <a:accent5>
        <a:srgbClr val="4FC3F7"/>
      </a:accent5>
      <a:accent6>
        <a:srgbClr val="F4B400"/>
      </a:accent6>
      <a:hlink>
        <a:srgbClr val="4FC3F7"/>
      </a:hlink>
      <a:folHlink>
        <a:srgbClr val="4FC3F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297</Words>
  <Application>Microsoft Office PowerPoint</Application>
  <PresentationFormat>On-screen Show (16:9)</PresentationFormat>
  <Paragraphs>29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Roboto</vt:lpstr>
      <vt:lpstr>Material</vt:lpstr>
      <vt:lpstr>UE assistance operation</vt:lpstr>
      <vt:lpstr>Should UE assistance operation be applied to additional steering modes?</vt:lpstr>
      <vt:lpstr>Should the UE apply arbitrary split percentage or only steer all traffic to one access?</vt:lpstr>
      <vt:lpstr> How does the UPF identify the SDF in UE assisted operation?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UE assistance operation</dc:title>
  <dc:creator>Pavan Nuggehalli</dc:creator>
  <cp:lastModifiedBy>Google</cp:lastModifiedBy>
  <cp:revision>1</cp:revision>
  <dcterms:modified xsi:type="dcterms:W3CDTF">2021-04-28T14:04:42Z</dcterms:modified>
</cp:coreProperties>
</file>