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88" r:id="rId8"/>
    <p:sldId id="786" r:id="rId9"/>
    <p:sldId id="787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35" autoAdjust="0"/>
    <p:restoredTop sz="90000" autoAdjust="0"/>
  </p:normalViewPr>
  <p:slideViewPr>
    <p:cSldViewPr snapToGrid="0">
      <p:cViewPr varScale="1">
        <p:scale>
          <a:sx n="115" d="100"/>
          <a:sy n="115" d="100"/>
        </p:scale>
        <p:origin x="225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78" d="100"/>
          <a:sy n="178" d="100"/>
        </p:scale>
        <p:origin x="1704" y="-202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4/17/21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4/17/21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569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62411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https://www.3gpp.org/ftp/</a:t>
            </a:r>
            <a:r>
              <a:rPr lang="en-US" dirty="0" err="1"/>
              <a:t>tsg_sa</a:t>
            </a:r>
            <a:r>
              <a:rPr lang="en-US" dirty="0"/>
              <a:t>/TSG_SA/TSGs_90E_Electronic/Docs/SP-200944.zip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94706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WG2#143E</a:t>
            </a:r>
          </a:p>
          <a:p>
            <a:r>
              <a:rPr lang="de-DE" sz="1200" b="1" kern="1200" dirty="0" err="1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Elbonia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 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12</a:t>
            </a:r>
            <a:r>
              <a:rPr lang="en-US" altLang="zh-CN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16</a:t>
            </a:r>
            <a:r>
              <a:rPr lang="en-US" altLang="zh-CN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zh-CN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April, 2021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168105" y="146873"/>
            <a:ext cx="206080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S2-2103081</a:t>
            </a:r>
            <a:endParaRPr lang="en-US" altLang="zh-CN" sz="1400" b="1" dirty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0550" y="6472375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WG2#144E</a:t>
            </a:r>
            <a:r>
              <a:rPr lang="en-GB" altLang="de-DE" sz="1200" baseline="0" dirty="0">
                <a:solidFill>
                  <a:schemeClr val="bg1"/>
                </a:solidFill>
              </a:rPr>
              <a:t> Meeting, </a:t>
            </a:r>
            <a:r>
              <a:rPr lang="en-GB" altLang="de-DE" sz="1200" baseline="0" dirty="0" err="1">
                <a:solidFill>
                  <a:schemeClr val="bg1"/>
                </a:solidFill>
              </a:rPr>
              <a:t>Elbonia</a:t>
            </a:r>
            <a:r>
              <a:rPr lang="en-GB" altLang="de-DE" sz="1200" dirty="0">
                <a:solidFill>
                  <a:schemeClr val="bg1"/>
                </a:solidFill>
              </a:rPr>
              <a:t>,</a:t>
            </a:r>
            <a:r>
              <a:rPr lang="en-GB" altLang="de-DE" sz="1200" baseline="0" dirty="0">
                <a:solidFill>
                  <a:schemeClr val="bg1"/>
                </a:solidFill>
              </a:rPr>
              <a:t> April 12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– 16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, 2021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3e_Electronic/Docs/S2-2100136.zi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3gpp.org/ftp/tsg_sa/WG2_Arch/TSGS2_142e_Electronic/Docs/S2-2009227.zip" TargetMode="External"/><Relationship Id="rId4" Type="http://schemas.openxmlformats.org/officeDocument/2006/relationships/hyperlink" Target="https://www.3gpp.org/ftp/tsg_sa/WG2_Arch/TSGS2_143e_Electronic/Docs/S2-2100261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5G_AIS </a:t>
            </a:r>
            <a:r>
              <a:rPr lang="en-US" altLang="de-DE" sz="3600" b="1" dirty="0"/>
              <a:t>Status </a:t>
            </a:r>
            <a:r>
              <a:rPr lang="en-GB" altLang="zh-CN" sz="3600" b="1" dirty="0"/>
              <a:t>Report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Lei </a:t>
            </a:r>
            <a:r>
              <a:rPr lang="en-US" sz="2000" b="1" dirty="0" err="1">
                <a:latin typeface="Arial" charset="0"/>
              </a:rPr>
              <a:t>Yixue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Tencent</a:t>
            </a:r>
            <a:r>
              <a:rPr lang="en-US" sz="1800" b="1" dirty="0">
                <a:latin typeface="Arial" charset="0"/>
              </a:rPr>
              <a:t>(Rapporteur)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altLang="zh-CN" dirty="0"/>
              <a:t>5G_AIS</a:t>
            </a:r>
            <a:r>
              <a:rPr lang="zh-CN" altLang="en-US" dirty="0"/>
              <a:t> </a:t>
            </a:r>
            <a:r>
              <a:rPr lang="en-US" altLang="de-DE" dirty="0"/>
              <a:t>Status after SA2#144E</a:t>
            </a:r>
            <a:endParaRPr lang="de-DE" altLang="de-DE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3168" y="2638051"/>
            <a:ext cx="8443632" cy="3325937"/>
          </a:xfrm>
        </p:spPr>
        <p:txBody>
          <a:bodyPr>
            <a:normAutofit/>
          </a:bodyPr>
          <a:lstStyle/>
          <a:p>
            <a:r>
              <a:rPr lang="de-DE" altLang="de-DE" sz="1800" dirty="0"/>
              <a:t>Progress since SA#91E:</a:t>
            </a:r>
          </a:p>
          <a:p>
            <a:pPr lvl="1"/>
            <a:r>
              <a:rPr lang="en-US" altLang="zh-CN" sz="1600" dirty="0"/>
              <a:t>SA2#144e was the third meeting to have 5G_AIS on agenda</a:t>
            </a:r>
          </a:p>
          <a:p>
            <a:pPr lvl="1"/>
            <a:r>
              <a:rPr lang="en-US" altLang="zh-CN" sz="1600" dirty="0"/>
              <a:t>1 CR to 501 (3312) was approved.</a:t>
            </a:r>
          </a:p>
          <a:p>
            <a:pPr lvl="1"/>
            <a:r>
              <a:rPr lang="en-US" altLang="zh-CN" sz="1600" dirty="0"/>
              <a:t>3 CRs on 5QI were technically endorsed(2178/2370/2555) and wait for RAN1 reply LS for confirmation</a:t>
            </a:r>
          </a:p>
          <a:p>
            <a:pPr lvl="1"/>
            <a:r>
              <a:rPr lang="en-US" altLang="zh-CN" sz="1600" dirty="0"/>
              <a:t>A few CRs related to both AIS and IIoT were approved(3054/3055/3056/…) which were submitted &amp; handled under IIoT agenda item.</a:t>
            </a:r>
          </a:p>
          <a:p>
            <a:r>
              <a:rPr lang="en-US" sz="2000" dirty="0"/>
              <a:t>RAN impacts or dependencies:</a:t>
            </a:r>
            <a:endParaRPr lang="de-DE" sz="2000" dirty="0"/>
          </a:p>
          <a:p>
            <a:pPr lvl="1"/>
            <a:r>
              <a:rPr lang="en-US" sz="1600" dirty="0"/>
              <a:t>To consider RAN1 potential feedback on SA4 newly proposed 5QI values</a:t>
            </a:r>
            <a:endParaRPr lang="en-US" sz="1600" dirty="0">
              <a:solidFill>
                <a:srgbClr val="FF0000"/>
              </a:solidFill>
            </a:endParaRPr>
          </a:p>
          <a:p>
            <a:pPr lvl="0"/>
            <a:r>
              <a:rPr lang="de-DE" sz="1800" dirty="0"/>
              <a:t>Next steps:</a:t>
            </a:r>
          </a:p>
          <a:p>
            <a:pPr lvl="1"/>
            <a:r>
              <a:rPr lang="de-DE" altLang="de-DE" sz="1600" dirty="0" err="1"/>
              <a:t>Continue</a:t>
            </a:r>
            <a:r>
              <a:rPr lang="de-DE" altLang="de-DE" sz="1600" dirty="0"/>
              <a:t> normative </a:t>
            </a:r>
            <a:r>
              <a:rPr lang="de-DE" altLang="de-DE" sz="1600" dirty="0" err="1"/>
              <a:t>work</a:t>
            </a:r>
            <a:endParaRPr lang="de-DE" altLang="de-DE" sz="1600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E28AE79E-1C37-4138-A893-6A2780288F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1499516"/>
              </p:ext>
            </p:extLst>
          </p:nvPr>
        </p:nvGraphicFramePr>
        <p:xfrm>
          <a:off x="243168" y="161484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5G_AIS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 System Enhancements for Advanced Interactive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 -&gt; 80%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June’ 21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SP-190564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473234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altLang="zh-CN" dirty="0"/>
              <a:t>5G_AIS</a:t>
            </a:r>
            <a:r>
              <a:rPr lang="zh-CN" altLang="en-US" dirty="0"/>
              <a:t> </a:t>
            </a:r>
            <a:r>
              <a:rPr lang="en-US" altLang="de-DE" dirty="0"/>
              <a:t>Status after SA2#143E</a:t>
            </a:r>
            <a:endParaRPr lang="de-DE" altLang="de-DE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3168" y="2638051"/>
            <a:ext cx="8443632" cy="3325937"/>
          </a:xfrm>
        </p:spPr>
        <p:txBody>
          <a:bodyPr>
            <a:normAutofit lnSpcReduction="10000"/>
          </a:bodyPr>
          <a:lstStyle/>
          <a:p>
            <a:r>
              <a:rPr lang="de-DE" altLang="de-DE" sz="1800" dirty="0"/>
              <a:t>Progress since SA#90E:</a:t>
            </a:r>
          </a:p>
          <a:p>
            <a:pPr lvl="1"/>
            <a:r>
              <a:rPr lang="en-US" altLang="zh-CN" sz="1600" dirty="0"/>
              <a:t>SA2#143e was the second meeting to have 5G_AIS on agenda</a:t>
            </a:r>
          </a:p>
          <a:p>
            <a:pPr lvl="1"/>
            <a:r>
              <a:rPr lang="en-US" altLang="zh-CN" sz="1600" dirty="0"/>
              <a:t>SA2 got two reply LSes from RAN1(</a:t>
            </a:r>
            <a:r>
              <a:rPr lang="en-US" altLang="zh-CN" sz="1600" dirty="0">
                <a:hlinkClick r:id="rId3"/>
              </a:rPr>
              <a:t>S2-2100136</a:t>
            </a:r>
            <a:r>
              <a:rPr lang="en-US" altLang="zh-CN" sz="1600" dirty="0"/>
              <a:t>) and SA4(</a:t>
            </a:r>
            <a:r>
              <a:rPr lang="en-US" altLang="zh-CN" sz="1600" dirty="0">
                <a:hlinkClick r:id="rId4"/>
              </a:rPr>
              <a:t>S2-2100261</a:t>
            </a:r>
            <a:r>
              <a:rPr lang="en-US" altLang="zh-CN" sz="1600" dirty="0"/>
              <a:t>) to SA2 LS (</a:t>
            </a:r>
            <a:r>
              <a:rPr lang="en-US" altLang="zh-CN" sz="1600" dirty="0">
                <a:hlinkClick r:id="rId5"/>
              </a:rPr>
              <a:t>S2-2009227</a:t>
            </a:r>
            <a:r>
              <a:rPr lang="en-US" altLang="zh-CN" sz="1600" dirty="0"/>
              <a:t>)</a:t>
            </a:r>
          </a:p>
          <a:p>
            <a:pPr lvl="1"/>
            <a:r>
              <a:rPr lang="en-US" altLang="zh-CN" sz="1600" dirty="0"/>
              <a:t>2 CRs to 501 and 503 were agreed.</a:t>
            </a:r>
          </a:p>
          <a:p>
            <a:pPr lvl="1"/>
            <a:r>
              <a:rPr lang="en-US" altLang="zh-CN" sz="1600" dirty="0"/>
              <a:t>1 CR on 5QI was technically endorsed.</a:t>
            </a:r>
          </a:p>
          <a:p>
            <a:pPr lvl="1"/>
            <a:r>
              <a:rPr lang="en-US" altLang="zh-CN" sz="1600" dirty="0"/>
              <a:t>1 Reply LS to SA4 (CC RAN2, RAN1) agreed regarding to packet size/MTU.</a:t>
            </a:r>
          </a:p>
          <a:p>
            <a:r>
              <a:rPr lang="en-US" sz="2000" dirty="0"/>
              <a:t>RAN impacts or dependencies:</a:t>
            </a:r>
            <a:endParaRPr lang="de-DE" sz="2000" dirty="0"/>
          </a:p>
          <a:p>
            <a:pPr lvl="1"/>
            <a:r>
              <a:rPr lang="en-US" sz="1600" dirty="0"/>
              <a:t>To consider RAN1 potential feedback on SA4 newly proposed </a:t>
            </a:r>
            <a:r>
              <a:rPr lang="en-US" sz="1600"/>
              <a:t>5QI values</a:t>
            </a:r>
            <a:endParaRPr lang="en-US" sz="1600" dirty="0">
              <a:solidFill>
                <a:srgbClr val="FF0000"/>
              </a:solidFill>
            </a:endParaRPr>
          </a:p>
          <a:p>
            <a:pPr lvl="0"/>
            <a:r>
              <a:rPr lang="de-DE" sz="1800" dirty="0"/>
              <a:t>Next steps:</a:t>
            </a:r>
          </a:p>
          <a:p>
            <a:pPr lvl="1"/>
            <a:r>
              <a:rPr lang="de-DE" altLang="de-DE" sz="1600" dirty="0" err="1"/>
              <a:t>Continue</a:t>
            </a:r>
            <a:r>
              <a:rPr lang="de-DE" altLang="de-DE" sz="1600" dirty="0"/>
              <a:t> normative </a:t>
            </a:r>
            <a:r>
              <a:rPr lang="de-DE" altLang="de-DE" sz="1600" dirty="0" err="1"/>
              <a:t>work</a:t>
            </a:r>
            <a:endParaRPr lang="de-DE" altLang="de-DE" sz="1600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E28AE79E-1C37-4138-A893-6A2780288F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0638200"/>
              </p:ext>
            </p:extLst>
          </p:nvPr>
        </p:nvGraphicFramePr>
        <p:xfrm>
          <a:off x="243168" y="161484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5G_AIS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 System Enhancements for Advanced Interactive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 -&gt; 6</a:t>
                      </a:r>
                      <a:r>
                        <a:rPr lang="en-US" altLang="zh-CN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June’ 21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SP-190564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56CF9AEA-26E6-934A-BA45-E660551C5061}"/>
              </a:ext>
            </a:extLst>
          </p:cNvPr>
          <p:cNvSpPr txBox="1"/>
          <p:nvPr/>
        </p:nvSpPr>
        <p:spPr>
          <a:xfrm rot="20851000">
            <a:off x="171018" y="352192"/>
            <a:ext cx="118394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800" dirty="0">
                <a:solidFill>
                  <a:srgbClr val="FF0000"/>
                </a:solidFill>
              </a:rPr>
              <a:t>Backup</a:t>
            </a:r>
            <a:endParaRPr kumimoji="1" lang="zh-CN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92358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altLang="zh-CN" dirty="0"/>
              <a:t>5G_AIS</a:t>
            </a:r>
            <a:r>
              <a:rPr lang="zh-CN" altLang="en-US" dirty="0"/>
              <a:t> </a:t>
            </a:r>
            <a:r>
              <a:rPr lang="en-US" altLang="de-DE" dirty="0"/>
              <a:t>status after SA2#14</a:t>
            </a:r>
            <a:r>
              <a:rPr lang="en-US" altLang="zh-CN" dirty="0"/>
              <a:t>2</a:t>
            </a:r>
            <a:r>
              <a:rPr lang="en-US" altLang="de-DE" dirty="0"/>
              <a:t>E</a:t>
            </a:r>
            <a:endParaRPr lang="de-DE" altLang="de-DE" dirty="0">
              <a:solidFill>
                <a:schemeClr val="tx1"/>
              </a:solidFill>
            </a:endParaRPr>
          </a:p>
        </p:txBody>
      </p:sp>
      <p:sp>
        <p:nvSpPr>
          <p:cNvPr id="8" name="内容占位符 7">
            <a:extLst>
              <a:ext uri="{FF2B5EF4-FFF2-40B4-BE49-F238E27FC236}">
                <a16:creationId xmlns:a16="http://schemas.microsoft.com/office/drawing/2014/main" id="{38F3C235-9729-6E4F-BC4E-6350C3EE58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2" name="内容占位符 11">
            <a:extLst>
              <a:ext uri="{FF2B5EF4-FFF2-40B4-BE49-F238E27FC236}">
                <a16:creationId xmlns:a16="http://schemas.microsoft.com/office/drawing/2014/main" id="{16F7FFE4-2DE3-CB44-9B3D-04C24D7318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E2780655-9E68-314F-B940-44BBE5DF3627}"/>
              </a:ext>
            </a:extLst>
          </p:cNvPr>
          <p:cNvSpPr txBox="1">
            <a:spLocks/>
          </p:cNvSpPr>
          <p:nvPr/>
        </p:nvSpPr>
        <p:spPr bwMode="auto">
          <a:xfrm>
            <a:off x="293423" y="2542336"/>
            <a:ext cx="8404754" cy="3702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de-DE" sz="2000" kern="0" dirty="0"/>
              <a:t>Progress </a:t>
            </a:r>
            <a:r>
              <a:rPr lang="de-DE" altLang="de-DE" sz="2000" kern="0" dirty="0" err="1"/>
              <a:t>since</a:t>
            </a:r>
            <a:r>
              <a:rPr lang="de-DE" altLang="de-DE" sz="2000" kern="0" dirty="0"/>
              <a:t> SA#89-e:</a:t>
            </a:r>
          </a:p>
          <a:p>
            <a:pPr lvl="1">
              <a:spcBef>
                <a:spcPts val="0"/>
              </a:spcBef>
            </a:pPr>
            <a:r>
              <a:rPr lang="en-US" altLang="zh-CN" sz="1400" kern="0" dirty="0"/>
              <a:t>SA2#142E was the first meeting to have 5G-AIS on agenda. </a:t>
            </a:r>
          </a:p>
          <a:p>
            <a:pPr lvl="1">
              <a:spcBef>
                <a:spcPts val="0"/>
              </a:spcBef>
            </a:pPr>
            <a:r>
              <a:rPr lang="en-US" altLang="zh-CN" sz="1400" kern="0" dirty="0"/>
              <a:t>Discussion on several draft CRs but none was agreed. </a:t>
            </a:r>
          </a:p>
          <a:p>
            <a:pPr lvl="1">
              <a:spcBef>
                <a:spcPts val="0"/>
              </a:spcBef>
            </a:pPr>
            <a:r>
              <a:rPr lang="en-US" altLang="zh-CN" sz="1400" kern="0" dirty="0"/>
              <a:t>LS sent to RAN1 and SA4 on New Standardized 5QIs for 5G-AIS .</a:t>
            </a:r>
          </a:p>
          <a:p>
            <a:pPr marL="457200" lvl="1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de-DE" sz="2000" kern="0" dirty="0"/>
              <a:t>RAN </a:t>
            </a:r>
            <a:r>
              <a:rPr lang="de-DE" altLang="de-DE" sz="2000" kern="0" dirty="0" err="1"/>
              <a:t>impacts</a:t>
            </a:r>
            <a:r>
              <a:rPr lang="de-DE" altLang="de-DE" sz="2000" kern="0" dirty="0"/>
              <a:t> </a:t>
            </a:r>
            <a:r>
              <a:rPr lang="de-DE" altLang="de-DE" sz="2000" kern="0" dirty="0" err="1"/>
              <a:t>or</a:t>
            </a:r>
            <a:r>
              <a:rPr lang="de-DE" altLang="de-DE" sz="2000" kern="0" dirty="0"/>
              <a:t> </a:t>
            </a:r>
            <a:r>
              <a:rPr lang="de-DE" altLang="de-DE" sz="2000" kern="0" dirty="0" err="1"/>
              <a:t>dependencies</a:t>
            </a:r>
            <a:r>
              <a:rPr lang="de-DE" altLang="de-DE" sz="2000" kern="0" dirty="0"/>
              <a:t>:</a:t>
            </a:r>
          </a:p>
          <a:p>
            <a:pPr marL="742950" lvl="2" indent="-342900">
              <a:lnSpc>
                <a:spcPts val="1600"/>
              </a:lnSpc>
              <a:spcBef>
                <a:spcPts val="0"/>
              </a:spcBef>
              <a:buClr>
                <a:srgbClr val="C00000"/>
              </a:buClr>
              <a:buFont typeface="Calibri" panose="020F0502020204030204" pitchFamily="34" charset="0"/>
              <a:buChar char="•"/>
            </a:pPr>
            <a:r>
              <a:rPr lang="en-US" sz="1400" kern="0" dirty="0"/>
              <a:t>Feedback from RAN1 if the proposed new standardized 5QIs can be supported by NG-RAN.</a:t>
            </a:r>
          </a:p>
          <a:p>
            <a:pPr marL="742950" lvl="2" indent="-342900">
              <a:lnSpc>
                <a:spcPts val="1600"/>
              </a:lnSpc>
              <a:spcBef>
                <a:spcPts val="0"/>
              </a:spcBef>
              <a:buClr>
                <a:srgbClr val="C00000"/>
              </a:buClr>
              <a:buFont typeface="Calibri" panose="020F0502020204030204" pitchFamily="34" charset="0"/>
              <a:buChar char="•"/>
            </a:pPr>
            <a:endParaRPr lang="de-DE" sz="1400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de-DE" sz="2000" kern="0" dirty="0"/>
              <a:t>Next </a:t>
            </a:r>
            <a:r>
              <a:rPr lang="de-DE" altLang="de-DE" sz="2000" kern="0" dirty="0" err="1"/>
              <a:t>steps</a:t>
            </a:r>
            <a:r>
              <a:rPr lang="de-DE" altLang="de-DE" sz="2000" kern="0" dirty="0"/>
              <a:t>:</a:t>
            </a:r>
          </a:p>
          <a:p>
            <a:pPr lvl="1"/>
            <a:r>
              <a:rPr lang="en-US" sz="1400" kern="0" dirty="0"/>
              <a:t>Continue normative work.</a:t>
            </a:r>
            <a:endParaRPr lang="en-GB" altLang="zh-CN" sz="1400" kern="0" dirty="0"/>
          </a:p>
          <a:p>
            <a:pPr marL="457200" lvl="1" indent="0">
              <a:spcBef>
                <a:spcPts val="0"/>
              </a:spcBef>
              <a:spcAft>
                <a:spcPts val="225"/>
              </a:spcAft>
              <a:buFont typeface="Arial" panose="020B0604020202020204" pitchFamily="34" charset="0"/>
              <a:buNone/>
            </a:pPr>
            <a:endParaRPr lang="en-US" altLang="zh-CN" sz="1400" kern="0" dirty="0"/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92768946-B67F-7A43-87EF-8D70EAB11C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05235"/>
              </p:ext>
            </p:extLst>
          </p:nvPr>
        </p:nvGraphicFramePr>
        <p:xfrm>
          <a:off x="271598" y="1376362"/>
          <a:ext cx="8634196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88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9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3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4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80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5G_AIS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 System Enhancement for Advanced Interactive Services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0% -&gt; 10%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Jun, 21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SP-190564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A781B145-B9CF-FB48-8D26-D9288E51D1B9}"/>
              </a:ext>
            </a:extLst>
          </p:cNvPr>
          <p:cNvSpPr txBox="1"/>
          <p:nvPr/>
        </p:nvSpPr>
        <p:spPr>
          <a:xfrm rot="20851000">
            <a:off x="171018" y="352192"/>
            <a:ext cx="118394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800" dirty="0">
                <a:solidFill>
                  <a:srgbClr val="FF0000"/>
                </a:solidFill>
              </a:rPr>
              <a:t>Backup</a:t>
            </a:r>
            <a:endParaRPr kumimoji="1" lang="zh-CN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91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6376</TotalTime>
  <Words>407</Words>
  <Application>Microsoft Macintosh PowerPoint</Application>
  <PresentationFormat>全屏显示(4:3)</PresentationFormat>
  <Paragraphs>72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 </vt:lpstr>
      <vt:lpstr>Arial</vt:lpstr>
      <vt:lpstr>Calibri</vt:lpstr>
      <vt:lpstr>Times New Roman</vt:lpstr>
      <vt:lpstr>Office Theme</vt:lpstr>
      <vt:lpstr>5G_AIS Status Report</vt:lpstr>
      <vt:lpstr>5G_AIS Status after SA2#144E</vt:lpstr>
      <vt:lpstr>5G_AIS Status after SA2#143E</vt:lpstr>
      <vt:lpstr>5G_AIS status after SA2#142E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T137290</cp:lastModifiedBy>
  <cp:revision>1289</cp:revision>
  <dcterms:created xsi:type="dcterms:W3CDTF">2008-08-30T09:32:10Z</dcterms:created>
  <dcterms:modified xsi:type="dcterms:W3CDTF">2021-04-17T09:55:16Z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