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84" r:id="rId4"/>
    <p:sldId id="285" r:id="rId5"/>
    <p:sldId id="286" r:id="rId6"/>
    <p:sldId id="287" r:id="rId7"/>
    <p:sldId id="26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5D6"/>
    <a:srgbClr val="F8CBAD"/>
    <a:srgbClr val="DEEBF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74D752-6E12-4575-ADA4-AE6CFD81E7CF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CAF65-5130-4458-B2DA-A6B9D650F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652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458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436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88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39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10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968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517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879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94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81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752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22E28-144C-4FC4-A337-3F81FF28E455}" type="datetimeFigureOut">
              <a:rPr lang="zh-CN" altLang="en-US" smtClean="0"/>
              <a:t>2021/3/31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4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engli.Raymond@Huawei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eams.microsoft.com/l/meetup-join/19:meeting_NzkyMmNhNmMtN2RmYy00NTIyLTkzZjQtMDc4NDBiNzRiNTAw@thread.v2/0?context=%7b%22Tid%22:%2292e84ceb-fbfd-47ab-be52-080c6b87953f%22,%22Oid%22:%2216e398e7-407f-42da-a719-ca3982793afa%22%7d" TargetMode="External"/><Relationship Id="rId2" Type="http://schemas.openxmlformats.org/officeDocument/2006/relationships/hyperlink" Target="https://www.3gpp.org/ftp/tsg_sa/WG2_Arch/TSGS2_144E_Electronic/INBOX/DRAFTS/5MBS/Pre-meeting%20CC/5MBS_TSs_workplan%20144E_CATT_Nokia_Tencent_ZTE_LGE_JNPR_ER.doc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2_Arch/TSGS2_143e_Electronic/Docs/S2-2100195.zip" TargetMode="External"/><Relationship Id="rId13" Type="http://schemas.openxmlformats.org/officeDocument/2006/relationships/hyperlink" Target="https://www.3gpp.org/ftp/tsg_sa/WG2_Arch/TSGS2_143e_Electronic/Docs/S2-2100593.zip" TargetMode="External"/><Relationship Id="rId3" Type="http://schemas.openxmlformats.org/officeDocument/2006/relationships/hyperlink" Target="https://www.3gpp.org/ftp/tsg_sa/WG2_Arch/TSGS2_143e_Electronic/Docs/S2-2100522.zip" TargetMode="External"/><Relationship Id="rId7" Type="http://schemas.openxmlformats.org/officeDocument/2006/relationships/hyperlink" Target="https://www.3gpp.org/ftp/tsg_sa/WG2_Arch/TSGS2_143e_Electronic/Docs/S2-2100880.zip" TargetMode="External"/><Relationship Id="rId12" Type="http://schemas.openxmlformats.org/officeDocument/2006/relationships/hyperlink" Target="https://www.3gpp.org/ftp/tsg_sa/WG2_Arch/TSGS2_143e_Electronic/Docs/S2-2100716.zip" TargetMode="External"/><Relationship Id="rId2" Type="http://schemas.openxmlformats.org/officeDocument/2006/relationships/hyperlink" Target="https://www.3gpp.org/ftp/tsg_sa/WG2_Arch/TSGS2_143e_Electronic/Docs/S2-210071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2_Arch/TSGS2_143e_Electronic/Docs/S2-2100194.zip" TargetMode="External"/><Relationship Id="rId11" Type="http://schemas.openxmlformats.org/officeDocument/2006/relationships/hyperlink" Target="https://www.3gpp.org/ftp/tsg_sa/WG2_Arch/TSGS2_143e_Electronic/Docs/S2-2100349.zip" TargetMode="External"/><Relationship Id="rId5" Type="http://schemas.openxmlformats.org/officeDocument/2006/relationships/hyperlink" Target="https://www.3gpp.org/ftp/tsg_sa/WG2_Arch/TSGS2_143e_Electronic/Docs/S2-2100193.zip" TargetMode="External"/><Relationship Id="rId10" Type="http://schemas.openxmlformats.org/officeDocument/2006/relationships/hyperlink" Target="https://www.3gpp.org/ftp/tsg_sa/WG2_Arch/TSGS2_143e_Electronic/Docs/S2-2100383.zip" TargetMode="External"/><Relationship Id="rId4" Type="http://schemas.openxmlformats.org/officeDocument/2006/relationships/hyperlink" Target="https://www.3gpp.org/ftp/tsg_sa/WG2_Arch/TSGS2_143e_Electronic/Docs/S2-2100192.zip" TargetMode="External"/><Relationship Id="rId9" Type="http://schemas.openxmlformats.org/officeDocument/2006/relationships/hyperlink" Target="https://www.3gpp.org/ftp/tsg_sa/WG2_Arch/TSGS2_143e_Electronic/Docs/S2-2100718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Pre-SA2#144E </a:t>
            </a:r>
            <a:r>
              <a:rPr lang="en-US" altLang="zh-CN" b="1" dirty="0"/>
              <a:t>5MBS Coordination </a:t>
            </a:r>
            <a:r>
              <a:rPr lang="en-US" altLang="zh-CN" b="1" dirty="0" smtClean="0"/>
              <a:t>Call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/>
              <a:t>LiMeng</a:t>
            </a:r>
            <a:endParaRPr lang="en-US" altLang="zh-CN" dirty="0"/>
          </a:p>
          <a:p>
            <a:r>
              <a:rPr lang="en-US" altLang="zh-CN" dirty="0">
                <a:hlinkClick r:id="rId2"/>
              </a:rPr>
              <a:t>Mengli.Raymond@Huawei.com</a:t>
            </a:r>
            <a:endParaRPr lang="en-US" altLang="zh-CN" dirty="0"/>
          </a:p>
          <a:p>
            <a:r>
              <a:rPr lang="en-US" altLang="zh-CN" dirty="0" smtClean="0"/>
              <a:t>2021.03.31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9079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Agenda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altLang="zh-CN" dirty="0"/>
              <a:t>Discussion for the work plan for normative phase: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Latest </a:t>
            </a:r>
            <a:r>
              <a:rPr lang="en-US" altLang="zh-CN" dirty="0"/>
              <a:t>version is </a:t>
            </a:r>
            <a:r>
              <a:rPr lang="en-US" altLang="zh-CN" u="sng" dirty="0">
                <a:hlinkClick r:id="rId2"/>
              </a:rPr>
              <a:t>here</a:t>
            </a:r>
            <a:r>
              <a:rPr lang="en-US" altLang="zh-CN" dirty="0"/>
              <a:t>.</a:t>
            </a:r>
            <a:endParaRPr lang="zh-CN" altLang="zh-CN" dirty="0"/>
          </a:p>
          <a:p>
            <a:pPr lvl="0"/>
            <a:r>
              <a:rPr lang="en-US" altLang="zh-CN" dirty="0"/>
              <a:t>Discussion for the TS open issues:</a:t>
            </a:r>
            <a:endParaRPr lang="zh-CN" altLang="zh-CN" dirty="0"/>
          </a:p>
          <a:p>
            <a:pPr lvl="1"/>
            <a:r>
              <a:rPr lang="en-US" altLang="zh-CN" dirty="0" smtClean="0"/>
              <a:t>MBS </a:t>
            </a:r>
            <a:r>
              <a:rPr lang="en-US" altLang="zh-CN" dirty="0"/>
              <a:t>session establishment (e.g., delivery mode decision, tunnel establishment);</a:t>
            </a:r>
            <a:endParaRPr lang="zh-CN" altLang="zh-CN" dirty="0"/>
          </a:p>
          <a:p>
            <a:pPr lvl="1"/>
            <a:r>
              <a:rPr lang="en-US" altLang="zh-CN" dirty="0"/>
              <a:t>Mobility procedures (e.g., delivery mode switch, lossless);</a:t>
            </a:r>
            <a:endParaRPr lang="zh-CN" altLang="zh-CN" dirty="0"/>
          </a:p>
          <a:p>
            <a:pPr lvl="1"/>
            <a:r>
              <a:rPr lang="en-US" altLang="zh-CN" dirty="0"/>
              <a:t>IWK related (e.g., architecture, procedures);</a:t>
            </a:r>
            <a:endParaRPr lang="zh-CN" altLang="zh-CN" dirty="0"/>
          </a:p>
          <a:p>
            <a:pPr lvl="1"/>
            <a:r>
              <a:rPr lang="en-US" altLang="zh-CN" dirty="0"/>
              <a:t>Local MBS services (including the way to document the procedures, and details e.g., information provisioning, restriction enforcement</a:t>
            </a:r>
            <a:r>
              <a:rPr lang="en-US" altLang="zh-CN" dirty="0" smtClean="0"/>
              <a:t>).</a:t>
            </a:r>
          </a:p>
          <a:p>
            <a:pPr lvl="1"/>
            <a:r>
              <a:rPr lang="en-US" altLang="zh-CN" dirty="0"/>
              <a:t>MBS Architecture and session ID</a:t>
            </a:r>
            <a:r>
              <a:rPr lang="en-US" altLang="zh-CN" dirty="0" smtClean="0"/>
              <a:t>;</a:t>
            </a:r>
            <a:endParaRPr lang="zh-CN" altLang="zh-CN" dirty="0"/>
          </a:p>
          <a:p>
            <a:pPr lvl="0"/>
            <a:r>
              <a:rPr lang="en-US" altLang="zh-CN" dirty="0"/>
              <a:t>Unhandled documents related to the Multicast of 143E</a:t>
            </a:r>
            <a:r>
              <a:rPr lang="en-US" altLang="zh-CN" dirty="0" smtClean="0"/>
              <a:t>;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Meeting Bridge (Microsoft Teams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u="sng" dirty="0">
                <a:hlinkClick r:id="rId3"/>
              </a:rPr>
              <a:t>Click here to join the meeting</a:t>
            </a:r>
            <a:r>
              <a:rPr lang="en-US" altLang="zh-CN" dirty="0"/>
              <a:t> </a:t>
            </a:r>
            <a:endParaRPr lang="zh-CN" altLang="zh-CN" dirty="0"/>
          </a:p>
          <a:p>
            <a:pPr lvl="1"/>
            <a:endParaRPr lang="zh-CN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195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17983" cy="1325563"/>
          </a:xfrm>
        </p:spPr>
        <p:txBody>
          <a:bodyPr/>
          <a:lstStyle/>
          <a:p>
            <a:r>
              <a:rPr lang="en-US" altLang="zh-CN" b="1" dirty="0" smtClean="0"/>
              <a:t>Work Plan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1" y="1825625"/>
            <a:ext cx="5048249" cy="4737100"/>
          </a:xfrm>
        </p:spPr>
        <p:txBody>
          <a:bodyPr/>
          <a:lstStyle/>
          <a:p>
            <a:r>
              <a:rPr lang="en-US" altLang="zh-CN" dirty="0" smtClean="0"/>
              <a:t>Current status of the work plan for TS 23.247.</a:t>
            </a:r>
            <a:endParaRPr lang="en-US" altLang="zh-CN" sz="2000" dirty="0" smtClean="0"/>
          </a:p>
          <a:p>
            <a:pPr lvl="1"/>
            <a:r>
              <a:rPr lang="en-US" altLang="zh-CN" sz="2000" dirty="0"/>
              <a:t>Newly-added </a:t>
            </a:r>
            <a:r>
              <a:rPr lang="en-US" altLang="zh-CN" sz="2000" dirty="0" smtClean="0"/>
              <a:t>clauses (yellow).</a:t>
            </a:r>
            <a:endParaRPr lang="en-US" altLang="zh-CN" sz="2000" dirty="0"/>
          </a:p>
          <a:p>
            <a:pPr lvl="2"/>
            <a:r>
              <a:rPr lang="en-US" altLang="zh-CN" sz="1600" dirty="0"/>
              <a:t>Agreeable</a:t>
            </a:r>
            <a:r>
              <a:rPr lang="en-US" altLang="zh-CN" sz="1600" dirty="0" smtClean="0"/>
              <a:t>?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Clauses with contributors (orange).</a:t>
            </a:r>
          </a:p>
          <a:p>
            <a:pPr lvl="2"/>
            <a:r>
              <a:rPr lang="en-US" altLang="zh-CN" sz="1600" dirty="0" smtClean="0"/>
              <a:t>Major changes expected – submission?</a:t>
            </a:r>
          </a:p>
          <a:p>
            <a:pPr lvl="1"/>
            <a:r>
              <a:rPr lang="en-US" altLang="zh-CN" sz="2000" dirty="0"/>
              <a:t>Clauses without </a:t>
            </a:r>
            <a:r>
              <a:rPr lang="en-US" altLang="zh-CN" sz="2000" dirty="0" smtClean="0"/>
              <a:t>contributors (red).</a:t>
            </a:r>
          </a:p>
          <a:p>
            <a:pPr lvl="2"/>
            <a:r>
              <a:rPr lang="en-US" altLang="zh-CN" sz="1600" dirty="0" smtClean="0"/>
              <a:t>Volunteers?</a:t>
            </a:r>
          </a:p>
          <a:p>
            <a:pPr lvl="1"/>
            <a:r>
              <a:rPr lang="en-US" altLang="zh-CN" sz="2000" dirty="0" smtClean="0"/>
              <a:t>Other clauses.</a:t>
            </a:r>
          </a:p>
          <a:p>
            <a:pPr lvl="2"/>
            <a:r>
              <a:rPr lang="en-US" altLang="zh-CN" sz="1600" dirty="0" smtClean="0"/>
              <a:t>Have the description but may need update.</a:t>
            </a:r>
            <a:endParaRPr lang="en-US" altLang="zh-CN" sz="1600" dirty="0"/>
          </a:p>
          <a:p>
            <a:pPr lvl="2"/>
            <a:endParaRPr lang="en-US" altLang="zh-CN" sz="16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409794"/>
              </p:ext>
            </p:extLst>
          </p:nvPr>
        </p:nvGraphicFramePr>
        <p:xfrm>
          <a:off x="6180590" y="256675"/>
          <a:ext cx="5810250" cy="643998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18925"/>
                <a:gridCol w="2538599"/>
                <a:gridCol w="608974"/>
                <a:gridCol w="2143752"/>
              </a:tblGrid>
              <a:tr h="17518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Clause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Clause title 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Major contributor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effectLst/>
                        </a:rPr>
                        <a:t>NOTE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759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Principles of multicast and Broadcast communication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 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Based on S2-2100625r05 in 144E.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066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 service provisioning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needed.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</a:tr>
              <a:tr h="8759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General architecture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needed.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</a:tr>
              <a:tr h="175189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for Interworking with EPS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Based on S2-2100449, and new</a:t>
                      </a:r>
                      <a:r>
                        <a:rPr lang="en-US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ly submitted one </a:t>
                      </a: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the CC folder</a:t>
                      </a:r>
                      <a:r>
                        <a:rPr lang="en-US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144E.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10066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5.3.1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point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Vivo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8759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5.3.2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Functional entities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Vivo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needed.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</a:tr>
              <a:tr h="10066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6.1.1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Authorization to the service for Multicast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Vivo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needed.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</a:tr>
              <a:tr h="10066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Local MBS service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needed.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</a:tr>
              <a:tr h="8759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Mobility support of MBS service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ZTE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needed.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</a:tr>
              <a:tr h="98555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6.4.1</a:t>
                      </a:r>
                      <a:endParaRPr 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Subscription to Multicast services</a:t>
                      </a:r>
                      <a:endParaRPr 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144E?</a:t>
                      </a:r>
                      <a:endParaRPr 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75189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6.5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Identifiers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Tencent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 the new</a:t>
                      </a:r>
                      <a:r>
                        <a:rPr lang="en-US" altLang="zh-CN" sz="8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ly submitted one </a:t>
                      </a:r>
                      <a:r>
                        <a:rPr lang="en-US" altLang="zh-CN" sz="8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the CC folder</a:t>
                      </a:r>
                      <a:r>
                        <a:rPr lang="en-US" altLang="zh-CN" sz="8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altLang="zh-CN" sz="800" b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6.6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Handling for Multicast and Broadcast services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CATT, 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 the content if needed.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plane Management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1713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6.8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Interworking with MBMS over E-UTRAN for public safety services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needed.</a:t>
                      </a:r>
                    </a:p>
                  </a:txBody>
                  <a:tcPr marL="7216" marR="7216" marT="0" marB="0"/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6.9.1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MBS Session Context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ZTE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6.9.2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MBS Service Context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ZTE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6.x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</a:t>
                      </a:r>
                      <a:r>
                        <a:rPr lang="en-US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 management related policy control</a:t>
                      </a:r>
                      <a:endParaRPr lang="zh-CN" sz="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effectLst/>
                        </a:rPr>
                        <a:t>CATT</a:t>
                      </a:r>
                      <a:endParaRPr lang="zh-CN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sz="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1006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7.1.1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Configuration for MBS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Ericsson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needed.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</a:tr>
              <a:tr h="1713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7.1.2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MB-SMF discovery and selection for multicast/broadcast session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 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needed.</a:t>
                      </a:r>
                    </a:p>
                  </a:txBody>
                  <a:tcPr marL="7216" marR="7216" marT="0" marB="0"/>
                </a:tc>
              </a:tr>
              <a:tr h="1006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join and Session Establishment procedure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Qualcomm</a:t>
                      </a:r>
                      <a:r>
                        <a:rPr lang="en-US" sz="800" u="none" strike="noStrike" dirty="0">
                          <a:effectLst/>
                        </a:rPr>
                        <a:t> 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1006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leave procedure and Session Release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Vivo</a:t>
                      </a:r>
                      <a:endParaRPr lang="zh-CN" sz="800" dirty="0">
                        <a:effectLst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1713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session start(activation)/stop(deactivation)/update procedure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Samsung</a:t>
                      </a:r>
                      <a:endParaRPr lang="zh-CN" sz="800" dirty="0">
                        <a:effectLst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1006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7.2.4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authorization procedure for MBS join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Juniper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1006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7.2.5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Mobility Procedure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Huawei</a:t>
                      </a:r>
                      <a:endParaRPr lang="zh-CN" sz="800" dirty="0">
                        <a:effectLst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1713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7.2.6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Local multicast service with/without the location-dependent content.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Huawei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7.3.1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MBS Session Establishment for broadcast.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Ericsson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</a:t>
                      </a:r>
                      <a:r>
                        <a:rPr lang="en-US" sz="800" dirty="0">
                          <a:effectLst/>
                        </a:rPr>
                        <a:t> 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7.3.2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Session Release for Broadcast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smtClean="0">
                          <a:effectLst/>
                        </a:rPr>
                        <a:t>Ericsson</a:t>
                      </a:r>
                      <a:endParaRPr lang="zh-CN" alt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</a:t>
                      </a:r>
                      <a:r>
                        <a:rPr lang="en-US" altLang="zh-CN" sz="800" smtClean="0">
                          <a:effectLst/>
                        </a:rPr>
                        <a:t> </a:t>
                      </a:r>
                      <a:endParaRPr lang="zh-CN" alt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7.3.3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Session Update for Broadcast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Ericsson</a:t>
                      </a:r>
                      <a:endParaRPr lang="zh-CN" alt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</a:t>
                      </a:r>
                      <a:r>
                        <a:rPr lang="en-US" altLang="zh-CN" sz="800" dirty="0" smtClean="0">
                          <a:effectLst/>
                        </a:rPr>
                        <a:t> </a:t>
                      </a:r>
                      <a:endParaRPr lang="zh-CN" alt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</a:tr>
              <a:tr h="1713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7.3.4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Local broadcast service and location-dependent 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Broadcast Service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Ericsson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</a:t>
                      </a:r>
                      <a:r>
                        <a:rPr lang="en-US" altLang="zh-CN" sz="800" dirty="0" smtClean="0">
                          <a:effectLst/>
                        </a:rPr>
                        <a:t> </a:t>
                      </a:r>
                      <a:endParaRPr lang="zh-CN" alt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</a:tr>
              <a:tr h="1006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service is provided via </a:t>
                      </a:r>
                      <a:r>
                        <a:rPr lang="en-GB" sz="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eMBMS</a:t>
                      </a: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5MBS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Qualcomm</a:t>
                      </a:r>
                      <a:endParaRPr lang="zh-CN" sz="800" dirty="0">
                        <a:effectLst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7.4.2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Same service is not provided via </a:t>
                      </a:r>
                      <a:r>
                        <a:rPr lang="en-GB" sz="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eMBMS</a:t>
                      </a: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5MBS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Huawei</a:t>
                      </a:r>
                      <a:endParaRPr lang="zh-CN" sz="8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985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8.1</a:t>
                      </a:r>
                      <a:endParaRPr 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Control plane for Multicast and Broadcast services</a:t>
                      </a:r>
                      <a:endParaRPr 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b="1" kern="12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144E?</a:t>
                      </a:r>
                      <a:endParaRPr lang="zh-CN" alt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8CBAD"/>
                    </a:solidFill>
                  </a:tcPr>
                </a:tc>
              </a:tr>
              <a:tr h="985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8.2</a:t>
                      </a:r>
                      <a:endParaRPr 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plane for Multicast and Broadcast services</a:t>
                      </a:r>
                      <a:endParaRPr 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144E?</a:t>
                      </a:r>
                      <a:endParaRPr lang="zh-CN" altLang="zh-CN" sz="8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8CBAD"/>
                    </a:solidFill>
                  </a:tcPr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9.x1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services for MB-SMF discovery  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CATT</a:t>
                      </a:r>
                      <a:endParaRPr lang="zh-CN" sz="8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9.x2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Services for MBS session policy control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Nokia</a:t>
                      </a:r>
                      <a:endParaRPr lang="zh-CN" sz="8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17518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9.x3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Services for MBS session management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CATT,</a:t>
                      </a:r>
                      <a:endParaRPr lang="zh-CN" sz="8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Nokia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9.x4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policy authorization service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Nokia</a:t>
                      </a:r>
                      <a:endParaRPr lang="zh-CN" sz="8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 or later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87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9.x5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NEF MBS service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Nokia</a:t>
                      </a:r>
                      <a:endParaRPr lang="zh-CN" sz="8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 or later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rgbClr val="FBE5D6"/>
                    </a:solidFill>
                  </a:tcPr>
                </a:tc>
              </a:tr>
              <a:tr h="1006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Annex A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Configuration options at Service and/or Application for MBS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Qualcomm</a:t>
                      </a:r>
                      <a:r>
                        <a:rPr lang="en-US" sz="800" dirty="0">
                          <a:effectLst/>
                        </a:rPr>
                        <a:t> </a:t>
                      </a:r>
                      <a:endParaRPr 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 updating</a:t>
                      </a:r>
                      <a:r>
                        <a:rPr lang="en-GB" altLang="zh-CN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content if needed</a:t>
                      </a:r>
                      <a:r>
                        <a:rPr lang="en-US" altLang="zh-CN" sz="800" dirty="0" smtClean="0">
                          <a:effectLst/>
                        </a:rPr>
                        <a:t> </a:t>
                      </a:r>
                      <a:endParaRPr lang="zh-CN" altLang="zh-CN" sz="8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324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85095" cy="1325563"/>
          </a:xfrm>
        </p:spPr>
        <p:txBody>
          <a:bodyPr/>
          <a:lstStyle/>
          <a:p>
            <a:r>
              <a:rPr lang="en-US" altLang="zh-CN" b="1" dirty="0" smtClean="0"/>
              <a:t>Work Plan (cont’d)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701" y="1825625"/>
            <a:ext cx="4975370" cy="4737100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Proposed </a:t>
            </a:r>
            <a:r>
              <a:rPr lang="en-US" altLang="zh-CN" sz="2000" dirty="0" smtClean="0"/>
              <a:t>documentation </a:t>
            </a:r>
            <a:r>
              <a:rPr lang="en-US" altLang="zh-CN" sz="2000" dirty="0"/>
              <a:t>way</a:t>
            </a:r>
            <a:r>
              <a:rPr lang="en-US" altLang="zh-CN" sz="2000" dirty="0" smtClean="0"/>
              <a:t> for 23.50X.</a:t>
            </a:r>
            <a:endParaRPr lang="en-US" altLang="zh-CN" sz="1600" dirty="0" smtClean="0"/>
          </a:p>
          <a:p>
            <a:pPr lvl="1"/>
            <a:r>
              <a:rPr lang="en-US" altLang="zh-CN" sz="1800" dirty="0" smtClean="0"/>
              <a:t>On </a:t>
            </a:r>
            <a:r>
              <a:rPr lang="en-US" altLang="zh-CN" sz="1800" dirty="0"/>
              <a:t>501/502:</a:t>
            </a:r>
          </a:p>
          <a:p>
            <a:pPr lvl="2"/>
            <a:r>
              <a:rPr lang="en-US" altLang="zh-CN" sz="1400" dirty="0" smtClean="0"/>
              <a:t>Subscription:</a:t>
            </a:r>
          </a:p>
          <a:p>
            <a:pPr lvl="3"/>
            <a:r>
              <a:rPr lang="en-US" altLang="zh-CN" sz="1100" dirty="0" smtClean="0"/>
              <a:t>Capture </a:t>
            </a:r>
            <a:r>
              <a:rPr lang="en-US" altLang="zh-CN" sz="1100" dirty="0"/>
              <a:t>MBS related subscription data in </a:t>
            </a:r>
            <a:r>
              <a:rPr lang="en-US" altLang="zh-CN" sz="1100" dirty="0" smtClean="0"/>
              <a:t>23.247 (section 6.4.1)</a:t>
            </a:r>
            <a:r>
              <a:rPr lang="en-US" altLang="zh-CN" sz="1100" dirty="0"/>
              <a:t>.</a:t>
            </a:r>
            <a:r>
              <a:rPr lang="en-US" altLang="zh-CN" sz="1100" dirty="0" smtClean="0"/>
              <a:t> </a:t>
            </a:r>
          </a:p>
          <a:p>
            <a:pPr lvl="3"/>
            <a:r>
              <a:rPr lang="en-US" altLang="zh-CN" sz="1100" dirty="0"/>
              <a:t>If the changes are not too many, we can update “Table 5.2.3.3.1-1: UE Subscription data types” and “Table 5.2.3.3.1-3: UE Subscription data types keys”,  Otherwise only add reference in 502? </a:t>
            </a:r>
          </a:p>
          <a:p>
            <a:pPr lvl="2"/>
            <a:r>
              <a:rPr lang="en-US" altLang="zh-CN" sz="1400" dirty="0" smtClean="0"/>
              <a:t>NF services:</a:t>
            </a:r>
          </a:p>
          <a:p>
            <a:pPr lvl="3"/>
            <a:r>
              <a:rPr lang="en-US" altLang="zh-CN" sz="1100" dirty="0" smtClean="0"/>
              <a:t>For </a:t>
            </a:r>
            <a:r>
              <a:rPr lang="en-US" altLang="zh-CN" sz="1100" dirty="0"/>
              <a:t>MBS specific NFs, record the services/functionalities in </a:t>
            </a:r>
            <a:r>
              <a:rPr lang="en-US" altLang="zh-CN" sz="1100" dirty="0" smtClean="0"/>
              <a:t>23.247;</a:t>
            </a:r>
          </a:p>
          <a:p>
            <a:pPr lvl="3"/>
            <a:r>
              <a:rPr lang="en-US" altLang="zh-CN" sz="1100" dirty="0" smtClean="0"/>
              <a:t>For </a:t>
            </a:r>
            <a:r>
              <a:rPr lang="en-US" altLang="zh-CN" sz="1100" dirty="0"/>
              <a:t>non-MBS specific NFs, we all put the “enhanced services” in 247, and only add reference in 501/502</a:t>
            </a:r>
            <a:r>
              <a:rPr lang="en-US" altLang="zh-CN" sz="1050" dirty="0" smtClean="0"/>
              <a:t>.</a:t>
            </a:r>
          </a:p>
          <a:p>
            <a:pPr lvl="2"/>
            <a:r>
              <a:rPr lang="en-US" altLang="zh-CN" sz="1400" dirty="0" smtClean="0"/>
              <a:t>New features:</a:t>
            </a:r>
          </a:p>
          <a:p>
            <a:pPr lvl="3"/>
            <a:r>
              <a:rPr lang="en-US" altLang="zh-CN" sz="1200" dirty="0" smtClean="0"/>
              <a:t>Architecture; N4; UP; discovery</a:t>
            </a:r>
            <a:endParaRPr lang="en-US" altLang="zh-CN" sz="1200" dirty="0"/>
          </a:p>
          <a:p>
            <a:pPr lvl="1"/>
            <a:r>
              <a:rPr lang="en-US" altLang="zh-CN" sz="1800" dirty="0"/>
              <a:t>On 503:</a:t>
            </a:r>
          </a:p>
          <a:p>
            <a:pPr lvl="2"/>
            <a:r>
              <a:rPr lang="en-US" altLang="zh-CN" sz="1200" dirty="0" smtClean="0"/>
              <a:t>Have </a:t>
            </a:r>
            <a:r>
              <a:rPr lang="en-US" altLang="zh-CN" sz="1200" dirty="0"/>
              <a:t>a new separate clause on MBS in 503 giving a brief overview and pointing to any specific description in 23.247. </a:t>
            </a:r>
          </a:p>
          <a:p>
            <a:pPr lvl="2"/>
            <a:r>
              <a:rPr lang="en-US" altLang="zh-CN" sz="1200" dirty="0" smtClean="0"/>
              <a:t>Along </a:t>
            </a:r>
            <a:r>
              <a:rPr lang="en-US" altLang="zh-CN" sz="1200" dirty="0"/>
              <a:t>the same line, we need to further consider the services for multicast policy </a:t>
            </a:r>
            <a:r>
              <a:rPr lang="en-US" altLang="zh-CN" sz="1200" dirty="0" smtClean="0"/>
              <a:t>control. </a:t>
            </a:r>
            <a:endParaRPr lang="en-US" altLang="zh-CN" sz="1200" dirty="0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558895"/>
              </p:ext>
            </p:extLst>
          </p:nvPr>
        </p:nvGraphicFramePr>
        <p:xfrm>
          <a:off x="6023295" y="1036852"/>
          <a:ext cx="5810250" cy="117386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18925"/>
                <a:gridCol w="2538599"/>
                <a:gridCol w="608974"/>
                <a:gridCol w="2143752"/>
              </a:tblGrid>
              <a:tr h="254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Clause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Clause title 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Major contributor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effectLst/>
                        </a:rPr>
                        <a:t>NOTE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4.2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.X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 architecture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Nokia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5.8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N4 enhancements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>
                          <a:effectLst/>
                        </a:rPr>
                        <a:t>Nokia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</a:rPr>
                        <a:t>144E or later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5.8.2.10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UP Tunnel Management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err="1" smtClean="0">
                          <a:effectLst/>
                        </a:rPr>
                        <a:t>Tencent</a:t>
                      </a:r>
                      <a:endParaRPr lang="zh-CN" altLang="zh-CN" sz="1000" dirty="0" smtClean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</a:rPr>
                        <a:t>144E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5.17.1.1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General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LGE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</a:rPr>
                        <a:t>144E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6.3.2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SMF discovery and selection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LGE, Nokia,</a:t>
                      </a:r>
                      <a:r>
                        <a:rPr lang="en-US" altLang="zh-CN" sz="800" baseline="0" dirty="0" smtClean="0">
                          <a:effectLst/>
                        </a:rPr>
                        <a:t> </a:t>
                      </a:r>
                      <a:r>
                        <a:rPr lang="en-US" altLang="zh-CN" sz="800" dirty="0" smtClean="0">
                          <a:effectLst/>
                        </a:rPr>
                        <a:t>ZTE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 or later?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6.2.6.2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NF profile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>
                          <a:effectLst/>
                        </a:rPr>
                        <a:t>LGE, Nokia</a:t>
                      </a:r>
                      <a:endParaRPr lang="zh-CN" altLang="zh-CN" sz="1000" dirty="0" smtClean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497192"/>
              </p:ext>
            </p:extLst>
          </p:nvPr>
        </p:nvGraphicFramePr>
        <p:xfrm>
          <a:off x="6023295" y="2470759"/>
          <a:ext cx="5810250" cy="117386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18925"/>
                <a:gridCol w="2538599"/>
                <a:gridCol w="608974"/>
                <a:gridCol w="2143752"/>
              </a:tblGrid>
              <a:tr h="254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Clause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Clause title 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Major contributor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effectLst/>
                        </a:rPr>
                        <a:t>NOTE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5.2.2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AMF services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2679" marR="3267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>
                          <a:effectLst/>
                        </a:rPr>
                        <a:t>Nokia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smtClean="0">
                          <a:effectLst/>
                        </a:rPr>
                        <a:t>144E or later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5.2.3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UDM services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2679" marR="3267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smtClean="0">
                          <a:effectLst/>
                        </a:rPr>
                        <a:t>Nokia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smtClean="0">
                          <a:effectLst/>
                        </a:rPr>
                        <a:t>144E or later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5.2.5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PCF services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2679" marR="3267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smtClean="0">
                          <a:effectLst/>
                        </a:rPr>
                        <a:t>Nokia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</a:rPr>
                        <a:t>144E or later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5.2.6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NEF services</a:t>
                      </a:r>
                      <a:endParaRPr 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2679" marR="3267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>
                          <a:effectLst/>
                        </a:rPr>
                        <a:t>Nokia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</a:rPr>
                        <a:t>144E or later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5.2.7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NRF services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>
                          <a:effectLst/>
                        </a:rPr>
                        <a:t>LGE, Nokia</a:t>
                      </a:r>
                      <a:endParaRPr lang="zh-CN" altLang="zh-CN" sz="1000" dirty="0" smtClean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144E</a:t>
                      </a:r>
                      <a:endParaRPr lang="zh-CN" altLang="zh-CN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5.2.8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SMF services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smtClean="0">
                          <a:effectLst/>
                        </a:rPr>
                        <a:t>Nokia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</a:rPr>
                        <a:t>144E or later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5.2.13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BSF services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>
                          <a:effectLst/>
                        </a:rPr>
                        <a:t>Nokia</a:t>
                      </a:r>
                      <a:endParaRPr lang="zh-CN" altLang="zh-CN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</a:rPr>
                        <a:t>144E or later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380732"/>
              </p:ext>
            </p:extLst>
          </p:nvPr>
        </p:nvGraphicFramePr>
        <p:xfrm>
          <a:off x="6023295" y="3884081"/>
          <a:ext cx="5810250" cy="6521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18925"/>
                <a:gridCol w="2538599"/>
                <a:gridCol w="608974"/>
                <a:gridCol w="2143752"/>
              </a:tblGrid>
              <a:tr h="254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Clause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Clause title 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</a:rPr>
                        <a:t>Major contributor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effectLst/>
                        </a:rPr>
                        <a:t>NOTE</a:t>
                      </a:r>
                      <a:endParaRPr lang="zh-CN" sz="800" b="1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98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4.3.x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Session management related policy control requirements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679" marR="3267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Ericsson; Nokia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smtClean="0">
                          <a:effectLst/>
                        </a:rPr>
                        <a:t>144E or later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</a:rPr>
                        <a:t>6.1.3.x</a:t>
                      </a: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Session management related policy control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679" marR="3267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dirty="0" smtClean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CATT, Nokia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800" dirty="0" smtClean="0">
                          <a:effectLst/>
                        </a:rPr>
                        <a:t>144E or later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216" marR="7216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856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TS open </a:t>
            </a:r>
            <a:r>
              <a:rPr lang="en-US" altLang="zh-CN" b="1" dirty="0" smtClean="0"/>
              <a:t>issues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4619625" cy="4351338"/>
          </a:xfrm>
        </p:spPr>
        <p:txBody>
          <a:bodyPr>
            <a:normAutofit fontScale="62500" lnSpcReduction="20000"/>
          </a:bodyPr>
          <a:lstStyle/>
          <a:p>
            <a:pPr marL="228600" lvl="1">
              <a:spcBef>
                <a:spcPts val="1000"/>
              </a:spcBef>
            </a:pPr>
            <a:r>
              <a:rPr lang="en-US" altLang="zh-CN" sz="2800" b="1" dirty="0" smtClean="0"/>
              <a:t>Signaling efficiency issue</a:t>
            </a:r>
          </a:p>
          <a:p>
            <a:pPr lvl="1"/>
            <a:r>
              <a:rPr lang="en-US" altLang="zh-CN" b="1" dirty="0"/>
              <a:t>001: </a:t>
            </a:r>
            <a:r>
              <a:rPr lang="en-US" altLang="zh-CN" dirty="0" smtClean="0"/>
              <a:t>5MBS Signaling Efficiency Other (Ericsson)</a:t>
            </a:r>
          </a:p>
          <a:p>
            <a:pPr lvl="1"/>
            <a:r>
              <a:rPr lang="en-US" altLang="zh-CN" b="1" dirty="0" smtClean="0"/>
              <a:t>002</a:t>
            </a:r>
            <a:r>
              <a:rPr lang="en-US" altLang="zh-CN" b="1" dirty="0"/>
              <a:t>: </a:t>
            </a:r>
            <a:r>
              <a:rPr lang="en-US" altLang="zh-CN" dirty="0" smtClean="0"/>
              <a:t>Signaling </a:t>
            </a:r>
            <a:r>
              <a:rPr lang="en-US" altLang="zh-CN" dirty="0"/>
              <a:t>efficiency of the MBS </a:t>
            </a:r>
            <a:r>
              <a:rPr lang="en-US" altLang="zh-CN" dirty="0" smtClean="0"/>
              <a:t>procedures (Huawei)</a:t>
            </a:r>
            <a:endParaRPr lang="en-US" altLang="zh-CN" dirty="0"/>
          </a:p>
          <a:p>
            <a:pPr marL="228600" lvl="1">
              <a:spcBef>
                <a:spcPts val="1000"/>
              </a:spcBef>
            </a:pPr>
            <a:r>
              <a:rPr lang="en-US" altLang="zh-CN" sz="2800" b="1" dirty="0" smtClean="0"/>
              <a:t>MBS </a:t>
            </a:r>
            <a:r>
              <a:rPr lang="en-US" altLang="zh-CN" sz="2800" b="1" dirty="0"/>
              <a:t>session </a:t>
            </a:r>
            <a:r>
              <a:rPr lang="en-US" altLang="zh-CN" sz="2800" b="1" dirty="0" smtClean="0"/>
              <a:t>establishment for multicast</a:t>
            </a:r>
            <a:endParaRPr lang="en-US" altLang="zh-CN" sz="2800" b="1" dirty="0"/>
          </a:p>
          <a:p>
            <a:pPr lvl="1"/>
            <a:r>
              <a:rPr lang="en-US" altLang="zh-CN" b="1" dirty="0" smtClean="0"/>
              <a:t>101</a:t>
            </a:r>
            <a:r>
              <a:rPr lang="en-US" altLang="zh-CN" b="1" dirty="0"/>
              <a:t>: </a:t>
            </a:r>
            <a:r>
              <a:rPr lang="en-US" altLang="zh-CN" dirty="0"/>
              <a:t>MBS Session Join and Establishment (Huawei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b="1" dirty="0" smtClean="0"/>
              <a:t>102: </a:t>
            </a:r>
            <a:r>
              <a:rPr lang="en-GB" altLang="zh-CN" dirty="0"/>
              <a:t>Multicast session join </a:t>
            </a:r>
            <a:r>
              <a:rPr lang="en-GB" altLang="zh-CN" dirty="0" smtClean="0"/>
              <a:t>procedure (CATT)</a:t>
            </a:r>
            <a:r>
              <a:rPr lang="en-US" altLang="zh-CN" dirty="0" smtClean="0"/>
              <a:t> </a:t>
            </a:r>
          </a:p>
          <a:p>
            <a:r>
              <a:rPr lang="en-US" altLang="zh-CN" b="1" dirty="0" smtClean="0"/>
              <a:t>Architectural related</a:t>
            </a:r>
          </a:p>
          <a:p>
            <a:pPr lvl="1"/>
            <a:r>
              <a:rPr lang="en-US" altLang="zh-CN" b="1" dirty="0" smtClean="0"/>
              <a:t>201:</a:t>
            </a:r>
            <a:r>
              <a:rPr lang="en-US" altLang="zh-CN" dirty="0" smtClean="0"/>
              <a:t> Architecture </a:t>
            </a:r>
            <a:r>
              <a:rPr lang="en-US" altLang="zh-CN" dirty="0"/>
              <a:t>Reference Point </a:t>
            </a:r>
            <a:r>
              <a:rPr lang="en-US" altLang="zh-CN" dirty="0" smtClean="0"/>
              <a:t>Update (Ericsson)</a:t>
            </a:r>
          </a:p>
          <a:p>
            <a:pPr lvl="1"/>
            <a:r>
              <a:rPr lang="en-US" altLang="zh-CN" b="1" dirty="0" smtClean="0"/>
              <a:t>202:</a:t>
            </a:r>
            <a:r>
              <a:rPr lang="en-US" altLang="zh-CN" dirty="0" smtClean="0"/>
              <a:t> MB-N9 interface (Juniper)</a:t>
            </a:r>
          </a:p>
          <a:p>
            <a:r>
              <a:rPr lang="en-US" altLang="zh-CN" b="1" dirty="0" smtClean="0"/>
              <a:t>Mobility </a:t>
            </a:r>
            <a:r>
              <a:rPr lang="en-US" altLang="zh-CN" b="1" dirty="0"/>
              <a:t>procedures </a:t>
            </a:r>
            <a:endParaRPr lang="en-US" altLang="zh-CN" b="1" dirty="0" smtClean="0"/>
          </a:p>
          <a:p>
            <a:pPr lvl="1"/>
            <a:r>
              <a:rPr lang="en-US" altLang="zh-CN" b="1" dirty="0" smtClean="0">
                <a:solidFill>
                  <a:prstClr val="black"/>
                </a:solidFill>
              </a:rPr>
              <a:t>301</a:t>
            </a:r>
            <a:r>
              <a:rPr lang="en-US" altLang="zh-CN" b="1" dirty="0">
                <a:solidFill>
                  <a:prstClr val="black"/>
                </a:solidFill>
              </a:rPr>
              <a:t>: </a:t>
            </a:r>
            <a:r>
              <a:rPr lang="en-US" altLang="zh-CN" dirty="0"/>
              <a:t>Mobility Procedures for </a:t>
            </a:r>
            <a:r>
              <a:rPr lang="en-US" altLang="zh-CN" dirty="0" smtClean="0"/>
              <a:t>5MBS </a:t>
            </a:r>
            <a:r>
              <a:rPr lang="en-US" altLang="zh-CN" dirty="0" smtClean="0">
                <a:solidFill>
                  <a:prstClr val="black"/>
                </a:solidFill>
              </a:rPr>
              <a:t>(</a:t>
            </a:r>
            <a:r>
              <a:rPr lang="en-US" altLang="zh-CN" dirty="0">
                <a:solidFill>
                  <a:prstClr val="black"/>
                </a:solidFill>
              </a:rPr>
              <a:t>Huawei</a:t>
            </a:r>
            <a:r>
              <a:rPr lang="en-US" altLang="zh-CN" dirty="0" smtClean="0">
                <a:solidFill>
                  <a:prstClr val="black"/>
                </a:solidFill>
              </a:rPr>
              <a:t>)</a:t>
            </a:r>
          </a:p>
          <a:p>
            <a:r>
              <a:rPr lang="en-US" altLang="zh-CN" b="1" dirty="0" smtClean="0"/>
              <a:t>IWK related</a:t>
            </a:r>
          </a:p>
          <a:p>
            <a:pPr lvl="1"/>
            <a:r>
              <a:rPr lang="en-US" altLang="zh-CN" b="1" dirty="0" smtClean="0"/>
              <a:t>401:</a:t>
            </a:r>
            <a:r>
              <a:rPr lang="en-US" altLang="zh-CN" dirty="0" smtClean="0"/>
              <a:t> </a:t>
            </a:r>
            <a:r>
              <a:rPr lang="en-US" altLang="zh-CN" dirty="0"/>
              <a:t>5MBS interworking with eMBMS (</a:t>
            </a:r>
            <a:r>
              <a:rPr lang="en-US" altLang="zh-CN" dirty="0" smtClean="0"/>
              <a:t>Qualcomm)</a:t>
            </a:r>
            <a:endParaRPr lang="en-US" altLang="zh-CN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6381750" y="1825625"/>
            <a:ext cx="5095875" cy="4101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</a:rPr>
              <a:t>MBS Session ID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prstClr val="black"/>
                </a:solidFill>
              </a:rPr>
              <a:t>501:</a:t>
            </a:r>
            <a:r>
              <a:rPr lang="en-US" altLang="zh-CN" sz="1400" dirty="0">
                <a:solidFill>
                  <a:prstClr val="black"/>
                </a:solidFill>
              </a:rPr>
              <a:t> TS 23.247 MBS session ID and TMGI (Qualcomm)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</a:rPr>
              <a:t>MBS session leave procedures 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prstClr val="black"/>
                </a:solidFill>
              </a:rPr>
              <a:t>601: </a:t>
            </a:r>
            <a:r>
              <a:rPr lang="en-US" altLang="zh-CN" sz="1400" dirty="0">
                <a:solidFill>
                  <a:prstClr val="black"/>
                </a:solidFill>
              </a:rPr>
              <a:t>MBS Session leave (Huawei)</a:t>
            </a: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prstClr val="black"/>
                </a:solidFill>
              </a:rPr>
              <a:t>Broadcast-related procedures 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prstClr val="black"/>
                </a:solidFill>
              </a:rPr>
              <a:t>701: </a:t>
            </a:r>
            <a:r>
              <a:rPr lang="en-US" altLang="zh-CN" sz="1400" dirty="0">
                <a:solidFill>
                  <a:prstClr val="black"/>
                </a:solidFill>
              </a:rPr>
              <a:t>Broadcast Delivery Status Notification (Ericsson)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altLang="zh-CN" sz="1400" b="1" dirty="0">
                <a:solidFill>
                  <a:prstClr val="black"/>
                </a:solidFill>
              </a:rPr>
              <a:t>702: </a:t>
            </a:r>
            <a:r>
              <a:rPr lang="en-GB" altLang="zh-CN" sz="1400" dirty="0">
                <a:solidFill>
                  <a:prstClr val="black"/>
                </a:solidFill>
              </a:rPr>
              <a:t>Procedures of configuration for MBS (CATT)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1600" b="1" dirty="0">
                <a:solidFill>
                  <a:prstClr val="black"/>
                </a:solidFill>
              </a:rPr>
              <a:t>NF </a:t>
            </a:r>
            <a:r>
              <a:rPr lang="en-GB" altLang="zh-CN" sz="1600" b="1" dirty="0" smtClean="0">
                <a:solidFill>
                  <a:prstClr val="black"/>
                </a:solidFill>
              </a:rPr>
              <a:t>Services and policies</a:t>
            </a:r>
            <a:endParaRPr lang="en-GB" altLang="zh-CN" sz="1600" b="1" dirty="0">
              <a:solidFill>
                <a:prstClr val="black"/>
              </a:solidFill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solidFill>
                  <a:prstClr val="black"/>
                </a:solidFill>
              </a:rPr>
              <a:t>801:</a:t>
            </a:r>
            <a:r>
              <a:rPr lang="en-US" altLang="zh-CN" sz="1400" dirty="0" smtClean="0">
                <a:solidFill>
                  <a:prstClr val="black"/>
                </a:solidFill>
              </a:rPr>
              <a:t> MB-SMF </a:t>
            </a:r>
            <a:r>
              <a:rPr lang="en-US" altLang="zh-CN" sz="1400" dirty="0">
                <a:solidFill>
                  <a:prstClr val="black"/>
                </a:solidFill>
              </a:rPr>
              <a:t>services (CATT)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solidFill>
                  <a:prstClr val="black"/>
                </a:solidFill>
              </a:rPr>
              <a:t>802:</a:t>
            </a:r>
            <a:r>
              <a:rPr lang="en-US" altLang="zh-CN" sz="1400" dirty="0" smtClean="0">
                <a:solidFill>
                  <a:prstClr val="black"/>
                </a:solidFill>
              </a:rPr>
              <a:t> Policy </a:t>
            </a:r>
            <a:r>
              <a:rPr lang="en-US" altLang="zh-CN" sz="1400" dirty="0">
                <a:solidFill>
                  <a:prstClr val="black"/>
                </a:solidFill>
              </a:rPr>
              <a:t>control for Multicast and Broadcast services (CATT)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solidFill>
                  <a:prstClr val="black"/>
                </a:solidFill>
              </a:rPr>
              <a:t>803:</a:t>
            </a:r>
            <a:r>
              <a:rPr lang="en-US" altLang="zh-CN" sz="1400" dirty="0" smtClean="0">
                <a:solidFill>
                  <a:prstClr val="black"/>
                </a:solidFill>
              </a:rPr>
              <a:t> MBS </a:t>
            </a:r>
            <a:r>
              <a:rPr lang="en-US" altLang="zh-CN" sz="1400" dirty="0">
                <a:solidFill>
                  <a:prstClr val="black"/>
                </a:solidFill>
              </a:rPr>
              <a:t>Session management related policy control (CATT)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solidFill>
                  <a:prstClr val="black"/>
                </a:solidFill>
              </a:rPr>
              <a:t>804:</a:t>
            </a:r>
            <a:r>
              <a:rPr lang="en-US" altLang="zh-CN" sz="1400" dirty="0" smtClean="0">
                <a:solidFill>
                  <a:prstClr val="black"/>
                </a:solidFill>
              </a:rPr>
              <a:t> Enhanced </a:t>
            </a:r>
            <a:r>
              <a:rPr lang="en-US" altLang="zh-CN" sz="1400" dirty="0">
                <a:solidFill>
                  <a:prstClr val="black"/>
                </a:solidFill>
              </a:rPr>
              <a:t>NRF services for MBS (CATT)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solidFill>
                  <a:prstClr val="black"/>
                </a:solidFill>
              </a:rPr>
              <a:t>805:</a:t>
            </a:r>
            <a:r>
              <a:rPr lang="en-US" altLang="zh-CN" sz="1400" dirty="0" smtClean="0">
                <a:solidFill>
                  <a:prstClr val="black"/>
                </a:solidFill>
              </a:rPr>
              <a:t> Enhanced </a:t>
            </a:r>
            <a:r>
              <a:rPr lang="en-US" altLang="zh-CN" sz="1400" dirty="0">
                <a:solidFill>
                  <a:prstClr val="black"/>
                </a:solidFill>
              </a:rPr>
              <a:t>NRF services for MBS for 23502 (CATT)</a:t>
            </a:r>
          </a:p>
        </p:txBody>
      </p:sp>
    </p:spTree>
    <p:extLst>
      <p:ext uri="{BB962C8B-B14F-4D97-AF65-F5344CB8AC3E}">
        <p14:creationId xmlns:p14="http://schemas.microsoft.com/office/powerpoint/2010/main" val="3867044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Unhandled documents in 143E</a:t>
            </a:r>
            <a:endParaRPr lang="zh-CN" altLang="en-US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574397"/>
              </p:ext>
            </p:extLst>
          </p:nvPr>
        </p:nvGraphicFramePr>
        <p:xfrm>
          <a:off x="952705" y="1690688"/>
          <a:ext cx="6697776" cy="35235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06405"/>
                <a:gridCol w="4213090"/>
                <a:gridCol w="1478281"/>
              </a:tblGrid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 dirty="0">
                          <a:effectLst/>
                          <a:hlinkClick r:id="rId2"/>
                        </a:rPr>
                        <a:t>S2-2100719</a:t>
                      </a:r>
                      <a:endParaRPr lang="en-US" sz="1100" dirty="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23.247: MBS session leave.</a:t>
                      </a:r>
                      <a:endParaRPr lang="en-US" sz="1100" dirty="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Huawei, HiSilicon</a:t>
                      </a:r>
                      <a:endParaRPr lang="en-US" sz="1100"/>
                    </a:p>
                  </a:txBody>
                  <a:tcPr marL="11007" marR="11007" marT="5503" marB="5503"/>
                </a:tc>
              </a:tr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>
                          <a:effectLst/>
                          <a:hlinkClick r:id="rId3"/>
                        </a:rPr>
                        <a:t>S2-2100522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23.247: Multicast session start/stop/update procedure.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SAMSUNG</a:t>
                      </a:r>
                      <a:endParaRPr lang="en-US" sz="1100"/>
                    </a:p>
                  </a:txBody>
                  <a:tcPr marL="11007" marR="11007" marT="5503" marB="5503"/>
                </a:tc>
              </a:tr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>
                          <a:effectLst/>
                          <a:hlinkClick r:id="rId4"/>
                        </a:rPr>
                        <a:t>S2-2100192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23.247: UE requested multicast session leave procedure.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vivo</a:t>
                      </a:r>
                      <a:endParaRPr lang="en-US" sz="1100"/>
                    </a:p>
                  </a:txBody>
                  <a:tcPr marL="11007" marR="11007" marT="5503" marB="5503"/>
                </a:tc>
              </a:tr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>
                          <a:effectLst/>
                          <a:hlinkClick r:id="rId5"/>
                        </a:rPr>
                        <a:t>S2-2100193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23.247: UE authorization procedure.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vivo</a:t>
                      </a:r>
                      <a:endParaRPr lang="en-US" sz="1100"/>
                    </a:p>
                  </a:txBody>
                  <a:tcPr marL="11007" marR="11007" marT="5503" marB="5503"/>
                </a:tc>
              </a:tr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>
                          <a:effectLst/>
                          <a:hlinkClick r:id="rId6"/>
                        </a:rPr>
                        <a:t>S2-2100194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23.247: AF requested multicast session join procedure.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vivo</a:t>
                      </a:r>
                      <a:endParaRPr lang="en-US" sz="1100"/>
                    </a:p>
                  </a:txBody>
                  <a:tcPr marL="11007" marR="11007" marT="5503" marB="5503"/>
                </a:tc>
              </a:tr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>
                          <a:effectLst/>
                          <a:hlinkClick r:id="rId7"/>
                        </a:rPr>
                        <a:t>S2-2100880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23.247: 5MBS dynamic multicast transmission triggered by AF.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China Mobile, Vivo</a:t>
                      </a:r>
                      <a:endParaRPr lang="en-US" sz="1100"/>
                    </a:p>
                  </a:txBody>
                  <a:tcPr marL="11007" marR="11007" marT="5503" marB="5503"/>
                </a:tc>
              </a:tr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>
                          <a:effectLst/>
                          <a:hlinkClick r:id="rId8"/>
                        </a:rPr>
                        <a:t>S2-2100195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23.247: AF requested multicast session leave procedure.</a:t>
                      </a:r>
                      <a:endParaRPr lang="en-US" sz="1100" dirty="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Vivo, Juniper</a:t>
                      </a:r>
                      <a:endParaRPr lang="en-US" sz="1100"/>
                    </a:p>
                  </a:txBody>
                  <a:tcPr marL="11007" marR="11007" marT="5503" marB="5503"/>
                </a:tc>
              </a:tr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>
                          <a:effectLst/>
                          <a:hlinkClick r:id="rId9"/>
                        </a:rPr>
                        <a:t>S2-2100718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23.247: Mobility Procedures for 5MBS.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Huawei, HiSilicon</a:t>
                      </a:r>
                      <a:endParaRPr lang="en-US" sz="1100" dirty="0"/>
                    </a:p>
                  </a:txBody>
                  <a:tcPr marL="11007" marR="11007" marT="5503" marB="5503"/>
                </a:tc>
              </a:tr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>
                          <a:effectLst/>
                          <a:hlinkClick r:id="rId10"/>
                        </a:rPr>
                        <a:t>S2-2100383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23.247: New TS: On the local Multicast and Broadcast Service.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Huawei, HiSilicon</a:t>
                      </a:r>
                      <a:endParaRPr lang="en-US" sz="1100"/>
                    </a:p>
                  </a:txBody>
                  <a:tcPr marL="11007" marR="11007" marT="5503" marB="5503"/>
                </a:tc>
              </a:tr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>
                          <a:effectLst/>
                          <a:hlinkClick r:id="rId11"/>
                        </a:rPr>
                        <a:t>S2-2100349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23.247: New TS: MBS procedures for broadcast sessions.</a:t>
                      </a:r>
                      <a:endParaRPr lang="en-US" sz="110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Ericsson</a:t>
                      </a:r>
                      <a:endParaRPr lang="en-US" sz="1100" dirty="0"/>
                    </a:p>
                  </a:txBody>
                  <a:tcPr marL="11007" marR="11007" marT="5503" marB="5503"/>
                </a:tc>
              </a:tr>
              <a:tr h="527248">
                <a:tc>
                  <a:txBody>
                    <a:bodyPr/>
                    <a:lstStyle/>
                    <a:p>
                      <a:pPr algn="ctr"/>
                      <a:r>
                        <a:rPr lang="en-US" sz="1050" u="sng" dirty="0">
                          <a:effectLst/>
                          <a:hlinkClick r:id="rId12"/>
                        </a:rPr>
                        <a:t>S2-2100716</a:t>
                      </a:r>
                      <a:endParaRPr lang="en-US" sz="1100" dirty="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23.247: MBS procedure for inter system mobility - same service is not provided via eMBMS and 5MBS.</a:t>
                      </a:r>
                      <a:endParaRPr lang="en-US" sz="1100" dirty="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>
                          <a:effectLst/>
                        </a:rPr>
                        <a:t>Huawei, HiSilicon</a:t>
                      </a:r>
                      <a:endParaRPr lang="en-US" sz="1100"/>
                    </a:p>
                  </a:txBody>
                  <a:tcPr marL="11007" marR="11007" marT="5503" marB="5503"/>
                </a:tc>
              </a:tr>
              <a:tr h="272388">
                <a:tc>
                  <a:txBody>
                    <a:bodyPr/>
                    <a:lstStyle/>
                    <a:p>
                      <a:pPr algn="ctr"/>
                      <a:r>
                        <a:rPr lang="en-US" sz="1050" u="sng" dirty="0">
                          <a:effectLst/>
                          <a:hlinkClick r:id="rId13"/>
                        </a:rPr>
                        <a:t>S2-2100593</a:t>
                      </a:r>
                      <a:endParaRPr lang="en-US" sz="1100" dirty="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23.503 CR0527 (Rel-17, 'B'): MBS Session Management related policy control</a:t>
                      </a:r>
                      <a:endParaRPr lang="en-US" sz="1100" dirty="0"/>
                    </a:p>
                  </a:txBody>
                  <a:tcPr marL="11007" marR="11007" marT="5503" marB="55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effectLst/>
                        </a:rPr>
                        <a:t>CATT</a:t>
                      </a:r>
                      <a:endParaRPr lang="en-US" sz="1100" dirty="0"/>
                    </a:p>
                  </a:txBody>
                  <a:tcPr marL="11007" marR="11007" marT="5503" marB="550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596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>
                <a:ea typeface="宋体" panose="02010600030101010101" pitchFamily="2" charset="-122"/>
              </a:rPr>
              <a:t>THANK YOU 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7526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3193</TotalTime>
  <Words>1265</Words>
  <Application>Microsoft Office PowerPoint</Application>
  <PresentationFormat>宽屏</PresentationFormat>
  <Paragraphs>340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宋体</vt:lpstr>
      <vt:lpstr>等线</vt:lpstr>
      <vt:lpstr>Arial</vt:lpstr>
      <vt:lpstr>Calibri</vt:lpstr>
      <vt:lpstr>Calibri Light</vt:lpstr>
      <vt:lpstr>Times New Roman</vt:lpstr>
      <vt:lpstr>Office 主题</vt:lpstr>
      <vt:lpstr>Pre-SA2#144E 5MBS Coordination Call</vt:lpstr>
      <vt:lpstr>Agenda</vt:lpstr>
      <vt:lpstr>Work Plan</vt:lpstr>
      <vt:lpstr>Work Plan (cont’d)</vt:lpstr>
      <vt:lpstr>TS open issues</vt:lpstr>
      <vt:lpstr>Unhandled documents in 143E</vt:lpstr>
      <vt:lpstr>THANK YOU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5MBS Cooperation Call</dc:title>
  <dc:creator>Huawei User</dc:creator>
  <cp:lastModifiedBy>Huawei User</cp:lastModifiedBy>
  <cp:revision>360</cp:revision>
  <dcterms:created xsi:type="dcterms:W3CDTF">2020-08-20T00:45:21Z</dcterms:created>
  <dcterms:modified xsi:type="dcterms:W3CDTF">2021-03-31T09:45:13Z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1597650566</vt:lpwstr>
  </property>
  <property fmtid="{D5CDD505-2E9C-101B-9397-08002B2CF9AE}" pid="6" name="_2015_ms_pID_725343">
    <vt:lpwstr>(3)cmHt0WQqNxagWMRtoIkXnXmvmP+UGyJv6VzLFj/Q3b8SYowkGKu9OsSkKQ5nalTO+Zq1Ckci
nRj2yP1XLP45I/qCKU8Pmr1arCsOmEiwjEHuIWYtQxeUySlZtbcD0DabQ8kh5ghijSwX1O9+
szAALQ67ER+cJbKLp3ERx3703hayMZJTIDcHS4FrSu82hketlCdyuWL45JaEtJW4PPcvH4sG
TXWCzeM5uRUUxEc4Z+</vt:lpwstr>
  </property>
  <property fmtid="{D5CDD505-2E9C-101B-9397-08002B2CF9AE}" pid="7" name="_2015_ms_pID_7253431">
    <vt:lpwstr>PXTpfffJLIjPeCQTMkIBkCO7D4+DLZQur2+g/1uCpc9RwTooDHvtvf
hi7i7cWNBINEOQTtY4V6aYZInG2KZMaetNaCKNuxIjIqnXvwuMeGrdTtgq18DaM7QP+zpsQf
H8/k4a+Osu7Iq2Gf9isOYL7mpYvo/kpY9RYMTBWTPaDfuN3EjhOiAkTudeEhv2ewtXUNumMK
8kDNV3vwOq4+KDOTLbrrowuGkP84pBMSSPbS</vt:lpwstr>
  </property>
  <property fmtid="{D5CDD505-2E9C-101B-9397-08002B2CF9AE}" pid="8" name="_2015_ms_pID_7253432">
    <vt:lpwstr>1g==</vt:lpwstr>
  </property>
</Properties>
</file>