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7"/>
  </p:notesMasterIdLst>
  <p:handoutMasterIdLst>
    <p:handoutMasterId r:id="rId18"/>
  </p:handoutMasterIdLst>
  <p:sldIdLst>
    <p:sldId id="303" r:id="rId6"/>
    <p:sldId id="15044" r:id="rId7"/>
    <p:sldId id="260" r:id="rId8"/>
    <p:sldId id="15052" r:id="rId9"/>
    <p:sldId id="15054" r:id="rId10"/>
    <p:sldId id="15055" r:id="rId11"/>
    <p:sldId id="15056" r:id="rId12"/>
    <p:sldId id="15048" r:id="rId13"/>
    <p:sldId id="15051" r:id="rId14"/>
    <p:sldId id="15050" r:id="rId15"/>
    <p:sldId id="749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6" autoAdjust="0"/>
    <p:restoredTop sz="92673" autoAdjust="0"/>
  </p:normalViewPr>
  <p:slideViewPr>
    <p:cSldViewPr snapToGrid="0">
      <p:cViewPr>
        <p:scale>
          <a:sx n="78" d="100"/>
          <a:sy n="78" d="100"/>
        </p:scale>
        <p:origin x="18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7708-655B-4122-B724-753544C69222}" type="datetimeFigureOut">
              <a:rPr lang="zh-CN" altLang="en-US" smtClean="0"/>
              <a:t>2021/4/13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AFB-60C3-4E04-B62B-1B12B8C52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7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82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file:///C:\Users\rdcgajy\Documents\3GPP_meetings\SA2#144E\Docs\S2-2102439.zi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_Drawing2.vsdx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3gpp.org/ftp/tsg_sa/WG2_Arch/TSGS2_144e_Electronic/Docs/S2-2102947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Docs/S2-2102727.zi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1918447" y="1882492"/>
            <a:ext cx="6974542" cy="1810967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PCF authorizing MBS Session policy</a:t>
            </a:r>
            <a:br>
              <a:rPr lang="en-GB" sz="2400" b="1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/>
              <a:t>- For discussion</a:t>
            </a:r>
            <a:endParaRPr lang="fr-FR" alt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2" y="106827"/>
            <a:ext cx="5596363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84819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u="sng" dirty="0">
                <a:hlinkClick r:id="rId2"/>
              </a:rPr>
              <a:t>S2-2102439</a:t>
            </a:r>
            <a:r>
              <a:rPr lang="en-GB" b="1" u="sng" dirty="0"/>
              <a:t> </a:t>
            </a:r>
            <a:r>
              <a:rPr lang="en-GB" b="1" dirty="0"/>
              <a:t>Policy control for Multicast and Broadcast services   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0BCC32-554E-4C4A-8032-294140BAA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932" y="1039905"/>
            <a:ext cx="6645928" cy="51271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18920C2-4D15-41E3-BAD3-22AB3811904C}"/>
              </a:ext>
            </a:extLst>
          </p:cNvPr>
          <p:cNvSpPr txBox="1"/>
          <p:nvPr/>
        </p:nvSpPr>
        <p:spPr>
          <a:xfrm>
            <a:off x="7180730" y="1694328"/>
            <a:ext cx="3935505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Q1: Why is Session binding needed? 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AF and MB-SMF both establish connections towards the PCF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4992F26-8D82-44AC-99AF-2DA061684C60}"/>
              </a:ext>
            </a:extLst>
          </p:cNvPr>
          <p:cNvCxnSpPr>
            <a:cxnSpLocks/>
            <a:stCxn id="18" idx="1"/>
          </p:cNvCxnSpPr>
          <p:nvPr/>
        </p:nvCxnSpPr>
        <p:spPr bwMode="auto">
          <a:xfrm flipH="1">
            <a:off x="6265066" y="2048271"/>
            <a:ext cx="915664" cy="805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F82F94E-037E-45C2-B043-11F86E339BF7}"/>
              </a:ext>
            </a:extLst>
          </p:cNvPr>
          <p:cNvSpPr/>
          <p:nvPr/>
        </p:nvSpPr>
        <p:spPr bwMode="auto">
          <a:xfrm>
            <a:off x="703868" y="5145742"/>
            <a:ext cx="5889812" cy="40580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20825C-F148-4827-9C81-1B8C7CDE106E}"/>
              </a:ext>
            </a:extLst>
          </p:cNvPr>
          <p:cNvSpPr txBox="1"/>
          <p:nvPr/>
        </p:nvSpPr>
        <p:spPr>
          <a:xfrm>
            <a:off x="7349796" y="4968845"/>
            <a:ext cx="3935505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Q3: MB-SMF interacts with PCF when AF started the MBS Session, but not at UE join. </a:t>
            </a:r>
          </a:p>
          <a:p>
            <a:r>
              <a:rPr lang="en-US" b="1" dirty="0">
                <a:solidFill>
                  <a:srgbClr val="FF0000"/>
                </a:solidFill>
              </a:rPr>
              <a:t>Nokia: I agree. MB-SMF is unaware of UUs joining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A4B4375-DEF7-4F9E-9B8A-2946A2886FF5}"/>
              </a:ext>
            </a:extLst>
          </p:cNvPr>
          <p:cNvCxnSpPr>
            <a:cxnSpLocks/>
            <a:stCxn id="22" idx="1"/>
          </p:cNvCxnSpPr>
          <p:nvPr/>
        </p:nvCxnSpPr>
        <p:spPr bwMode="auto">
          <a:xfrm flipH="1">
            <a:off x="6593680" y="5245844"/>
            <a:ext cx="756116" cy="1574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95DADA3-AB22-495B-8093-76C51D8F5DA1}"/>
              </a:ext>
            </a:extLst>
          </p:cNvPr>
          <p:cNvSpPr/>
          <p:nvPr/>
        </p:nvSpPr>
        <p:spPr bwMode="auto">
          <a:xfrm>
            <a:off x="625990" y="4124396"/>
            <a:ext cx="6106504" cy="604801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7173198-D46D-4F14-9D85-01C9E8EE6BB9}"/>
              </a:ext>
            </a:extLst>
          </p:cNvPr>
          <p:cNvSpPr txBox="1"/>
          <p:nvPr/>
        </p:nvSpPr>
        <p:spPr>
          <a:xfrm>
            <a:off x="7349796" y="4005023"/>
            <a:ext cx="3935505" cy="8617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Do we have some examples what PCRT may be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I left that FFS in my service proposal. Might be that we have nothing in the first release. Also depends on information provided by AMFs and SMFs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3614A8E-48A1-4635-8937-F1272F9B63C2}"/>
              </a:ext>
            </a:extLst>
          </p:cNvPr>
          <p:cNvCxnSpPr>
            <a:cxnSpLocks/>
            <a:stCxn id="31" idx="1"/>
          </p:cNvCxnSpPr>
          <p:nvPr/>
        </p:nvCxnSpPr>
        <p:spPr bwMode="auto">
          <a:xfrm flipH="1" flipV="1">
            <a:off x="6722898" y="4426796"/>
            <a:ext cx="626898" cy="91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9D2E6906-0DB4-4935-ABE0-44F7B6040FFD}"/>
              </a:ext>
            </a:extLst>
          </p:cNvPr>
          <p:cNvSpPr/>
          <p:nvPr/>
        </p:nvSpPr>
        <p:spPr bwMode="auto">
          <a:xfrm>
            <a:off x="7895264" y="2619429"/>
            <a:ext cx="3306136" cy="809571"/>
          </a:xfrm>
          <a:prstGeom prst="wedgeRoundRectCallout">
            <a:avLst>
              <a:gd name="adj1" fmla="val -30973"/>
              <a:gd name="adj2" fmla="val -9681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</a:t>
            </a:r>
          </a:p>
          <a:p>
            <a:endParaRPr lang="en-US" dirty="0">
              <a:highlight>
                <a:srgbClr val="FFFF00"/>
              </a:highlight>
              <a:latin typeface="Arial" charset="0"/>
            </a:endParaRP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Why should both AF and MB-SMF establish connection towards the PCF? </a:t>
            </a:r>
          </a:p>
        </p:txBody>
      </p:sp>
    </p:spTree>
    <p:extLst>
      <p:ext uri="{BB962C8B-B14F-4D97-AF65-F5344CB8AC3E}">
        <p14:creationId xmlns:p14="http://schemas.microsoft.com/office/powerpoint/2010/main" val="217818383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262" y="827588"/>
            <a:ext cx="10646683" cy="387570"/>
          </a:xfrm>
        </p:spPr>
        <p:txBody>
          <a:bodyPr/>
          <a:lstStyle/>
          <a:p>
            <a:r>
              <a:rPr lang="en-US" sz="2000" b="1" dirty="0"/>
              <a:t>MB-PCF authorizing MBS Session for both broadcast and multicast MBS Session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394FE15-768D-48CC-A98C-54391F43779E}"/>
              </a:ext>
            </a:extLst>
          </p:cNvPr>
          <p:cNvSpPr/>
          <p:nvPr/>
        </p:nvSpPr>
        <p:spPr bwMode="auto">
          <a:xfrm>
            <a:off x="1952643" y="4605946"/>
            <a:ext cx="777190" cy="300040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PCF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7A96851-243C-481C-8892-D8AA3B00AB28}"/>
              </a:ext>
            </a:extLst>
          </p:cNvPr>
          <p:cNvSpPr/>
          <p:nvPr/>
        </p:nvSpPr>
        <p:spPr bwMode="auto">
          <a:xfrm>
            <a:off x="3230631" y="4577310"/>
            <a:ext cx="777190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MB-SMF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DE8A377-631F-4221-B6FE-E7EFF08B3894}"/>
              </a:ext>
            </a:extLst>
          </p:cNvPr>
          <p:cNvSpPr/>
          <p:nvPr/>
        </p:nvSpPr>
        <p:spPr bwMode="auto">
          <a:xfrm>
            <a:off x="4554238" y="4560999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NEF/MBSF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E1FCF21-A0AD-4FE7-8517-A49E80BFD5DE}"/>
              </a:ext>
            </a:extLst>
          </p:cNvPr>
          <p:cNvSpPr/>
          <p:nvPr/>
        </p:nvSpPr>
        <p:spPr bwMode="auto">
          <a:xfrm>
            <a:off x="5716527" y="4577310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AF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8248E3B-D00E-47D4-97C0-C69CC3C4619E}"/>
              </a:ext>
            </a:extLst>
          </p:cNvPr>
          <p:cNvCxnSpPr/>
          <p:nvPr/>
        </p:nvCxnSpPr>
        <p:spPr bwMode="auto">
          <a:xfrm flipH="1">
            <a:off x="4869882" y="5327327"/>
            <a:ext cx="11622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5A8AE3-AE67-45C9-AF92-C7B9ABA0F03B}"/>
              </a:ext>
            </a:extLst>
          </p:cNvPr>
          <p:cNvCxnSpPr>
            <a:cxnSpLocks/>
          </p:cNvCxnSpPr>
          <p:nvPr/>
        </p:nvCxnSpPr>
        <p:spPr bwMode="auto">
          <a:xfrm flipH="1">
            <a:off x="3595453" y="5408586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6FFD68-3BC1-4159-88E7-97E2F14F2973}"/>
              </a:ext>
            </a:extLst>
          </p:cNvPr>
          <p:cNvCxnSpPr>
            <a:cxnSpLocks/>
          </p:cNvCxnSpPr>
          <p:nvPr/>
        </p:nvCxnSpPr>
        <p:spPr bwMode="auto">
          <a:xfrm flipH="1">
            <a:off x="2321024" y="5623162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A347BA2-5B56-43B6-9950-950803214F9A}"/>
              </a:ext>
            </a:extLst>
          </p:cNvPr>
          <p:cNvCxnSpPr>
            <a:cxnSpLocks/>
          </p:cNvCxnSpPr>
          <p:nvPr/>
        </p:nvCxnSpPr>
        <p:spPr bwMode="auto">
          <a:xfrm>
            <a:off x="2341238" y="5739703"/>
            <a:ext cx="125421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E4910D4-2121-42AC-8BFE-CB50087B551E}"/>
              </a:ext>
            </a:extLst>
          </p:cNvPr>
          <p:cNvCxnSpPr>
            <a:cxnSpLocks/>
          </p:cNvCxnSpPr>
          <p:nvPr/>
        </p:nvCxnSpPr>
        <p:spPr bwMode="auto">
          <a:xfrm>
            <a:off x="3595453" y="5847280"/>
            <a:ext cx="127442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C5BA9B4-7622-45A0-A209-B627386660C1}"/>
              </a:ext>
            </a:extLst>
          </p:cNvPr>
          <p:cNvCxnSpPr>
            <a:cxnSpLocks/>
          </p:cNvCxnSpPr>
          <p:nvPr/>
        </p:nvCxnSpPr>
        <p:spPr bwMode="auto">
          <a:xfrm>
            <a:off x="4869882" y="5901068"/>
            <a:ext cx="11622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82B6231-49E3-4673-A026-AE141397197B}"/>
              </a:ext>
            </a:extLst>
          </p:cNvPr>
          <p:cNvSpPr txBox="1"/>
          <p:nvPr/>
        </p:nvSpPr>
        <p:spPr>
          <a:xfrm>
            <a:off x="3683501" y="5040092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(service requirement)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B052402B-4601-42D1-B2FA-800C661EF800}"/>
              </a:ext>
            </a:extLst>
          </p:cNvPr>
          <p:cNvSpPr/>
          <p:nvPr/>
        </p:nvSpPr>
        <p:spPr bwMode="auto">
          <a:xfrm>
            <a:off x="1099575" y="3946918"/>
            <a:ext cx="6215626" cy="2285999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69C8554-C32A-4532-96DD-A7F47AE67BC7}"/>
              </a:ext>
            </a:extLst>
          </p:cNvPr>
          <p:cNvCxnSpPr>
            <a:cxnSpLocks/>
          </p:cNvCxnSpPr>
          <p:nvPr/>
        </p:nvCxnSpPr>
        <p:spPr bwMode="auto">
          <a:xfrm>
            <a:off x="2309679" y="4900613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9875277-B240-42D5-9F79-882EE084B446}"/>
              </a:ext>
            </a:extLst>
          </p:cNvPr>
          <p:cNvSpPr txBox="1"/>
          <p:nvPr/>
        </p:nvSpPr>
        <p:spPr>
          <a:xfrm>
            <a:off x="1550539" y="5398768"/>
            <a:ext cx="27799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MBS Policy Association Req/Resp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E56406D-66FF-4315-9034-49116CFF747D}"/>
              </a:ext>
            </a:extLst>
          </p:cNvPr>
          <p:cNvCxnSpPr>
            <a:cxnSpLocks/>
          </p:cNvCxnSpPr>
          <p:nvPr/>
        </p:nvCxnSpPr>
        <p:spPr bwMode="auto">
          <a:xfrm>
            <a:off x="3602283" y="4936605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72A66BB-AD5D-43D4-9A19-9C9724B42342}"/>
              </a:ext>
            </a:extLst>
          </p:cNvPr>
          <p:cNvCxnSpPr>
            <a:cxnSpLocks/>
          </p:cNvCxnSpPr>
          <p:nvPr/>
        </p:nvCxnSpPr>
        <p:spPr bwMode="auto">
          <a:xfrm>
            <a:off x="4850645" y="4987405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82D6E51-A27E-4A85-AB77-FCFA75A8249D}"/>
              </a:ext>
            </a:extLst>
          </p:cNvPr>
          <p:cNvCxnSpPr>
            <a:cxnSpLocks/>
          </p:cNvCxnSpPr>
          <p:nvPr/>
        </p:nvCxnSpPr>
        <p:spPr bwMode="auto">
          <a:xfrm>
            <a:off x="6018305" y="4962970"/>
            <a:ext cx="1" cy="1101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271262" y="1394298"/>
            <a:ext cx="11494085" cy="202133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/>
              <a:t>Currently message flow (concluded in TR 23.757) </a:t>
            </a:r>
          </a:p>
          <a:p>
            <a:pPr lvl="1"/>
            <a:r>
              <a:rPr lang="en-US" sz="2400" dirty="0"/>
              <a:t>MB-SMF optionally interacts with PCF at MBS Session Start/Stop</a:t>
            </a:r>
          </a:p>
          <a:p>
            <a:pPr lvl="2"/>
            <a:r>
              <a:rPr lang="en-US" sz="2400" dirty="0"/>
              <a:t>Using similar approach as SMF interacting PCF at PDU Session establishment</a:t>
            </a:r>
          </a:p>
          <a:p>
            <a:pPr lvl="1"/>
            <a:r>
              <a:rPr lang="en-US" sz="2400" dirty="0"/>
              <a:t>MBS Session policy expected to be very simple</a:t>
            </a:r>
          </a:p>
          <a:p>
            <a:pPr lvl="2"/>
            <a:r>
              <a:rPr lang="en-US" sz="2400" dirty="0"/>
              <a:t>E.g. MBR/GBR/5QCI/ARP authorized for a certain application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73DD2CBD-698C-42F7-8219-B15ACA147FE1}"/>
              </a:ext>
            </a:extLst>
          </p:cNvPr>
          <p:cNvSpPr/>
          <p:nvPr/>
        </p:nvSpPr>
        <p:spPr bwMode="auto">
          <a:xfrm>
            <a:off x="1711962" y="169608"/>
            <a:ext cx="6811552" cy="605293"/>
          </a:xfrm>
          <a:prstGeom prst="wedgeRoundRectCallout">
            <a:avLst>
              <a:gd name="adj1" fmla="val -36913"/>
              <a:gd name="adj2" fmla="val 3360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sz="1050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Brought back this slide (removed by Nokia) to show what is the current status, and  Ericsson’s understanding what policy/QoS could be authorized by PCF for MBS Session.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90831831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13613"/>
          </a:xfrm>
        </p:spPr>
        <p:txBody>
          <a:bodyPr/>
          <a:lstStyle/>
          <a:p>
            <a:r>
              <a:rPr lang="en-US" altLang="zh-CN" b="1" dirty="0"/>
              <a:t>Related TDOCs</a:t>
            </a:r>
            <a:endParaRPr lang="zh-CN" altLang="en-US" b="1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81252"/>
              </p:ext>
            </p:extLst>
          </p:nvPr>
        </p:nvGraphicFramePr>
        <p:xfrm>
          <a:off x="433442" y="1126086"/>
          <a:ext cx="11148970" cy="19268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9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1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4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84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68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0469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4725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Annex 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9.X (General description)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dirty="0">
                          <a:effectLst/>
                        </a:rPr>
                        <a:t>9.Y (PCF </a:t>
                      </a: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with</a:t>
                      </a:r>
                      <a:r>
                        <a:rPr lang="en-US" altLang="zh-CN" sz="8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SMF</a:t>
                      </a:r>
                      <a:r>
                        <a:rPr lang="en-US" altLang="zh-CN" sz="800" u="none" strike="noStrike" dirty="0">
                          <a:effectLst/>
                        </a:rPr>
                        <a:t>)</a:t>
                      </a:r>
                      <a:endParaRPr lang="en-US" altLang="zh-CN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9.Z (PCF service with NEF)</a:t>
                      </a:r>
                      <a:endParaRPr lang="zh-CN" altLang="en-US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7.1.1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Application and Service Configuration Options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S2-2102439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Policy control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General description</a:t>
                      </a:r>
                      <a:endParaRPr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PCF service for Interactions between MB-SMF and PCF.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MB-SMF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2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Requested MBS </a:t>
                      </a:r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QoS</a:t>
                      </a:r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Dynamic PCC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AF--&gt;PCF--&gt;MB-SMF 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80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S2-2102725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MBS Session-AMBR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Tencent</a:t>
                      </a:r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Session AMBR for MBS should be considered for individual delivery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Separate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1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S2-2102947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23.247: NEF PCF interactions.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9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Interaction between NEF and PCF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内容占位符 4">
            <a:extLst>
              <a:ext uri="{FF2B5EF4-FFF2-40B4-BE49-F238E27FC236}">
                <a16:creationId xmlns:a16="http://schemas.microsoft.com/office/drawing/2014/main" id="{95A6F540-E045-4B6E-98E0-D5A11A6EEE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97955"/>
              </p:ext>
            </p:extLst>
          </p:nvPr>
        </p:nvGraphicFramePr>
        <p:xfrm>
          <a:off x="651933" y="5340215"/>
          <a:ext cx="10153649" cy="9248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8573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6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1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7.3.1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7.3.x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Establishment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S2-2102729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Update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S2-2102730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MBS Session Release for Broadcast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表格 3">
            <a:extLst>
              <a:ext uri="{FF2B5EF4-FFF2-40B4-BE49-F238E27FC236}">
                <a16:creationId xmlns:a16="http://schemas.microsoft.com/office/drawing/2014/main" id="{C70AC808-D3E9-4D7E-83EF-45CBADF39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52128"/>
              </p:ext>
            </p:extLst>
          </p:nvPr>
        </p:nvGraphicFramePr>
        <p:xfrm>
          <a:off x="433442" y="3236779"/>
          <a:ext cx="10142291" cy="19195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3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935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740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7.1.1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7.1.2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7.1.1.x de-configuration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7.1.1.y configuration update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7.2.1.3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S2-2102354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on common procedures for multicast and broadcast services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Samsung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Adding de-configuration and configuration update procedure</a:t>
                      </a:r>
                    </a:p>
                  </a:txBody>
                  <a:tcPr marL="4403" marR="4403" marT="4403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S2-2102392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Updates for MBS session configuration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Timing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of establishing N6 connection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Procedures of configuration for MBS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S2-2102673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[7.1.1]-Update to configuration procedures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vivo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Separate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the “big” configuration procedure. 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S2-2102727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the MBS Session Configuration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AF--&gt;PCF--&gt;MB-SMF 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S2-2102338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Clause 7.1.1: Clarification on MBS service area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LG Electronics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525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Option 1 (</a:t>
            </a:r>
            <a:r>
              <a:rPr lang="de-DE" dirty="0">
                <a:highlight>
                  <a:srgbClr val="FFFF00"/>
                </a:highlight>
              </a:rPr>
              <a:t>currently concluded in TR 23.757 </a:t>
            </a:r>
            <a:r>
              <a:rPr lang="de-DE" strike="sngStrike" dirty="0"/>
              <a:t>Ericsson proposal, no CR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Service </a:t>
            </a:r>
            <a:r>
              <a:rPr lang="de-DE" dirty="0" err="1"/>
              <a:t>requirements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included</a:t>
            </a:r>
            <a:r>
              <a:rPr lang="de-DE" dirty="0"/>
              <a:t> in </a:t>
            </a:r>
            <a:r>
              <a:rPr lang="de-DE" dirty="0" err="1"/>
              <a:t>message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NEF </a:t>
            </a:r>
            <a:r>
              <a:rPr lang="de-DE" dirty="0" err="1"/>
              <a:t>to</a:t>
            </a:r>
            <a:r>
              <a:rPr lang="de-DE" dirty="0"/>
              <a:t> MB-SMF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PCF</a:t>
            </a:r>
          </a:p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05599"/>
          </a:xfrm>
        </p:spPr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4E55287-08B5-4B54-8BE5-F70080DF3F6D}"/>
              </a:ext>
            </a:extLst>
          </p:cNvPr>
          <p:cNvGrpSpPr/>
          <p:nvPr/>
        </p:nvGrpSpPr>
        <p:grpSpPr>
          <a:xfrm>
            <a:off x="1796072" y="2901576"/>
            <a:ext cx="4797276" cy="1527514"/>
            <a:chOff x="1550539" y="3841376"/>
            <a:chExt cx="4797276" cy="152751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EC8543F-15F4-403E-BE03-96C31A550F19}"/>
                </a:ext>
              </a:extLst>
            </p:cNvPr>
            <p:cNvSpPr/>
            <p:nvPr/>
          </p:nvSpPr>
          <p:spPr bwMode="auto">
            <a:xfrm>
              <a:off x="1952643" y="3886323"/>
              <a:ext cx="777190" cy="300040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PCF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6204637-0FE8-471D-90AC-DEB08AED942B}"/>
                </a:ext>
              </a:extLst>
            </p:cNvPr>
            <p:cNvSpPr/>
            <p:nvPr/>
          </p:nvSpPr>
          <p:spPr bwMode="auto">
            <a:xfrm>
              <a:off x="3230631" y="3857687"/>
              <a:ext cx="777190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MB-SMF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5FDFF07-F4DB-4E7B-B937-4B3784057D5A}"/>
                </a:ext>
              </a:extLst>
            </p:cNvPr>
            <p:cNvSpPr/>
            <p:nvPr/>
          </p:nvSpPr>
          <p:spPr bwMode="auto">
            <a:xfrm>
              <a:off x="4554238" y="3841376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NEF/MBSF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8AFE1684-DF8E-4EFC-81B1-1A2CDDDEE5CE}"/>
                </a:ext>
              </a:extLst>
            </p:cNvPr>
            <p:cNvSpPr/>
            <p:nvPr/>
          </p:nvSpPr>
          <p:spPr bwMode="auto">
            <a:xfrm>
              <a:off x="5716527" y="3857687"/>
              <a:ext cx="631288" cy="366834"/>
            </a:xfrm>
            <a:prstGeom prst="roundRect">
              <a:avLst/>
            </a:prstGeom>
            <a:solidFill>
              <a:srgbClr val="0082F0">
                <a:lumMod val="40000"/>
                <a:lumOff val="60000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181818"/>
                </a:buClr>
                <a:buSzTx/>
                <a:buFont typeface="Ericsson Hilda" panose="00000500000000000000" pitchFamily="2" charset="0"/>
                <a:buNone/>
                <a:tabLst/>
                <a:defRPr/>
              </a:pPr>
              <a:r>
                <a:rPr kumimoji="0" lang="en-US" sz="1200" b="0" i="0" u="none" strike="noStrike" kern="1000" cap="none" spc="-30" normalizeH="0" baseline="0" noProof="0" dirty="0">
                  <a:ln>
                    <a:noFill/>
                  </a:ln>
                  <a:solidFill>
                    <a:srgbClr val="181818"/>
                  </a:solidFill>
                  <a:effectLst/>
                  <a:uLnTx/>
                  <a:uFillTx/>
                  <a:latin typeface="Ericsson Hilda"/>
                  <a:cs typeface="+mn-cs"/>
                </a:rPr>
                <a:t>AF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2697CF5-5046-41C0-8FB3-B1972BE4E097}"/>
                </a:ext>
              </a:extLst>
            </p:cNvPr>
            <p:cNvCxnSpPr/>
            <p:nvPr/>
          </p:nvCxnSpPr>
          <p:spPr bwMode="auto">
            <a:xfrm flipH="1">
              <a:off x="4869882" y="4607704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1F5496-0648-4EF3-AD35-F663C6B3B44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95453" y="4688963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75313B7-3DCA-4E2B-8724-1E38A812356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21024" y="4903539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D6108F1-BF3C-4B6A-97DD-0191AA26D57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41238" y="5020080"/>
              <a:ext cx="1254215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55AB953-7591-4E8C-BBC9-E0D50C211E0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95453" y="5127657"/>
              <a:ext cx="1274429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1331BFF-CD7F-4475-ACC4-21866005EAF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69882" y="5181445"/>
              <a:ext cx="11622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5E45143-D138-40BF-A396-C95924C26AA1}"/>
                </a:ext>
              </a:extLst>
            </p:cNvPr>
            <p:cNvSpPr txBox="1"/>
            <p:nvPr/>
          </p:nvSpPr>
          <p:spPr>
            <a:xfrm>
              <a:off x="3683501" y="4320469"/>
              <a:ext cx="246945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 Session Start (service requirement)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C4E553B-DE15-4806-9496-76A209645A4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9679" y="4180990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EB2B927-30A7-4461-AC09-0D9549AF02C3}"/>
                </a:ext>
              </a:extLst>
            </p:cNvPr>
            <p:cNvSpPr txBox="1"/>
            <p:nvPr/>
          </p:nvSpPr>
          <p:spPr>
            <a:xfrm>
              <a:off x="1550539" y="4679145"/>
              <a:ext cx="277998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MBS Policy Association Req/Resp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AD710C5-5974-4020-A18B-CC6E6B4611D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02283" y="42169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1A1D79-23C6-4DFD-9957-F4272C1BBB2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850645" y="4267782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4F871ED-5DA2-4D6D-A09F-ECE366B61A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18305" y="4243347"/>
              <a:ext cx="1" cy="110110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EA196BFE-F94C-418F-A4CB-65AC82A4681A}"/>
              </a:ext>
            </a:extLst>
          </p:cNvPr>
          <p:cNvSpPr/>
          <p:nvPr/>
        </p:nvSpPr>
        <p:spPr bwMode="auto">
          <a:xfrm>
            <a:off x="8107191" y="3226840"/>
            <a:ext cx="3706585" cy="800100"/>
          </a:xfrm>
          <a:prstGeom prst="wedgeRoundRectCallout">
            <a:avLst>
              <a:gd name="adj1" fmla="val -73257"/>
              <a:gd name="adj2" fmla="val -225581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Ericsson reminds Nokia (Thomas) that the PCF interaction illustrated here is also proposed </a:t>
            </a:r>
            <a:r>
              <a:rPr lang="en-US" dirty="0">
                <a:latin typeface="Arial" charset="0"/>
              </a:rPr>
              <a:t>in Nokia Sol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#3 in TR23.757 and included in conclusion (clause </a:t>
            </a:r>
            <a:r>
              <a:rPr lang="en-GB" dirty="0"/>
              <a:t>8.2.3)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264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1227138"/>
            <a:ext cx="11184467" cy="1390649"/>
          </a:xfrm>
        </p:spPr>
        <p:txBody>
          <a:bodyPr/>
          <a:lstStyle/>
          <a:p>
            <a:r>
              <a:rPr lang="de-DE" dirty="0"/>
              <a:t>Option 2 (</a:t>
            </a:r>
            <a:r>
              <a:rPr lang="de-DE" dirty="0" err="1"/>
              <a:t>Tencent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If</a:t>
            </a:r>
            <a:r>
              <a:rPr lang="de-DE" dirty="0"/>
              <a:t> PCF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,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triggers</a:t>
            </a:r>
            <a:r>
              <a:rPr lang="de-DE" dirty="0"/>
              <a:t> </a:t>
            </a:r>
            <a:r>
              <a:rPr lang="de-DE" dirty="0" err="1"/>
              <a:t>establishment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MBS </a:t>
            </a:r>
            <a:r>
              <a:rPr lang="de-DE" dirty="0" err="1"/>
              <a:t>context</a:t>
            </a:r>
            <a:r>
              <a:rPr lang="de-DE" dirty="0"/>
              <a:t> at MBS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8" name="Object 127">
            <a:extLst>
              <a:ext uri="{FF2B5EF4-FFF2-40B4-BE49-F238E27FC236}">
                <a16:creationId xmlns:a16="http://schemas.microsoft.com/office/drawing/2014/main" id="{CEC55D8A-358E-4B75-8E2F-0C61FD1F0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673942"/>
              </p:ext>
            </p:extLst>
          </p:nvPr>
        </p:nvGraphicFramePr>
        <p:xfrm>
          <a:off x="2457463" y="2151062"/>
          <a:ext cx="5991225" cy="293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Visio" r:id="rId3" imgW="6000788" imgH="2933632" progId="Visio.Drawing.15">
                  <p:embed/>
                </p:oleObj>
              </mc:Choice>
              <mc:Fallback>
                <p:oleObj name="Visio" r:id="rId3" imgW="6000788" imgH="2933632" progId="Visio.Drawing.15">
                  <p:embed/>
                  <p:pic>
                    <p:nvPicPr>
                      <p:cNvPr id="128" name="Object 127">
                        <a:extLst>
                          <a:ext uri="{FF2B5EF4-FFF2-40B4-BE49-F238E27FC236}">
                            <a16:creationId xmlns:a16="http://schemas.microsoft.com/office/drawing/2014/main" id="{CEC55D8A-358E-4B75-8E2F-0C61FD1F0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63" y="2151062"/>
                        <a:ext cx="5991225" cy="293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22777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99" y="811209"/>
            <a:ext cx="11184467" cy="1390649"/>
          </a:xfrm>
        </p:spPr>
        <p:txBody>
          <a:bodyPr/>
          <a:lstStyle/>
          <a:p>
            <a:r>
              <a:rPr lang="de-DE" sz="2000" dirty="0"/>
              <a:t>Option 3 (2947 (Nokia), 2673(Vivo)?,  2439 (</a:t>
            </a:r>
            <a:r>
              <a:rPr lang="en-US" sz="2000" dirty="0"/>
              <a:t>Intel, Lenovo, Tencent, Motorola Mobility)?</a:t>
            </a:r>
            <a:r>
              <a:rPr lang="de-DE" sz="2000" dirty="0"/>
              <a:t>)</a:t>
            </a:r>
          </a:p>
          <a:p>
            <a:pPr lvl="1"/>
            <a:r>
              <a:rPr lang="de-DE" sz="1800" dirty="0" err="1"/>
              <a:t>Similar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existing</a:t>
            </a:r>
            <a:r>
              <a:rPr lang="de-DE" sz="1800" dirty="0"/>
              <a:t> PCC</a:t>
            </a:r>
          </a:p>
          <a:p>
            <a:pPr lvl="1"/>
            <a:r>
              <a:rPr lang="de-DE" sz="1800" dirty="0"/>
              <a:t>Session </a:t>
            </a:r>
            <a:r>
              <a:rPr lang="de-DE" sz="1800" dirty="0" err="1"/>
              <a:t>binding</a:t>
            </a:r>
            <a:r>
              <a:rPr lang="de-DE" sz="1800" dirty="0"/>
              <a:t> </a:t>
            </a:r>
            <a:r>
              <a:rPr lang="de-DE" sz="1800" dirty="0" err="1"/>
              <a:t>based</a:t>
            </a:r>
            <a:r>
              <a:rPr lang="de-DE" sz="1800" dirty="0"/>
              <a:t> on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at PCF</a:t>
            </a:r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initial </a:t>
            </a:r>
            <a:r>
              <a:rPr lang="de-DE" sz="1800" dirty="0" err="1"/>
              <a:t>configuration</a:t>
            </a:r>
            <a:r>
              <a:rPr lang="de-DE" sz="1800" dirty="0"/>
              <a:t>, NEF </a:t>
            </a:r>
            <a:r>
              <a:rPr lang="de-DE" sz="1800" dirty="0" err="1"/>
              <a:t>can</a:t>
            </a:r>
            <a:r>
              <a:rPr lang="de-DE" sz="1800" dirty="0"/>
              <a:t> </a:t>
            </a:r>
            <a:r>
              <a:rPr lang="de-DE" sz="1800" dirty="0" err="1"/>
              <a:t>store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in </a:t>
            </a:r>
            <a:r>
              <a:rPr lang="de-DE" sz="1800" dirty="0" err="1"/>
              <a:t>database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/</a:t>
            </a:r>
            <a:r>
              <a:rPr lang="de-DE" sz="1800" dirty="0" err="1"/>
              <a:t>or</a:t>
            </a:r>
            <a:r>
              <a:rPr lang="de-DE" sz="1800" dirty="0"/>
              <a:t> </a:t>
            </a:r>
            <a:r>
              <a:rPr lang="de-DE" sz="1800" dirty="0" err="1"/>
              <a:t>establish</a:t>
            </a:r>
            <a:r>
              <a:rPr lang="de-DE" sz="1800" dirty="0"/>
              <a:t> PCC </a:t>
            </a:r>
            <a:r>
              <a:rPr lang="de-DE" sz="1800" dirty="0" err="1"/>
              <a:t>authorization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endParaRPr lang="de-DE" sz="1800" dirty="0"/>
          </a:p>
          <a:p>
            <a:pPr lvl="1"/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updates</a:t>
            </a:r>
            <a:r>
              <a:rPr lang="de-DE" sz="1800" dirty="0"/>
              <a:t>, </a:t>
            </a:r>
            <a:r>
              <a:rPr lang="de-DE" sz="1800" dirty="0" err="1"/>
              <a:t>direct</a:t>
            </a:r>
            <a:r>
              <a:rPr lang="de-DE" sz="1800" dirty="0"/>
              <a:t> </a:t>
            </a:r>
            <a:r>
              <a:rPr lang="de-DE" sz="1800" dirty="0" err="1"/>
              <a:t>interaction</a:t>
            </a:r>
            <a:r>
              <a:rPr lang="de-DE" sz="1800" dirty="0"/>
              <a:t> </a:t>
            </a:r>
            <a:r>
              <a:rPr lang="de-DE" sz="1800" dirty="0" err="1"/>
              <a:t>between</a:t>
            </a:r>
            <a:r>
              <a:rPr lang="de-DE" sz="1800" dirty="0"/>
              <a:t> NEF </a:t>
            </a:r>
            <a:r>
              <a:rPr lang="de-DE" sz="1800" dirty="0" err="1"/>
              <a:t>and</a:t>
            </a:r>
            <a:r>
              <a:rPr lang="de-DE" sz="1800" dirty="0"/>
              <a:t> PCF</a:t>
            </a:r>
          </a:p>
          <a:p>
            <a:pPr lvl="1"/>
            <a:r>
              <a:rPr lang="de-DE" sz="1800" dirty="0"/>
              <a:t>PCF </a:t>
            </a:r>
            <a:r>
              <a:rPr lang="de-DE" sz="1800" dirty="0" err="1"/>
              <a:t>retrieves</a:t>
            </a:r>
            <a:r>
              <a:rPr lang="de-DE" sz="1800" dirty="0"/>
              <a:t> </a:t>
            </a:r>
            <a:r>
              <a:rPr lang="de-DE" sz="1800" dirty="0" err="1"/>
              <a:t>stored</a:t>
            </a:r>
            <a:r>
              <a:rPr lang="de-DE" sz="1800" dirty="0"/>
              <a:t> </a:t>
            </a:r>
            <a:r>
              <a:rPr lang="de-DE" sz="1800" dirty="0" err="1"/>
              <a:t>configured</a:t>
            </a:r>
            <a:r>
              <a:rPr lang="de-DE" sz="1800" dirty="0"/>
              <a:t>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information</a:t>
            </a:r>
            <a:r>
              <a:rPr lang="de-DE" sz="1800" dirty="0"/>
              <a:t> </a:t>
            </a:r>
            <a:r>
              <a:rPr lang="de-DE" sz="1800" dirty="0" err="1"/>
              <a:t>from</a:t>
            </a:r>
            <a:r>
              <a:rPr lang="de-DE" sz="1800" dirty="0"/>
              <a:t> </a:t>
            </a:r>
            <a:r>
              <a:rPr lang="de-DE" sz="1800" dirty="0" err="1"/>
              <a:t>database</a:t>
            </a:r>
            <a:r>
              <a:rPr lang="de-DE" sz="1800" dirty="0"/>
              <a:t> (Nokia: UDM, Vivo: UDR)</a:t>
            </a:r>
          </a:p>
          <a:p>
            <a:pPr lvl="1"/>
            <a:r>
              <a:rPr lang="de-DE" sz="1800" dirty="0"/>
              <a:t>BSF </a:t>
            </a:r>
            <a:r>
              <a:rPr lang="de-DE" sz="1800" dirty="0" err="1"/>
              <a:t>used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discover</a:t>
            </a:r>
            <a:r>
              <a:rPr lang="de-DE" sz="1800" dirty="0"/>
              <a:t> PCF </a:t>
            </a:r>
            <a:r>
              <a:rPr lang="de-DE" sz="1800" dirty="0" err="1"/>
              <a:t>with</a:t>
            </a:r>
            <a:r>
              <a:rPr lang="de-DE" sz="1800" dirty="0"/>
              <a:t> MBS </a:t>
            </a:r>
            <a:r>
              <a:rPr lang="de-DE" sz="1800" dirty="0" err="1"/>
              <a:t>session</a:t>
            </a:r>
            <a:r>
              <a:rPr lang="de-DE" sz="1800" dirty="0"/>
              <a:t> </a:t>
            </a:r>
            <a:r>
              <a:rPr lang="de-DE" sz="1800" dirty="0" err="1"/>
              <a:t>context</a:t>
            </a:r>
            <a:r>
              <a:rPr lang="de-DE" sz="1800" dirty="0"/>
              <a:t> </a:t>
            </a:r>
          </a:p>
          <a:p>
            <a:pPr lvl="1"/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854075"/>
          </a:xfrm>
        </p:spPr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6D11B53-EF39-422C-BB02-58B6FF5E81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652441"/>
              </p:ext>
            </p:extLst>
          </p:nvPr>
        </p:nvGraphicFramePr>
        <p:xfrm>
          <a:off x="651933" y="3890172"/>
          <a:ext cx="5295594" cy="2467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Visio" r:id="rId3" imgW="6000788" imgH="5038793" progId="Visio.Drawing.15">
                  <p:embed/>
                </p:oleObj>
              </mc:Choice>
              <mc:Fallback>
                <p:oleObj name="Visio" r:id="rId3" imgW="6000788" imgH="5038793" progId="Visio.Drawing.15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6D11B53-EF39-422C-BB02-58B6FF5E81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33" y="3890172"/>
                        <a:ext cx="5295594" cy="24678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5">
            <a:extLst>
              <a:ext uri="{FF2B5EF4-FFF2-40B4-BE49-F238E27FC236}">
                <a16:creationId xmlns:a16="http://schemas.microsoft.com/office/drawing/2014/main" id="{7E6DBCBE-D2A4-4E02-9810-93D6BC8500A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499654" y="2845110"/>
            <a:ext cx="1049422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D5E522A-A775-4A02-9744-73195DBCE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05842"/>
              </p:ext>
            </p:extLst>
          </p:nvPr>
        </p:nvGraphicFramePr>
        <p:xfrm>
          <a:off x="6720932" y="3720435"/>
          <a:ext cx="4819135" cy="280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Visio" r:id="rId5" imgW="6000788" imgH="3495743" progId="Visio.Drawing.15">
                  <p:embed/>
                </p:oleObj>
              </mc:Choice>
              <mc:Fallback>
                <p:oleObj name="Visio" r:id="rId5" imgW="6000788" imgH="3495743" progId="Visio.Drawing.15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D5E522A-A775-4A02-9744-73195DBCE0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932" y="3720435"/>
                        <a:ext cx="4819135" cy="2807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062220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82" y="1082675"/>
            <a:ext cx="11184467" cy="1390649"/>
          </a:xfrm>
        </p:spPr>
        <p:txBody>
          <a:bodyPr/>
          <a:lstStyle/>
          <a:p>
            <a:r>
              <a:rPr lang="de-DE" sz="2400" dirty="0"/>
              <a:t>Option 1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authorization</a:t>
            </a:r>
            <a:r>
              <a:rPr lang="de-DE" sz="2000" dirty="0"/>
              <a:t> </a:t>
            </a:r>
            <a:r>
              <a:rPr lang="de-DE" sz="2000" dirty="0" err="1"/>
              <a:t>requests</a:t>
            </a:r>
            <a:r>
              <a:rPr lang="de-DE" sz="2000" dirty="0"/>
              <a:t>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rejected</a:t>
            </a:r>
            <a:endParaRPr lang="de-DE" sz="2000" dirty="0"/>
          </a:p>
          <a:p>
            <a:pPr lvl="1"/>
            <a:r>
              <a:rPr lang="de-DE" sz="2000" dirty="0"/>
              <a:t>Large </a:t>
            </a:r>
            <a:r>
              <a:rPr lang="de-DE" sz="2000" dirty="0" err="1"/>
              <a:t>containers</a:t>
            </a:r>
            <a:r>
              <a:rPr lang="de-DE" sz="2000" dirty="0"/>
              <a:t> 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required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decription</a:t>
            </a:r>
            <a:endParaRPr lang="de-DE" sz="2000" dirty="0"/>
          </a:p>
          <a:p>
            <a:pPr lvl="1"/>
            <a:r>
              <a:rPr lang="de-DE" sz="2000" dirty="0"/>
              <a:t>MB-SMF </a:t>
            </a:r>
            <a:r>
              <a:rPr lang="de-DE" sz="2000" dirty="0" err="1"/>
              <a:t>would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affected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service</a:t>
            </a:r>
            <a:r>
              <a:rPr lang="de-DE" sz="2000" dirty="0"/>
              <a:t> </a:t>
            </a:r>
            <a:r>
              <a:rPr lang="de-DE" sz="2000" dirty="0" err="1"/>
              <a:t>informnation</a:t>
            </a:r>
            <a:r>
              <a:rPr lang="de-DE" sz="2000" dirty="0"/>
              <a:t> </a:t>
            </a:r>
            <a:r>
              <a:rPr lang="de-DE" sz="2000" dirty="0" err="1"/>
              <a:t>updates</a:t>
            </a:r>
            <a:r>
              <a:rPr lang="de-DE" sz="2000" dirty="0"/>
              <a:t> </a:t>
            </a:r>
            <a:r>
              <a:rPr lang="de-DE" sz="2000" dirty="0" err="1"/>
              <a:t>even</a:t>
            </a:r>
            <a:r>
              <a:rPr lang="de-DE" sz="2000" dirty="0"/>
              <a:t> </a:t>
            </a:r>
            <a:r>
              <a:rPr lang="de-DE" sz="2000" dirty="0" err="1"/>
              <a:t>if</a:t>
            </a:r>
            <a:r>
              <a:rPr lang="de-DE" sz="2000" dirty="0"/>
              <a:t> PCF </a:t>
            </a:r>
            <a:r>
              <a:rPr lang="de-DE" sz="2000" dirty="0" err="1"/>
              <a:t>does</a:t>
            </a:r>
            <a:r>
              <a:rPr lang="de-DE" sz="2000" dirty="0"/>
              <a:t> not </a:t>
            </a:r>
            <a:r>
              <a:rPr lang="de-DE" sz="2000" dirty="0" err="1"/>
              <a:t>updated</a:t>
            </a:r>
            <a:r>
              <a:rPr lang="de-DE" sz="2000" dirty="0"/>
              <a:t> </a:t>
            </a:r>
            <a:r>
              <a:rPr lang="de-DE" sz="2000" dirty="0" err="1"/>
              <a:t>authorized</a:t>
            </a:r>
            <a:r>
              <a:rPr lang="de-DE" sz="2000" dirty="0"/>
              <a:t> </a:t>
            </a:r>
            <a:r>
              <a:rPr lang="de-DE" sz="2000" dirty="0" err="1"/>
              <a:t>QoS</a:t>
            </a:r>
            <a:endParaRPr lang="de-DE" sz="2000" dirty="0"/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2</a:t>
            </a:r>
          </a:p>
          <a:p>
            <a:pPr lvl="1"/>
            <a:r>
              <a:rPr lang="de-DE" sz="2000" dirty="0"/>
              <a:t>Substantial </a:t>
            </a:r>
            <a:r>
              <a:rPr lang="de-DE" sz="2000" dirty="0" err="1"/>
              <a:t>change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MB-SMF PCF </a:t>
            </a:r>
            <a:r>
              <a:rPr lang="de-DE" sz="2000" dirty="0" err="1"/>
              <a:t>interactions</a:t>
            </a:r>
            <a:r>
              <a:rPr lang="de-DE" sz="2000" dirty="0"/>
              <a:t> </a:t>
            </a:r>
            <a:r>
              <a:rPr lang="de-DE" sz="2000" dirty="0" err="1"/>
              <a:t>compared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</a:t>
            </a:r>
            <a:r>
              <a:rPr lang="de-DE" sz="2000" dirty="0" err="1"/>
              <a:t>PCFSmPolicyControl</a:t>
            </a:r>
            <a:r>
              <a:rPr lang="de-DE" sz="2000" dirty="0"/>
              <a:t> (</a:t>
            </a:r>
            <a:r>
              <a:rPr lang="de-DE" sz="2000" dirty="0" err="1"/>
              <a:t>might</a:t>
            </a:r>
            <a:r>
              <a:rPr lang="de-DE" sz="2000" dirty="0"/>
              <a:t> </a:t>
            </a:r>
            <a:r>
              <a:rPr lang="de-DE" sz="2000" dirty="0" err="1"/>
              <a:t>become</a:t>
            </a:r>
            <a:r>
              <a:rPr lang="de-DE" sz="2000" dirty="0"/>
              <a:t> an MB-SMF </a:t>
            </a:r>
            <a:r>
              <a:rPr lang="de-DE" sz="2000" dirty="0" err="1"/>
              <a:t>service</a:t>
            </a:r>
            <a:r>
              <a:rPr lang="de-DE" sz="2000" dirty="0"/>
              <a:t>)</a:t>
            </a:r>
          </a:p>
          <a:p>
            <a:pPr lvl="1"/>
            <a:r>
              <a:rPr lang="de-DE" sz="2000" dirty="0" err="1"/>
              <a:t>Unclear</a:t>
            </a:r>
            <a:r>
              <a:rPr lang="de-DE" sz="2000" dirty="0"/>
              <a:t> </a:t>
            </a:r>
            <a:r>
              <a:rPr lang="de-DE" sz="2000" dirty="0" err="1"/>
              <a:t>how</a:t>
            </a:r>
            <a:r>
              <a:rPr lang="de-DE" sz="2000" dirty="0"/>
              <a:t> PCF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use</a:t>
            </a:r>
            <a:r>
              <a:rPr lang="de-DE" sz="2000" dirty="0"/>
              <a:t> </a:t>
            </a:r>
            <a:r>
              <a:rPr lang="de-DE" sz="2000" dirty="0" err="1"/>
              <a:t>preconfigurede</a:t>
            </a:r>
            <a:r>
              <a:rPr lang="de-DE" sz="2000" dirty="0"/>
              <a:t> </a:t>
            </a:r>
            <a:r>
              <a:rPr lang="de-DE" sz="2000" dirty="0" err="1"/>
              <a:t>input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policy</a:t>
            </a:r>
            <a:r>
              <a:rPr lang="de-DE" sz="2000" dirty="0"/>
              <a:t> </a:t>
            </a:r>
            <a:r>
              <a:rPr lang="de-DE" sz="2000" dirty="0" err="1"/>
              <a:t>decisions</a:t>
            </a:r>
            <a:r>
              <a:rPr lang="de-DE" sz="2000" dirty="0"/>
              <a:t> (</a:t>
            </a:r>
            <a:r>
              <a:rPr lang="de-DE" sz="2000" dirty="0" err="1"/>
              <a:t>without</a:t>
            </a:r>
            <a:r>
              <a:rPr lang="de-DE" sz="2000" dirty="0"/>
              <a:t> </a:t>
            </a:r>
            <a:r>
              <a:rPr lang="de-DE" sz="2000" dirty="0" err="1"/>
              <a:t>database</a:t>
            </a:r>
            <a:r>
              <a:rPr lang="de-DE" sz="2000" dirty="0"/>
              <a:t> </a:t>
            </a:r>
            <a:r>
              <a:rPr lang="de-DE" sz="2000" dirty="0" err="1"/>
              <a:t>access</a:t>
            </a:r>
            <a:r>
              <a:rPr lang="de-DE" sz="2000" dirty="0"/>
              <a:t>)</a:t>
            </a:r>
          </a:p>
          <a:p>
            <a:r>
              <a:rPr lang="de-DE" sz="2400" dirty="0"/>
              <a:t>Option 3</a:t>
            </a:r>
          </a:p>
          <a:p>
            <a:pPr lvl="1"/>
            <a:r>
              <a:rPr lang="de-DE" sz="2000" dirty="0" err="1"/>
              <a:t>Aims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alignment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PCC </a:t>
            </a:r>
            <a:r>
              <a:rPr lang="de-DE" sz="2000" dirty="0" err="1"/>
              <a:t>procedures</a:t>
            </a:r>
            <a:endParaRPr lang="de-DE" sz="2000" dirty="0"/>
          </a:p>
          <a:p>
            <a:pPr lvl="1"/>
            <a:endParaRPr lang="de-DE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Comparison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Options</a:t>
            </a:r>
            <a:endParaRPr lang="en-US" dirty="0"/>
          </a:p>
        </p:txBody>
      </p:sp>
      <p:sp>
        <p:nvSpPr>
          <p:cNvPr id="127" name="Rectangle 107">
            <a:extLst>
              <a:ext uri="{FF2B5EF4-FFF2-40B4-BE49-F238E27FC236}">
                <a16:creationId xmlns:a16="http://schemas.microsoft.com/office/drawing/2014/main" id="{9D1D2437-484C-4ABF-B2B0-4CA745E11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8646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F95E732-DB46-48A0-8068-868300B2F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494" y="215825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2511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78" y="53417"/>
            <a:ext cx="5423529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BF68698E-EAA5-4F3E-A763-EA8D0F49DD01}"/>
              </a:ext>
            </a:extLst>
          </p:cNvPr>
          <p:cNvSpPr txBox="1">
            <a:spLocks/>
          </p:cNvSpPr>
          <p:nvPr/>
        </p:nvSpPr>
        <p:spPr>
          <a:xfrm>
            <a:off x="330362" y="534392"/>
            <a:ext cx="5586344" cy="42756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1" dirty="0">
                <a:hlinkClick r:id="rId2"/>
              </a:rPr>
              <a:t>S2-2102947</a:t>
            </a:r>
            <a:r>
              <a:rPr lang="en-GB" b="1" dirty="0"/>
              <a:t> </a:t>
            </a:r>
            <a:r>
              <a:rPr lang="en-GB" dirty="0"/>
              <a:t>NEF PCF interactions</a:t>
            </a:r>
            <a:r>
              <a:rPr lang="en-GB" b="1" dirty="0"/>
              <a:t>   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CCD032-3236-4AEE-8B96-34C00A14C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79" y="961957"/>
            <a:ext cx="6248119" cy="54567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456D75-E08A-4E07-A5F5-AB4D5317E673}"/>
              </a:ext>
            </a:extLst>
          </p:cNvPr>
          <p:cNvSpPr/>
          <p:nvPr/>
        </p:nvSpPr>
        <p:spPr bwMode="auto">
          <a:xfrm>
            <a:off x="2026023" y="2877682"/>
            <a:ext cx="2779059" cy="313753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5965B58-6D35-4745-A7CC-D3030A591B0C}"/>
              </a:ext>
            </a:extLst>
          </p:cNvPr>
          <p:cNvSpPr/>
          <p:nvPr/>
        </p:nvSpPr>
        <p:spPr bwMode="auto">
          <a:xfrm>
            <a:off x="1174376" y="4365813"/>
            <a:ext cx="1030942" cy="12012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B86CDC1-38BD-41C5-8467-9F9450193908}"/>
              </a:ext>
            </a:extLst>
          </p:cNvPr>
          <p:cNvSpPr/>
          <p:nvPr/>
        </p:nvSpPr>
        <p:spPr bwMode="auto">
          <a:xfrm>
            <a:off x="1586754" y="3225545"/>
            <a:ext cx="1953640" cy="470647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05E1F6-AED8-4732-8C11-F3F7B7DB5D2E}"/>
              </a:ext>
            </a:extLst>
          </p:cNvPr>
          <p:cNvSpPr txBox="1"/>
          <p:nvPr/>
        </p:nvSpPr>
        <p:spPr>
          <a:xfrm>
            <a:off x="6593044" y="4731660"/>
            <a:ext cx="2496466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Q2: why is BSF is needed?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 reply: BSF enables AF and or MB-SMF to detect PCF. (Depending on what entity contacts PCF first, the other needs to contact same PCF for session binding)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A856035-0923-4DDA-B991-1C1FB2E2581D}"/>
              </a:ext>
            </a:extLst>
          </p:cNvPr>
          <p:cNvCxnSpPr>
            <a:cxnSpLocks/>
            <a:stCxn id="6" idx="1"/>
          </p:cNvCxnSpPr>
          <p:nvPr/>
        </p:nvCxnSpPr>
        <p:spPr bwMode="auto">
          <a:xfrm flipH="1" flipV="1">
            <a:off x="3339192" y="3730302"/>
            <a:ext cx="3253852" cy="15861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07ECD25-1CC7-40CF-8420-3DC83E58400C}"/>
              </a:ext>
            </a:extLst>
          </p:cNvPr>
          <p:cNvCxnSpPr>
            <a:cxnSpLocks/>
          </p:cNvCxnSpPr>
          <p:nvPr/>
        </p:nvCxnSpPr>
        <p:spPr bwMode="auto">
          <a:xfrm flipH="1">
            <a:off x="4805082" y="2414992"/>
            <a:ext cx="2130032" cy="4626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0955382D-01C9-4713-B96C-4E2EFB8D7CEA}"/>
              </a:ext>
            </a:extLst>
          </p:cNvPr>
          <p:cNvSpPr/>
          <p:nvPr/>
        </p:nvSpPr>
        <p:spPr bwMode="auto">
          <a:xfrm>
            <a:off x="7034332" y="1580498"/>
            <a:ext cx="777190" cy="300040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</a:t>
            </a: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PCF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145FFABE-5441-4FF4-9B92-34BC144FE7D6}"/>
              </a:ext>
            </a:extLst>
          </p:cNvPr>
          <p:cNvSpPr/>
          <p:nvPr/>
        </p:nvSpPr>
        <p:spPr bwMode="auto">
          <a:xfrm>
            <a:off x="8312320" y="1551862"/>
            <a:ext cx="777190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MB-SMF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647A964-81F6-4A64-955E-09868F6C12CD}"/>
              </a:ext>
            </a:extLst>
          </p:cNvPr>
          <p:cNvSpPr/>
          <p:nvPr/>
        </p:nvSpPr>
        <p:spPr bwMode="auto">
          <a:xfrm>
            <a:off x="10798216" y="1551862"/>
            <a:ext cx="631288" cy="366834"/>
          </a:xfrm>
          <a:prstGeom prst="roundRect">
            <a:avLst/>
          </a:prstGeom>
          <a:solidFill>
            <a:srgbClr val="0082F0">
              <a:lumMod val="40000"/>
              <a:lumOff val="6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81818"/>
              </a:buClr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US" sz="12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cs typeface="+mn-cs"/>
              </a:rPr>
              <a:t>AF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5BC6E71-1E79-450C-883F-4091A4B0794A}"/>
              </a:ext>
            </a:extLst>
          </p:cNvPr>
          <p:cNvCxnSpPr>
            <a:cxnSpLocks/>
          </p:cNvCxnSpPr>
          <p:nvPr/>
        </p:nvCxnSpPr>
        <p:spPr bwMode="auto">
          <a:xfrm flipH="1">
            <a:off x="7446700" y="2310843"/>
            <a:ext cx="37459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C46A42A-A01F-49CF-90CE-660C9F6923A0}"/>
              </a:ext>
            </a:extLst>
          </p:cNvPr>
          <p:cNvCxnSpPr>
            <a:cxnSpLocks/>
          </p:cNvCxnSpPr>
          <p:nvPr/>
        </p:nvCxnSpPr>
        <p:spPr bwMode="auto">
          <a:xfrm flipH="1">
            <a:off x="7436852" y="2417984"/>
            <a:ext cx="37558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triangle" w="med" len="med"/>
            <a:tailEnd type="none" w="med" len="med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437CBE5-1C6C-43C1-966A-5D0717982E36}"/>
              </a:ext>
            </a:extLst>
          </p:cNvPr>
          <p:cNvSpPr txBox="1"/>
          <p:nvPr/>
        </p:nvSpPr>
        <p:spPr>
          <a:xfrm>
            <a:off x="8748435" y="2487550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(service requirement)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B5D222B-A260-4552-BBD4-5D2102568F48}"/>
              </a:ext>
            </a:extLst>
          </p:cNvPr>
          <p:cNvCxnSpPr>
            <a:cxnSpLocks/>
          </p:cNvCxnSpPr>
          <p:nvPr/>
        </p:nvCxnSpPr>
        <p:spPr bwMode="auto">
          <a:xfrm>
            <a:off x="7422927" y="1966287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CE4A3EA-AE4C-4EBB-9E31-19D831957971}"/>
              </a:ext>
            </a:extLst>
          </p:cNvPr>
          <p:cNvCxnSpPr>
            <a:cxnSpLocks/>
          </p:cNvCxnSpPr>
          <p:nvPr/>
        </p:nvCxnSpPr>
        <p:spPr bwMode="auto">
          <a:xfrm>
            <a:off x="8734651" y="1922899"/>
            <a:ext cx="0" cy="134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2C1EB8F-A721-4348-B646-5B10D1A29818}"/>
              </a:ext>
            </a:extLst>
          </p:cNvPr>
          <p:cNvCxnSpPr>
            <a:cxnSpLocks/>
          </p:cNvCxnSpPr>
          <p:nvPr/>
        </p:nvCxnSpPr>
        <p:spPr bwMode="auto">
          <a:xfrm>
            <a:off x="11217150" y="1949507"/>
            <a:ext cx="0" cy="13163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9890092-3E38-437F-AB16-62FDEBA6E51C}"/>
              </a:ext>
            </a:extLst>
          </p:cNvPr>
          <p:cNvSpPr/>
          <p:nvPr/>
        </p:nvSpPr>
        <p:spPr bwMode="auto">
          <a:xfrm>
            <a:off x="6935113" y="959312"/>
            <a:ext cx="4963396" cy="315356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773C65D-0713-4215-989A-2CB6B6C912CD}"/>
              </a:ext>
            </a:extLst>
          </p:cNvPr>
          <p:cNvSpPr txBox="1"/>
          <p:nvPr/>
        </p:nvSpPr>
        <p:spPr>
          <a:xfrm>
            <a:off x="7368982" y="2096446"/>
            <a:ext cx="2406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Authorizing MBS Session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014C997-64BD-4256-8663-B85F4D74C1C5}"/>
              </a:ext>
            </a:extLst>
          </p:cNvPr>
          <p:cNvCxnSpPr>
            <a:cxnSpLocks/>
          </p:cNvCxnSpPr>
          <p:nvPr/>
        </p:nvCxnSpPr>
        <p:spPr bwMode="auto">
          <a:xfrm>
            <a:off x="8720868" y="2732885"/>
            <a:ext cx="24717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01D76158-0391-4A6B-853C-4DAB20470C51}"/>
              </a:ext>
            </a:extLst>
          </p:cNvPr>
          <p:cNvSpPr txBox="1"/>
          <p:nvPr/>
        </p:nvSpPr>
        <p:spPr>
          <a:xfrm>
            <a:off x="8770619" y="2826921"/>
            <a:ext cx="24694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 Session Start Response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2C5D305-0AD5-44C2-A48A-EDCDC4E4662D}"/>
              </a:ext>
            </a:extLst>
          </p:cNvPr>
          <p:cNvCxnSpPr>
            <a:cxnSpLocks/>
          </p:cNvCxnSpPr>
          <p:nvPr/>
        </p:nvCxnSpPr>
        <p:spPr bwMode="auto">
          <a:xfrm>
            <a:off x="8748819" y="3064579"/>
            <a:ext cx="249125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17D88BF-07F8-4F93-AAAE-4A2A30593096}"/>
              </a:ext>
            </a:extLst>
          </p:cNvPr>
          <p:cNvSpPr/>
          <p:nvPr/>
        </p:nvSpPr>
        <p:spPr>
          <a:xfrm>
            <a:off x="7068875" y="1021670"/>
            <a:ext cx="406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Q1: For trusted AF, NEF may not be needed. If so, public safety AS would be impacted to do authorization first and then do MBS Session start ?</a:t>
            </a:r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olidFill>
                  <a:srgbClr val="FF0000"/>
                </a:solidFill>
              </a:rPr>
              <a:t>Nokia Reply: Public safety would use MB2 interface and MBSF. Thus, no impact </a:t>
            </a:r>
          </a:p>
        </p:txBody>
      </p:sp>
      <p:sp>
        <p:nvSpPr>
          <p:cNvPr id="28" name="Speech Bubble: Rectangle with Corners Rounded 27">
            <a:extLst>
              <a:ext uri="{FF2B5EF4-FFF2-40B4-BE49-F238E27FC236}">
                <a16:creationId xmlns:a16="http://schemas.microsoft.com/office/drawing/2014/main" id="{C254DE56-35FD-49DD-A78A-752FFD6182A6}"/>
              </a:ext>
            </a:extLst>
          </p:cNvPr>
          <p:cNvSpPr/>
          <p:nvPr/>
        </p:nvSpPr>
        <p:spPr bwMode="auto">
          <a:xfrm>
            <a:off x="9314756" y="3915587"/>
            <a:ext cx="2996293" cy="1169550"/>
          </a:xfrm>
          <a:prstGeom prst="wedgeRoundRectCallout">
            <a:avLst>
              <a:gd name="adj1" fmla="val -57861"/>
              <a:gd name="adj2" fmla="val -71325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endParaRPr lang="en-US" dirty="0">
              <a:highlight>
                <a:srgbClr val="FFFF00"/>
              </a:highlight>
              <a:latin typeface="Arial" charset="0"/>
            </a:endParaRP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Nokia seems to assume that 5MBS can only be used for Public Safety via MB2 and there is no possibility to adapt to SBI architecture, which in my view is a severe limitation of 5MBS. </a:t>
            </a: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777FECAA-6508-427B-AD94-6BB7F460C670}"/>
              </a:ext>
            </a:extLst>
          </p:cNvPr>
          <p:cNvSpPr/>
          <p:nvPr/>
        </p:nvSpPr>
        <p:spPr bwMode="auto">
          <a:xfrm>
            <a:off x="9282792" y="5324291"/>
            <a:ext cx="2813375" cy="705126"/>
          </a:xfrm>
          <a:prstGeom prst="wedgeRoundRectCallout">
            <a:avLst>
              <a:gd name="adj1" fmla="val -56598"/>
              <a:gd name="adj2" fmla="val -6271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charset="0"/>
              </a:rPr>
              <a:t>Ericsson comment </a:t>
            </a:r>
            <a:r>
              <a:rPr lang="en-US" dirty="0">
                <a:highlight>
                  <a:srgbClr val="FFFF00"/>
                </a:highlight>
                <a:latin typeface="Arial" charset="0"/>
              </a:rPr>
              <a:t>in r1: </a:t>
            </a:r>
          </a:p>
          <a:p>
            <a:r>
              <a:rPr lang="en-US" dirty="0">
                <a:highlight>
                  <a:srgbClr val="FFFF00"/>
                </a:highlight>
                <a:latin typeface="Arial" charset="0"/>
              </a:rPr>
              <a:t>What do we want to achieve with PCF for MBS Session management ? Why introducing such complexity? </a:t>
            </a:r>
          </a:p>
        </p:txBody>
      </p:sp>
    </p:spTree>
    <p:extLst>
      <p:ext uri="{BB962C8B-B14F-4D97-AF65-F5344CB8AC3E}">
        <p14:creationId xmlns:p14="http://schemas.microsoft.com/office/powerpoint/2010/main" val="2152575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362" y="49446"/>
            <a:ext cx="5765638" cy="427565"/>
          </a:xfrm>
        </p:spPr>
        <p:txBody>
          <a:bodyPr/>
          <a:lstStyle/>
          <a:p>
            <a:r>
              <a:rPr lang="en-US" sz="2400" b="1" dirty="0"/>
              <a:t>Answers to Questions by Ericsson</a:t>
            </a:r>
          </a:p>
          <a:p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C2EE02-A6FA-4F40-8624-23098E60B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74" y="1516353"/>
            <a:ext cx="5360894" cy="472657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506BD1A-59C3-4620-BCEE-7E7609DBED29}"/>
              </a:ext>
            </a:extLst>
          </p:cNvPr>
          <p:cNvSpPr/>
          <p:nvPr/>
        </p:nvSpPr>
        <p:spPr bwMode="auto">
          <a:xfrm>
            <a:off x="1972235" y="5253319"/>
            <a:ext cx="1479177" cy="233082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A0E3F21-56F9-4B4E-818B-DBFA64334933}"/>
              </a:ext>
            </a:extLst>
          </p:cNvPr>
          <p:cNvSpPr/>
          <p:nvPr/>
        </p:nvSpPr>
        <p:spPr bwMode="auto">
          <a:xfrm>
            <a:off x="3926541" y="42761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AE71F1D-FBF5-4CDE-8F2B-4FB32C9B17FC}"/>
              </a:ext>
            </a:extLst>
          </p:cNvPr>
          <p:cNvSpPr txBox="1">
            <a:spLocks/>
          </p:cNvSpPr>
          <p:nvPr/>
        </p:nvSpPr>
        <p:spPr>
          <a:xfrm>
            <a:off x="1064222" y="708728"/>
            <a:ext cx="8474225" cy="69272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1800" b="1" dirty="0">
                <a:hlinkClick r:id="rId3"/>
              </a:rPr>
              <a:t>S2-2102727</a:t>
            </a:r>
            <a:r>
              <a:rPr lang="en-GB" sz="1800" b="1" dirty="0"/>
              <a:t> </a:t>
            </a:r>
            <a:r>
              <a:rPr lang="en-GB" sz="1800" dirty="0"/>
              <a:t>Update the MBS Session Configuration Procedure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344E09-F443-4A68-B83A-52E01ABFE418}"/>
              </a:ext>
            </a:extLst>
          </p:cNvPr>
          <p:cNvSpPr txBox="1"/>
          <p:nvPr/>
        </p:nvSpPr>
        <p:spPr>
          <a:xfrm>
            <a:off x="7445047" y="4563037"/>
            <a:ext cx="2272694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Q: Establishment or Notify? </a:t>
            </a:r>
          </a:p>
          <a:p>
            <a:r>
              <a:rPr lang="en-US" b="1" dirty="0"/>
              <a:t>Notify does not work as there is no MBS policy association established yet.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Nokia: Agree, would need to be establishment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B56D1C2-267D-4299-95BA-EB2E06AC8648}"/>
              </a:ext>
            </a:extLst>
          </p:cNvPr>
          <p:cNvCxnSpPr>
            <a:cxnSpLocks/>
            <a:stCxn id="16" idx="1"/>
          </p:cNvCxnSpPr>
          <p:nvPr/>
        </p:nvCxnSpPr>
        <p:spPr bwMode="auto">
          <a:xfrm flipH="1">
            <a:off x="3451413" y="5147813"/>
            <a:ext cx="3993634" cy="338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5B91333-B5BA-4F60-88FF-2281B173B0E8}"/>
              </a:ext>
            </a:extLst>
          </p:cNvPr>
          <p:cNvSpPr/>
          <p:nvPr/>
        </p:nvSpPr>
        <p:spPr bwMode="auto">
          <a:xfrm>
            <a:off x="3074893" y="4885767"/>
            <a:ext cx="1479177" cy="28687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75191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11705</TotalTime>
  <Words>1109</Words>
  <Application>Microsoft Office PowerPoint</Application>
  <PresentationFormat>Widescreen</PresentationFormat>
  <Paragraphs>214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 </vt:lpstr>
      <vt:lpstr>Arial</vt:lpstr>
      <vt:lpstr>Calibri</vt:lpstr>
      <vt:lpstr>Calibri Light</vt:lpstr>
      <vt:lpstr>Ericsson Hilda</vt:lpstr>
      <vt:lpstr>Ericsson Hilda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Visio</vt:lpstr>
      <vt:lpstr>PowerPoint Presentation</vt:lpstr>
      <vt:lpstr>PowerPoint Presentation</vt:lpstr>
      <vt:lpstr>Related TDOCs</vt:lpstr>
      <vt:lpstr>Different proposed options</vt:lpstr>
      <vt:lpstr>Different proposed options</vt:lpstr>
      <vt:lpstr>Different proposed options</vt:lpstr>
      <vt:lpstr>Comparison of Options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</cp:lastModifiedBy>
  <cp:revision>2053</cp:revision>
  <dcterms:created xsi:type="dcterms:W3CDTF">2008-08-30T09:32:10Z</dcterms:created>
  <dcterms:modified xsi:type="dcterms:W3CDTF">2021-04-13T02:15:48Z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