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7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sati, Alessio (Nokia - GB)" userId="6f050b0a-bf61-49f1-93be-076af52cf2e7" providerId="ADAL" clId="{20E9933B-F737-420D-B274-DE271B318803}"/>
    <pc:docChg chg="custSel modSld">
      <pc:chgData name="Casati, Alessio (Nokia - GB)" userId="6f050b0a-bf61-49f1-93be-076af52cf2e7" providerId="ADAL" clId="{20E9933B-F737-420D-B274-DE271B318803}" dt="2021-04-15T12:08:06.038" v="515" actId="6549"/>
      <pc:docMkLst>
        <pc:docMk/>
      </pc:docMkLst>
      <pc:sldChg chg="modSp mod">
        <pc:chgData name="Casati, Alessio (Nokia - GB)" userId="6f050b0a-bf61-49f1-93be-076af52cf2e7" providerId="ADAL" clId="{20E9933B-F737-420D-B274-DE271B318803}" dt="2021-04-15T12:08:06.038" v="515" actId="6549"/>
        <pc:sldMkLst>
          <pc:docMk/>
          <pc:sldMk cId="3938819483" sldId="257"/>
        </pc:sldMkLst>
        <pc:spChg chg="mod">
          <ac:chgData name="Casati, Alessio (Nokia - GB)" userId="6f050b0a-bf61-49f1-93be-076af52cf2e7" providerId="ADAL" clId="{20E9933B-F737-420D-B274-DE271B318803}" dt="2021-04-15T12:08:06.038" v="515" actId="6549"/>
          <ac:spMkLst>
            <pc:docMk/>
            <pc:sldMk cId="3938819483" sldId="257"/>
            <ac:spMk id="3" creationId="{CE04FEA8-FB9B-4B2F-9C22-FFDA418D044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CE24B-E3FC-4749-A962-361680876B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5804E6-E8B3-4F0A-96FF-7A0517FA4B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058052-5D93-4CC5-86B9-CA504FACE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DF203-DE96-44AB-8377-BB52774319E3}" type="datetimeFigureOut">
              <a:rPr lang="en-GB" smtClean="0"/>
              <a:t>16/04/2021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96D5F6-F660-4F50-BD9A-BA9A0544F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2B2254-CFE1-43AD-AC63-71CFF75B9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7841B-F58D-4AA4-BFED-4CC893B0DC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497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EE8C6-54DA-434C-8BF7-CF65217EC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09116B-97DA-4D15-8888-6B8C5BA350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AA2AE5-6D25-490B-B44E-15C137DA9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DF203-DE96-44AB-8377-BB52774319E3}" type="datetimeFigureOut">
              <a:rPr lang="en-GB" smtClean="0"/>
              <a:t>16/04/2021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258BE5-01DF-42D4-9B0C-549822A45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3E1A5E-B8D9-40E4-A41F-4A4E40060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7841B-F58D-4AA4-BFED-4CC893B0DC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671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D8F7EE-C5AA-4F2B-96DC-7B91A1635A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C094D7-5D55-4C98-9CEC-D61271A8E6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378E8E-E6AD-47E5-BED9-5F624BA2C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DF203-DE96-44AB-8377-BB52774319E3}" type="datetimeFigureOut">
              <a:rPr lang="en-GB" smtClean="0"/>
              <a:t>16/04/2021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3EA455-2E1C-444A-A7E5-B6C1B7F1A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E4FA2D-48EE-4122-B5F6-4671D4864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7841B-F58D-4AA4-BFED-4CC893B0DC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1266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65920-ECC4-4506-8A94-811A69408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1E8EDA-A4F3-4E7C-8369-E7F884E94A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A46F07-703B-4C56-8CB3-118B8AC1F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DF203-DE96-44AB-8377-BB52774319E3}" type="datetimeFigureOut">
              <a:rPr lang="en-GB" smtClean="0"/>
              <a:t>16/04/2021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9E4D8E-E78E-4724-948E-72BFF56AC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4594FF-8C7C-43AA-AEE5-FB05D8B6C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7841B-F58D-4AA4-BFED-4CC893B0DC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3638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4904F-1F86-45BA-A376-7A58CE427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CB963D-106B-4758-BE27-D036E00CAE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D82004-7AF9-4E2A-B4CF-B841F794E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DF203-DE96-44AB-8377-BB52774319E3}" type="datetimeFigureOut">
              <a:rPr lang="en-GB" smtClean="0"/>
              <a:t>16/04/2021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B8DB77-2560-46CB-B41E-5A1D3536E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59B4D1-FB5F-4F31-999F-195420B3B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7841B-F58D-4AA4-BFED-4CC893B0DC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355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F16E9-F6E1-4F2B-BF45-490E0CC4B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98D162-A709-4A73-BEFF-725EBC303A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B271B5-3D26-4E90-9111-61349E56CD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1131AD-E32E-45BF-97E9-BB5860F15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DF203-DE96-44AB-8377-BB52774319E3}" type="datetimeFigureOut">
              <a:rPr lang="en-GB" smtClean="0"/>
              <a:t>16/04/2021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22FD7E-E10D-4919-B708-F1CE3B4F2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18063-8837-498F-A20B-EE7FBED9E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7841B-F58D-4AA4-BFED-4CC893B0DC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2214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CF742-7D84-4D1D-B249-A717A2D63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DE52FC-B1E7-48F1-AC75-787257FE57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A8BD50-E6BB-4990-861D-AC32B6B6D5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DD7EED-31F1-4E94-84D8-329018A2B5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5A2F3B-7396-4374-839C-46EE87AA6C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5B743A-5C72-447A-925D-CE62D980D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DF203-DE96-44AB-8377-BB52774319E3}" type="datetimeFigureOut">
              <a:rPr lang="en-GB" smtClean="0"/>
              <a:t>16/04/2021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68527E-1CA9-49FE-B39B-6B246C0A2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F3E014-CF77-43E6-A1BC-4EA7AB432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7841B-F58D-4AA4-BFED-4CC893B0DC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894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EDCAB-C416-408B-A421-F8A01FB34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42400B-77F1-4168-8BA5-430590E58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DF203-DE96-44AB-8377-BB52774319E3}" type="datetimeFigureOut">
              <a:rPr lang="en-GB" smtClean="0"/>
              <a:t>16/04/2021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569496-E6B9-480A-AA60-7F143A792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1D2F69-A00F-479A-9E03-9E6AEE0CA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7841B-F58D-4AA4-BFED-4CC893B0DC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7511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E49BE4-3797-432F-B0A8-40739B3F6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DF203-DE96-44AB-8377-BB52774319E3}" type="datetimeFigureOut">
              <a:rPr lang="en-GB" smtClean="0"/>
              <a:t>16/04/2021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6EB255-1069-46B2-9D54-AD0073D19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D2A87D-86C5-429A-8AB5-51417579E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7841B-F58D-4AA4-BFED-4CC893B0DC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029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E409F-BD03-44D0-A7FC-0C21FD4DA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39795-F616-49C4-BD7D-40E03099FB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41A1F9-3C5A-482E-A8C9-0FFF8E5D54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50C3D2-1CBC-48E1-B411-3B4F5D739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DF203-DE96-44AB-8377-BB52774319E3}" type="datetimeFigureOut">
              <a:rPr lang="en-GB" smtClean="0"/>
              <a:t>16/04/2021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A153C0-D623-41FC-8A3A-389E0B9D0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F34F6F-F66E-44B8-866F-9BE98739C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7841B-F58D-4AA4-BFED-4CC893B0DC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292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05238-99B9-4151-BADA-11FF0DBF7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10C875-CF9E-44ED-A230-1AA4EF4362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189A35-082B-461A-B833-C606FCBB30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072241-B6BA-488A-BB32-75B07197C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DF203-DE96-44AB-8377-BB52774319E3}" type="datetimeFigureOut">
              <a:rPr lang="en-GB" smtClean="0"/>
              <a:t>16/04/2021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4131AE-010C-4F09-8F0A-17464A0B6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26DFCD-DA79-468A-BB6A-A591C0C8C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7841B-F58D-4AA4-BFED-4CC893B0DC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936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68E05F-BF1A-4C0B-B10F-0AB3F522F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225D20-8359-45D2-8497-D4518BBA55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88194D-0589-41CA-AEB1-D56FE6D4E9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DF203-DE96-44AB-8377-BB52774319E3}" type="datetimeFigureOut">
              <a:rPr lang="en-GB" smtClean="0"/>
              <a:t>16/04/2021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6FC775-3BF7-4987-81DA-8000AEAEE1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0158BE-C282-48D3-9DE0-3358FC49DF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7841B-F58D-4AA4-BFED-4CC893B0DC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5477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WG2_Arch/TSGS2_144E_Electronic/Docs/S2-2102623.zip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WG2_Arch/TSGS2_144E_Electronic/INBOX/Revisions/S2-2102624r03.zip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WG2_Arch/TSGS2_144E_Electronic/INBOX/Revisions/S2-2102624r03.zi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B261D-424F-4806-8A29-6AE8E0CB93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NSAC in EPC Interworking</a:t>
            </a:r>
            <a:br>
              <a:rPr lang="en-US" dirty="0" smtClean="0"/>
            </a:br>
            <a:r>
              <a:rPr lang="en-US" sz="3200" dirty="0" smtClean="0"/>
              <a:t>(presented in DP, </a:t>
            </a:r>
            <a:r>
              <a:rPr lang="en-US" sz="3200" dirty="0" smtClean="0">
                <a:hlinkClick r:id="rId2"/>
              </a:rPr>
              <a:t>S2-2102623</a:t>
            </a:r>
            <a:r>
              <a:rPr lang="en-US" sz="3200" dirty="0" smtClean="0"/>
              <a:t>)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2C7379-037A-4162-8F88-E907919C12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4913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89F42-CC90-4439-BE75-D160B0A16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GSMA requirements &amp; Study conclusions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04FEA8-FB9B-4B2F-9C22-FFDA418D04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8775" y="3175776"/>
            <a:ext cx="7202648" cy="1206297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8775" y="1753869"/>
            <a:ext cx="6882425" cy="1314120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4193" y="4707299"/>
            <a:ext cx="8020482" cy="1893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037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89F42-CC90-4439-BE75-D160B0A16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Snapshot of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04FEA8-FB9B-4B2F-9C22-FFDA418D0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59193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GB" dirty="0" smtClean="0"/>
              <a:t>Approach </a:t>
            </a:r>
            <a:r>
              <a:rPr lang="en-GB" dirty="0"/>
              <a:t>A </a:t>
            </a:r>
            <a:r>
              <a:rPr lang="en-GB" dirty="0" smtClean="0"/>
              <a:t>: </a:t>
            </a:r>
            <a:endParaRPr lang="en-GB" dirty="0"/>
          </a:p>
          <a:p>
            <a:pPr lvl="1">
              <a:lnSpc>
                <a:spcPct val="120000"/>
              </a:lnSpc>
            </a:pPr>
            <a:r>
              <a:rPr lang="en-GB" altLang="ko-KR" dirty="0"/>
              <a:t>The </a:t>
            </a:r>
            <a:r>
              <a:rPr lang="en-GB" altLang="ko-KR" dirty="0" smtClean="0"/>
              <a:t>NSAC (EPS counting) </a:t>
            </a:r>
            <a:r>
              <a:rPr lang="en-GB" altLang="ko-KR" dirty="0" smtClean="0"/>
              <a:t>is </a:t>
            </a:r>
            <a:r>
              <a:rPr lang="en-GB" altLang="ko-KR" dirty="0"/>
              <a:t>applied when the UE is in </a:t>
            </a:r>
            <a:r>
              <a:rPr lang="en-GB" altLang="ko-KR" dirty="0" smtClean="0"/>
              <a:t>EPC.</a:t>
            </a:r>
          </a:p>
          <a:p>
            <a:pPr lvl="1">
              <a:lnSpc>
                <a:spcPct val="120000"/>
              </a:lnSpc>
            </a:pPr>
            <a:r>
              <a:rPr lang="en-GB" altLang="ko-KR" dirty="0" smtClean="0"/>
              <a:t>It is achieved by the interaction between SMF+PGW-C and NSACF.</a:t>
            </a:r>
            <a:endParaRPr lang="en-GB" dirty="0"/>
          </a:p>
          <a:p>
            <a:pPr lvl="1">
              <a:lnSpc>
                <a:spcPct val="120000"/>
              </a:lnSpc>
            </a:pPr>
            <a:r>
              <a:rPr lang="en-GB" dirty="0" smtClean="0"/>
              <a:t>See </a:t>
            </a:r>
            <a:r>
              <a:rPr lang="en-GB" dirty="0" smtClean="0">
                <a:hlinkClick r:id="rId2"/>
              </a:rPr>
              <a:t>S2-2102624r03</a:t>
            </a:r>
            <a:endParaRPr lang="en-GB" dirty="0" smtClean="0"/>
          </a:p>
          <a:p>
            <a:pPr lvl="1">
              <a:lnSpc>
                <a:spcPct val="120000"/>
              </a:lnSpc>
            </a:pPr>
            <a:endParaRPr lang="en-GB" dirty="0"/>
          </a:p>
          <a:p>
            <a:pPr>
              <a:lnSpc>
                <a:spcPct val="120000"/>
              </a:lnSpc>
            </a:pPr>
            <a:r>
              <a:rPr lang="en-GB" dirty="0"/>
              <a:t>Approach B </a:t>
            </a:r>
            <a:r>
              <a:rPr lang="en-GB" dirty="0" smtClean="0"/>
              <a:t>: </a:t>
            </a:r>
            <a:endParaRPr lang="en-GB" dirty="0"/>
          </a:p>
          <a:p>
            <a:pPr lvl="1">
              <a:lnSpc>
                <a:spcPct val="120000"/>
              </a:lnSpc>
            </a:pPr>
            <a:r>
              <a:rPr lang="en-GB" altLang="ko-KR" dirty="0"/>
              <a:t>The NSAC </a:t>
            </a:r>
            <a:r>
              <a:rPr lang="en-GB" altLang="ko-KR" dirty="0"/>
              <a:t>(EPS counting) is </a:t>
            </a:r>
            <a:r>
              <a:rPr lang="en-GB" altLang="ko-KR" dirty="0"/>
              <a:t>not applied when the UE is in EPC, and is evaluated when the UE moves from EPC to </a:t>
            </a:r>
            <a:r>
              <a:rPr lang="en-GB" altLang="ko-KR" dirty="0" smtClean="0"/>
              <a:t>5GC.</a:t>
            </a:r>
          </a:p>
          <a:p>
            <a:pPr lvl="1">
              <a:lnSpc>
                <a:spcPct val="120000"/>
              </a:lnSpc>
            </a:pPr>
            <a:r>
              <a:rPr lang="en-GB" altLang="ko-KR" dirty="0" smtClean="0"/>
              <a:t>There are some drawbacks of Approach B</a:t>
            </a:r>
          </a:p>
          <a:p>
            <a:pPr lvl="2">
              <a:lnSpc>
                <a:spcPct val="120000"/>
              </a:lnSpc>
            </a:pPr>
            <a:r>
              <a:rPr lang="en-US" altLang="ko-KR" b="1" i="1" u="sng" dirty="0" smtClean="0"/>
              <a:t>When </a:t>
            </a:r>
            <a:r>
              <a:rPr lang="en-US" altLang="ko-KR" b="1" i="1" u="sng" dirty="0"/>
              <a:t>the UE having an established PDN connection moves to 5GC, the ongoing PDN connection </a:t>
            </a:r>
            <a:r>
              <a:rPr lang="en-US" altLang="ko-KR" b="1" i="1" u="sng" dirty="0" smtClean="0"/>
              <a:t>can </a:t>
            </a:r>
            <a:r>
              <a:rPr lang="en-US" altLang="ko-KR" b="1" i="1" u="sng" dirty="0"/>
              <a:t>be teared down </a:t>
            </a:r>
            <a:r>
              <a:rPr lang="en-US" altLang="ko-KR" dirty="0"/>
              <a:t>if the maximum number of UEs and/or PDU sessions for the network slice associated with the ongoing PDN connection is reached, which downgrade the user experience. </a:t>
            </a:r>
          </a:p>
          <a:p>
            <a:pPr lvl="2">
              <a:lnSpc>
                <a:spcPct val="120000"/>
              </a:lnSpc>
            </a:pPr>
            <a:r>
              <a:rPr lang="en-US" altLang="ko-KR" dirty="0" smtClean="0"/>
              <a:t>When </a:t>
            </a:r>
            <a:r>
              <a:rPr lang="en-US" altLang="ko-KR" dirty="0"/>
              <a:t>the maximum number of UEs and/or PDU sessions for the network slice, </a:t>
            </a:r>
            <a:r>
              <a:rPr lang="en-US" altLang="ko-KR" b="1" i="1" u="sng" dirty="0"/>
              <a:t>the UE in 5GC is not allowed to register and/or setup a PDU session for the network slice whereas the UE in EPC can be allowed to setup a PDN connection</a:t>
            </a:r>
            <a:r>
              <a:rPr lang="en-US" altLang="ko-KR" dirty="0"/>
              <a:t>, which is unfair to those UEs in 5GC. </a:t>
            </a:r>
            <a:endParaRPr lang="en-US" altLang="ko-KR" dirty="0" smtClean="0"/>
          </a:p>
          <a:p>
            <a:pPr lvl="2">
              <a:lnSpc>
                <a:spcPct val="120000"/>
              </a:lnSpc>
            </a:pPr>
            <a:r>
              <a:rPr lang="en-US" b="1" i="1" u="sng" dirty="0" smtClean="0"/>
              <a:t>GSMA requirements are not met.</a:t>
            </a:r>
            <a:endParaRPr lang="en-GB" b="1" i="1" u="sng" dirty="0"/>
          </a:p>
        </p:txBody>
      </p:sp>
    </p:spTree>
    <p:extLst>
      <p:ext uri="{BB962C8B-B14F-4D97-AF65-F5344CB8AC3E}">
        <p14:creationId xmlns:p14="http://schemas.microsoft.com/office/powerpoint/2010/main" val="2352743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89F42-CC90-4439-BE75-D160B0A16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WF: Decide whether to pursue A or 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04FEA8-FB9B-4B2F-9C22-FFDA418D04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Approach A</a:t>
            </a:r>
          </a:p>
          <a:p>
            <a:pPr lvl="1"/>
            <a:r>
              <a:rPr lang="en-GB" dirty="0" smtClean="0"/>
              <a:t>See </a:t>
            </a:r>
            <a:r>
              <a:rPr lang="en-GB" altLang="ko-KR" dirty="0">
                <a:hlinkClick r:id="rId2"/>
              </a:rPr>
              <a:t>S2-2102624r03</a:t>
            </a:r>
            <a:endParaRPr lang="en-GB" altLang="ko-KR" dirty="0"/>
          </a:p>
          <a:p>
            <a:pPr lvl="1"/>
            <a:endParaRPr lang="en-GB" dirty="0"/>
          </a:p>
          <a:p>
            <a:r>
              <a:rPr lang="en-GB" dirty="0"/>
              <a:t>Approach B </a:t>
            </a:r>
          </a:p>
          <a:p>
            <a:pPr lvl="1"/>
            <a:r>
              <a:rPr lang="en-GB" dirty="0" smtClean="0"/>
              <a:t>No CR proposal in this meeting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463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219</Words>
  <Application>Microsoft Office PowerPoint</Application>
  <PresentationFormat>와이드스크린</PresentationFormat>
  <Paragraphs>23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9" baseType="lpstr">
      <vt:lpstr>맑은 고딕</vt:lpstr>
      <vt:lpstr>Arial</vt:lpstr>
      <vt:lpstr>Calibri</vt:lpstr>
      <vt:lpstr>Calibri Light</vt:lpstr>
      <vt:lpstr>Office Theme</vt:lpstr>
      <vt:lpstr>NSAC in EPC Interworking (presented in DP, S2-2102623)</vt:lpstr>
      <vt:lpstr>GSMA requirements &amp; Study conclusions</vt:lpstr>
      <vt:lpstr>Snapshot of status</vt:lpstr>
      <vt:lpstr>WF: Decide whether to pursue A or B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KI#6 WF discussion</dc:title>
  <dc:creator>Nokia</dc:creator>
  <cp:lastModifiedBy>Sam</cp:lastModifiedBy>
  <cp:revision>13</cp:revision>
  <dcterms:created xsi:type="dcterms:W3CDTF">2021-04-15T08:14:55Z</dcterms:created>
  <dcterms:modified xsi:type="dcterms:W3CDTF">2021-04-16T10:41:12Z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C:\Users\hy50.lee\Downloads\KI#6 eNS WF discussion-CC#2 final.pptx</vt:lpwstr>
  </property>
</Properties>
</file>