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808" r:id="rId2"/>
    <p:sldMasterId id="2147483796" r:id="rId3"/>
    <p:sldMasterId id="2147483784" r:id="rId4"/>
    <p:sldMasterId id="2147483772" r:id="rId5"/>
  </p:sldMasterIdLst>
  <p:notesMasterIdLst>
    <p:notesMasterId r:id="rId12"/>
  </p:notesMasterIdLst>
  <p:handoutMasterIdLst>
    <p:handoutMasterId r:id="rId13"/>
  </p:handoutMasterIdLst>
  <p:sldIdLst>
    <p:sldId id="303" r:id="rId6"/>
    <p:sldId id="15049" r:id="rId7"/>
    <p:sldId id="15050" r:id="rId8"/>
    <p:sldId id="15052" r:id="rId9"/>
    <p:sldId id="15051" r:id="rId10"/>
    <p:sldId id="749" r:id="rId11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968E7"/>
    <a:srgbClr val="FFE181"/>
    <a:srgbClr val="62A14D"/>
    <a:srgbClr val="000000"/>
    <a:srgbClr val="C6D254"/>
    <a:srgbClr val="B1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69" autoAdjust="0"/>
    <p:restoredTop sz="92673" autoAdjust="0"/>
  </p:normalViewPr>
  <p:slideViewPr>
    <p:cSldViewPr snapToGrid="0">
      <p:cViewPr varScale="1">
        <p:scale>
          <a:sx n="112" d="100"/>
          <a:sy n="112" d="100"/>
        </p:scale>
        <p:origin x="63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4/11/2021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4/11/2021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0406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4/11/2021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449499" y="1694234"/>
            <a:ext cx="11624987" cy="2411601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zh-CN" sz="3600" b="1" dirty="0"/>
              <a:t>SA2#144E CC1:</a:t>
            </a:r>
            <a:endParaRPr lang="en-GB" sz="3600" b="1" dirty="0"/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600" b="1" dirty="0" smtClean="0"/>
              <a:t>AF Instance change </a:t>
            </a:r>
            <a:endParaRPr lang="en-GB" sz="3600" b="1" dirty="0"/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3600" dirty="0"/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600" dirty="0"/>
              <a:t>Source: </a:t>
            </a:r>
            <a:r>
              <a:rPr lang="en-GB" sz="3600" dirty="0" smtClean="0"/>
              <a:t>Huawei</a:t>
            </a:r>
            <a:endParaRPr lang="en-GB" sz="3600" dirty="0"/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36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1184467" cy="692459"/>
          </a:xfrm>
        </p:spPr>
        <p:txBody>
          <a:bodyPr/>
          <a:lstStyle/>
          <a:p>
            <a:r>
              <a:rPr lang="en-US" b="1" dirty="0"/>
              <a:t>Background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="" xmlns:a16="http://schemas.microsoft.com/office/drawing/2014/main" id="{C377B8ED-1FE9-4D07-8387-082450DDE72C}"/>
              </a:ext>
            </a:extLst>
          </p:cNvPr>
          <p:cNvSpPr txBox="1">
            <a:spLocks/>
          </p:cNvSpPr>
          <p:nvPr/>
        </p:nvSpPr>
        <p:spPr>
          <a:xfrm>
            <a:off x="173186" y="786712"/>
            <a:ext cx="11705467" cy="561869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rgbClr val="181818"/>
              </a:buClr>
              <a:defRPr/>
            </a:pPr>
            <a:r>
              <a:rPr lang="en-GB" sz="2400" b="1" dirty="0" smtClean="0"/>
              <a:t>Due to the UE mobility, the AF served the UE can be relocated. Per TS23.502 clause 4.3.6,  </a:t>
            </a:r>
            <a:endParaRPr lang="en-GB" sz="2400" dirty="0"/>
          </a:p>
          <a:p>
            <a:pPr lvl="1">
              <a:buClr>
                <a:srgbClr val="181818"/>
              </a:buClr>
              <a:defRPr/>
            </a:pPr>
            <a:r>
              <a:rPr lang="en-US" altLang="zh-CN" sz="1800" dirty="0"/>
              <a:t>If the target AF need update the target AF instance information, the AF </a:t>
            </a:r>
            <a:r>
              <a:rPr lang="en-US" altLang="zh-CN" sz="1800" dirty="0" smtClean="0"/>
              <a:t>triggers </a:t>
            </a:r>
            <a:r>
              <a:rPr lang="en-US" altLang="zh-CN" sz="1800" dirty="0"/>
              <a:t>the </a:t>
            </a:r>
            <a:r>
              <a:rPr lang="en-US" altLang="zh-CN" sz="1800" dirty="0" err="1"/>
              <a:t>Nnef_TrafficInfluence_Create</a:t>
            </a:r>
            <a:r>
              <a:rPr lang="en-US" altLang="zh-CN" sz="1800" dirty="0"/>
              <a:t>/Update, which </a:t>
            </a:r>
            <a:r>
              <a:rPr lang="en-US" altLang="zh-CN" sz="1800" dirty="0" smtClean="0"/>
              <a:t>includes </a:t>
            </a:r>
            <a:r>
              <a:rPr lang="en-US" altLang="zh-CN" sz="1800" dirty="0"/>
              <a:t>the </a:t>
            </a:r>
            <a:r>
              <a:rPr lang="en-US" altLang="zh-CN" sz="1800" dirty="0" smtClean="0"/>
              <a:t>AF </a:t>
            </a:r>
            <a:r>
              <a:rPr lang="en-US" altLang="zh-CN" sz="1800" dirty="0"/>
              <a:t>ID and notification target address. </a:t>
            </a:r>
            <a:r>
              <a:rPr lang="en-US" altLang="zh-CN" sz="1800" dirty="0" smtClean="0"/>
              <a:t>---Info directly from PCC rule</a:t>
            </a:r>
            <a:endParaRPr lang="en-US" altLang="zh-CN" sz="1800" dirty="0"/>
          </a:p>
          <a:p>
            <a:pPr lvl="1">
              <a:buClr>
                <a:srgbClr val="181818"/>
              </a:buClr>
              <a:defRPr/>
            </a:pPr>
            <a:r>
              <a:rPr lang="en-GB" altLang="zh-CN" sz="1800" dirty="0" smtClean="0"/>
              <a:t>In </a:t>
            </a:r>
            <a:r>
              <a:rPr lang="en-GB" altLang="zh-CN" sz="1800" dirty="0"/>
              <a:t>the  </a:t>
            </a:r>
            <a:r>
              <a:rPr lang="en-GB" altLang="zh-CN" sz="1800" dirty="0" err="1" smtClean="0"/>
              <a:t>Nnef_TrafficInfluence_AppRelocationInfo</a:t>
            </a:r>
            <a:r>
              <a:rPr lang="en-GB" altLang="zh-CN" sz="1800" dirty="0" smtClean="0"/>
              <a:t>, the updated UP change event information is provided to the SMF, i.e. the </a:t>
            </a:r>
            <a:r>
              <a:rPr lang="en-US" altLang="zh-CN" sz="1800" u="sng" dirty="0"/>
              <a:t>indication of AF change, target AF ID and notification target address of the target </a:t>
            </a:r>
            <a:r>
              <a:rPr lang="en-US" altLang="zh-CN" sz="1800" u="sng" dirty="0" smtClean="0"/>
              <a:t>AF </a:t>
            </a:r>
            <a:r>
              <a:rPr lang="en-US" altLang="zh-CN" sz="1800" dirty="0" smtClean="0"/>
              <a:t>are included.--- Info from AF. </a:t>
            </a:r>
          </a:p>
          <a:p>
            <a:pPr marL="369888" lvl="1" indent="0">
              <a:buClr>
                <a:srgbClr val="181818"/>
              </a:buClr>
              <a:buNone/>
              <a:defRPr/>
            </a:pPr>
            <a:endParaRPr lang="en-US" altLang="zh-CN" sz="1800" dirty="0" smtClean="0"/>
          </a:p>
          <a:p>
            <a:pPr>
              <a:buClr>
                <a:srgbClr val="181818"/>
              </a:buClr>
              <a:buFont typeface="Calibri" panose="020F0502020204030204" pitchFamily="34" charset="0"/>
              <a:buChar char="—"/>
              <a:defRPr/>
            </a:pPr>
            <a:r>
              <a:rPr lang="en-US" altLang="zh-CN" sz="2400" b="1" dirty="0" smtClean="0">
                <a:cs typeface="+mn-cs"/>
              </a:rPr>
              <a:t> The </a:t>
            </a:r>
            <a:r>
              <a:rPr lang="en-US" altLang="zh-CN" sz="2400" b="1" dirty="0">
                <a:cs typeface="+mn-cs"/>
              </a:rPr>
              <a:t>information provided by the </a:t>
            </a:r>
            <a:r>
              <a:rPr lang="en-US" altLang="zh-CN" sz="2400" b="1" dirty="0" smtClean="0"/>
              <a:t>AF directly </a:t>
            </a:r>
            <a:r>
              <a:rPr lang="en-US" altLang="zh-CN" sz="2400" b="1" dirty="0" smtClean="0">
                <a:cs typeface="+mn-cs"/>
              </a:rPr>
              <a:t>is </a:t>
            </a:r>
            <a:r>
              <a:rPr lang="en-US" altLang="zh-CN" sz="2400" b="1" dirty="0">
                <a:cs typeface="+mn-cs"/>
              </a:rPr>
              <a:t>overlapped with the information provided by the </a:t>
            </a:r>
            <a:r>
              <a:rPr lang="en-US" altLang="zh-CN" sz="2400" b="1" dirty="0" smtClean="0">
                <a:cs typeface="+mn-cs"/>
              </a:rPr>
              <a:t>PCC rule. </a:t>
            </a:r>
            <a:r>
              <a:rPr lang="en-GB" altLang="zh-CN" sz="2400" b="1" dirty="0">
                <a:cs typeface="+mn-cs"/>
              </a:rPr>
              <a:t>Due to that, three </a:t>
            </a:r>
            <a:r>
              <a:rPr lang="en-GB" altLang="zh-CN" sz="2400" b="1" dirty="0" smtClean="0">
                <a:cs typeface="+mn-cs"/>
              </a:rPr>
              <a:t>questions are asked by CT3</a:t>
            </a:r>
            <a:r>
              <a:rPr lang="en-GB" altLang="zh-CN" sz="2400" b="1" dirty="0">
                <a:cs typeface="+mn-cs"/>
              </a:rPr>
              <a:t>:</a:t>
            </a:r>
            <a:endParaRPr lang="en-US" sz="2400" b="1" dirty="0">
              <a:cs typeface="+mn-cs"/>
            </a:endParaRPr>
          </a:p>
          <a:p>
            <a:pPr lvl="1" hangingPunct="0"/>
            <a:r>
              <a:rPr lang="en-US" altLang="zh-CN" dirty="0"/>
              <a:t>Q1: If the AF needs to update the target AF instance information, does the AF need to trigger the </a:t>
            </a:r>
            <a:r>
              <a:rPr lang="en-US" altLang="zh-CN" dirty="0" err="1"/>
              <a:t>Nnef_TrafficInfluence_Update</a:t>
            </a:r>
            <a:r>
              <a:rPr lang="en-US" altLang="zh-CN" dirty="0"/>
              <a:t> service operation to the NEF, and the update of AF influence control on traffic routing is delivered to the SMF within the PCC rule via N7?</a:t>
            </a:r>
          </a:p>
          <a:p>
            <a:pPr lvl="1" hangingPunct="0"/>
            <a:r>
              <a:rPr lang="en-US" altLang="zh-CN" dirty="0"/>
              <a:t>Q2: If answer of Q1 is yes, what’s the motivation to use </a:t>
            </a:r>
            <a:r>
              <a:rPr lang="en-US" altLang="zh-CN" dirty="0" err="1"/>
              <a:t>Nnef_TrafficInfluence_AppRelocationInfo</a:t>
            </a:r>
            <a:r>
              <a:rPr lang="en-US" altLang="zh-CN" dirty="0"/>
              <a:t> to include the target AF instance information?</a:t>
            </a:r>
          </a:p>
          <a:p>
            <a:pPr lvl="1" hangingPunct="0"/>
            <a:r>
              <a:rPr lang="en-US" altLang="zh-CN" dirty="0"/>
              <a:t>Q3: If answer of Q1 is no, how will the SMF consolidate the target AF information received by </a:t>
            </a:r>
            <a:r>
              <a:rPr lang="en-US" altLang="zh-CN" dirty="0" err="1"/>
              <a:t>Nsmf_EventExposure_AppRelocationInfo</a:t>
            </a:r>
            <a:r>
              <a:rPr lang="en-US" altLang="zh-CN" dirty="0"/>
              <a:t> with existing PCC rules if the information is not received via N7?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725964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21" y="0"/>
            <a:ext cx="5181600" cy="692459"/>
          </a:xfrm>
        </p:spPr>
        <p:txBody>
          <a:bodyPr/>
          <a:lstStyle/>
          <a:p>
            <a:r>
              <a:rPr lang="en-US" b="1" dirty="0" smtClean="0"/>
              <a:t>Proposal on the table</a:t>
            </a:r>
            <a:endParaRPr lang="en-US" b="1" dirty="0"/>
          </a:p>
        </p:txBody>
      </p:sp>
      <p:sp>
        <p:nvSpPr>
          <p:cNvPr id="4" name="矩形 3"/>
          <p:cNvSpPr/>
          <p:nvPr/>
        </p:nvSpPr>
        <p:spPr>
          <a:xfrm>
            <a:off x="210795" y="821572"/>
            <a:ext cx="11855867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2000" dirty="0" smtClean="0"/>
              <a:t>CATT proposal(S2-2102396/2397) 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 smtClean="0"/>
              <a:t>501CR:  In the </a:t>
            </a:r>
            <a:r>
              <a:rPr lang="en-US" altLang="zh-CN" sz="1800" dirty="0"/>
              <a:t>AF </a:t>
            </a:r>
            <a:r>
              <a:rPr lang="en-US" altLang="zh-CN" sz="1800" dirty="0" smtClean="0"/>
              <a:t>request table, the AF update related IE are introduced to support </a:t>
            </a:r>
            <a:r>
              <a:rPr lang="en-US" altLang="zh-CN" sz="1800" dirty="0"/>
              <a:t>the </a:t>
            </a:r>
            <a:r>
              <a:rPr lang="en-US" altLang="zh-CN" sz="1800" dirty="0" err="1" smtClean="0"/>
              <a:t>Nnef_TrafficInfluence_Update</a:t>
            </a:r>
            <a:r>
              <a:rPr lang="en-US" altLang="zh-CN" sz="1800" dirty="0" smtClean="0"/>
              <a:t> service operation. 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 smtClean="0"/>
              <a:t>502 CR:  remove the all three parameters in </a:t>
            </a:r>
            <a:r>
              <a:rPr lang="en-US" altLang="zh-CN" sz="1800" dirty="0"/>
              <a:t>the </a:t>
            </a:r>
            <a:r>
              <a:rPr lang="en-US" altLang="zh-CN" sz="1800" dirty="0" err="1" smtClean="0"/>
              <a:t>Nnef_TrafficInfluence_AppRelocationInfo</a:t>
            </a:r>
            <a:r>
              <a:rPr lang="en-US" altLang="zh-CN" sz="1800" dirty="0"/>
              <a:t> </a:t>
            </a:r>
            <a:r>
              <a:rPr lang="en-US" altLang="zh-CN" sz="1800" dirty="0" smtClean="0"/>
              <a:t>and clarify </a:t>
            </a:r>
            <a:r>
              <a:rPr lang="en-US" altLang="zh-CN" sz="1800" dirty="0"/>
              <a:t>the  </a:t>
            </a:r>
            <a:r>
              <a:rPr lang="en-US" altLang="zh-CN" sz="1800" dirty="0" err="1" smtClean="0"/>
              <a:t>Nnef_TrafficInfluence_Create</a:t>
            </a:r>
            <a:r>
              <a:rPr lang="en-US" altLang="zh-CN" sz="1800" dirty="0" smtClean="0"/>
              <a:t>/Update operation is used for the AF instance change. 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endParaRPr lang="en-US" altLang="zh-CN" sz="1800" dirty="0"/>
          </a:p>
          <a:p>
            <a:pPr marL="342900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 smtClean="0"/>
              <a:t>Huawei proposal(S2-2102561/2562/2560)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 smtClean="0"/>
              <a:t>502 CR: except </a:t>
            </a:r>
            <a:r>
              <a:rPr lang="en-US" altLang="zh-CN" sz="1800" dirty="0"/>
              <a:t>the indication of AF change, </a:t>
            </a:r>
            <a:r>
              <a:rPr lang="en-US" altLang="zh-CN" sz="1800" dirty="0" smtClean="0"/>
              <a:t>remove other two parameters in the </a:t>
            </a:r>
            <a:r>
              <a:rPr lang="en-US" altLang="zh-CN" sz="1800" dirty="0" err="1" smtClean="0"/>
              <a:t>Nnef_TrafficInfluence_AppRelocationInfo</a:t>
            </a:r>
            <a:r>
              <a:rPr lang="en-US" altLang="zh-CN" sz="1800" dirty="0" smtClean="0"/>
              <a:t> </a:t>
            </a:r>
            <a:r>
              <a:rPr lang="en-US" altLang="zh-CN" sz="1800" dirty="0"/>
              <a:t>and clarify the  </a:t>
            </a:r>
            <a:r>
              <a:rPr lang="en-US" altLang="zh-CN" sz="1800" dirty="0" err="1" smtClean="0"/>
              <a:t>Nnef_TrafficInfluence_Create</a:t>
            </a:r>
            <a:r>
              <a:rPr lang="en-US" altLang="zh-CN" sz="1800" dirty="0" smtClean="0"/>
              <a:t> </a:t>
            </a:r>
            <a:r>
              <a:rPr lang="en-US" altLang="zh-CN" sz="1800" dirty="0"/>
              <a:t>operation </a:t>
            </a:r>
            <a:r>
              <a:rPr lang="en-US" altLang="zh-CN" sz="1800" dirty="0" smtClean="0"/>
              <a:t>is used </a:t>
            </a:r>
            <a:r>
              <a:rPr lang="en-US" altLang="zh-CN" sz="1800" dirty="0"/>
              <a:t>for the AF instance change. </a:t>
            </a:r>
            <a:endParaRPr lang="en-US" altLang="zh-CN" sz="1800" dirty="0" smtClean="0"/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 smtClean="0"/>
              <a:t>One corresponding LS reflect the proposal CR is suggested. 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endParaRPr lang="en-US" altLang="zh-CN" sz="1800" dirty="0"/>
          </a:p>
          <a:p>
            <a:pPr marL="342900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 smtClean="0"/>
              <a:t>Nokia proposal(S2-2102935/2939/2933)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/>
              <a:t>502 CR: </a:t>
            </a:r>
            <a:r>
              <a:rPr lang="en-US" altLang="zh-CN" sz="1800" dirty="0" err="1" smtClean="0"/>
              <a:t>Nnef_TrafficInfluence_AppRelocationInfo</a:t>
            </a:r>
            <a:r>
              <a:rPr lang="en-US" altLang="zh-CN" sz="1800" dirty="0" smtClean="0"/>
              <a:t> is only used for negative response. In the successful case, the AF directly invoke the </a:t>
            </a:r>
            <a:r>
              <a:rPr lang="en-US" altLang="zh-CN" sz="1800" dirty="0" err="1" smtClean="0"/>
              <a:t>Nnef_TrafficInfluence_Create</a:t>
            </a:r>
            <a:r>
              <a:rPr lang="en-US" altLang="zh-CN" sz="1800" dirty="0" smtClean="0"/>
              <a:t> operation </a:t>
            </a:r>
            <a:r>
              <a:rPr lang="en-US" altLang="zh-CN" sz="1800" dirty="0"/>
              <a:t>is used for the AF instance change</a:t>
            </a:r>
            <a:r>
              <a:rPr lang="en-US" altLang="zh-CN" sz="1800" dirty="0" smtClean="0"/>
              <a:t>.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/>
              <a:t>One corresponding LS reflect the proposal CR is suggested. </a:t>
            </a:r>
            <a:r>
              <a:rPr lang="en-US" altLang="zh-CN" sz="1800" dirty="0" smtClean="0"/>
              <a:t> </a:t>
            </a:r>
            <a:endParaRPr lang="en-US" altLang="zh-CN" sz="1800" dirty="0"/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endParaRPr lang="en-US" altLang="zh-CN" sz="1800" dirty="0"/>
          </a:p>
          <a:p>
            <a:pPr>
              <a:buClr>
                <a:srgbClr val="181818"/>
              </a:buClr>
              <a:buFont typeface="Calibri" panose="020F0502020204030204" pitchFamily="34" charset="0"/>
              <a:buChar char="—"/>
              <a:defRPr/>
            </a:pP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677847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183" y="160445"/>
            <a:ext cx="5181600" cy="692459"/>
          </a:xfrm>
        </p:spPr>
        <p:txBody>
          <a:bodyPr/>
          <a:lstStyle/>
          <a:p>
            <a:r>
              <a:rPr lang="en-US" b="1" dirty="0" smtClean="0"/>
              <a:t> Open issue</a:t>
            </a:r>
            <a:endParaRPr lang="en-US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79F7C886-74F4-4EE6-999E-E2D2447B08F1}"/>
              </a:ext>
            </a:extLst>
          </p:cNvPr>
          <p:cNvSpPr txBox="1">
            <a:spLocks/>
          </p:cNvSpPr>
          <p:nvPr/>
        </p:nvSpPr>
        <p:spPr>
          <a:xfrm>
            <a:off x="379123" y="743735"/>
            <a:ext cx="11602080" cy="54415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dirty="0"/>
              <a:t>Based on the offline discussion, Open </a:t>
            </a:r>
            <a:r>
              <a:rPr lang="en-US" dirty="0" smtClean="0"/>
              <a:t>issue left for further discussion: 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 smtClean="0"/>
              <a:t>Whether the indication </a:t>
            </a:r>
            <a:r>
              <a:rPr lang="en-US" altLang="zh-CN" sz="1800" dirty="0"/>
              <a:t>of AF </a:t>
            </a:r>
            <a:r>
              <a:rPr lang="en-US" altLang="zh-CN" sz="1800" dirty="0" smtClean="0"/>
              <a:t>change need be notified to SMF via the </a:t>
            </a:r>
            <a:r>
              <a:rPr lang="en-US" altLang="zh-CN" sz="1800" dirty="0" err="1" smtClean="0"/>
              <a:t>Nnef_TrafficInfluence_AppRelocationInfo</a:t>
            </a:r>
            <a:r>
              <a:rPr lang="en-US" altLang="zh-CN" sz="1800" dirty="0" smtClean="0"/>
              <a:t> service operation in case of AF instance change. This is to let SMF be aware that notification address is to be changed. </a:t>
            </a:r>
          </a:p>
          <a:p>
            <a:pPr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endParaRPr lang="en-US" sz="1800" kern="1200" dirty="0"/>
          </a:p>
          <a:p>
            <a:pPr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sz="1800" kern="1200" dirty="0" smtClean="0"/>
              <a:t>Whether the SUBSCRIPOTN resource URI can </a:t>
            </a:r>
            <a:r>
              <a:rPr lang="en-US" sz="1800" kern="1200" dirty="0"/>
              <a:t>be updated via the </a:t>
            </a:r>
            <a:r>
              <a:rPr lang="en-US" sz="1800" kern="1200" dirty="0" err="1" smtClean="0"/>
              <a:t>Nnef_TrafficInfluence_update</a:t>
            </a:r>
            <a:r>
              <a:rPr lang="en-US" sz="1800" kern="1200" dirty="0" smtClean="0"/>
              <a:t> </a:t>
            </a:r>
            <a:r>
              <a:rPr lang="en-US" sz="1800" kern="1200" dirty="0"/>
              <a:t>service </a:t>
            </a:r>
            <a:r>
              <a:rPr lang="en-US" sz="1800" kern="1200" dirty="0" smtClean="0"/>
              <a:t>operation as it is </a:t>
            </a:r>
            <a:r>
              <a:rPr lang="en-US" altLang="zh-CN" sz="1800" kern="1200" dirty="0"/>
              <a:t>restricted to the single UE </a:t>
            </a:r>
            <a:r>
              <a:rPr lang="en-US" altLang="zh-CN" sz="1800" kern="1200" dirty="0" smtClean="0"/>
              <a:t>case and </a:t>
            </a:r>
            <a:r>
              <a:rPr lang="en-US" sz="1800" kern="1200" dirty="0" smtClean="0"/>
              <a:t>not supported in existing stage-3 specification.  Also this </a:t>
            </a:r>
            <a:r>
              <a:rPr lang="en-US" sz="1800" kern="1200" dirty="0" smtClean="0"/>
              <a:t>impacts </a:t>
            </a:r>
            <a:r>
              <a:rPr lang="en-US" sz="1800" kern="1200" dirty="0" smtClean="0"/>
              <a:t>the Rel-16 frozen specification.</a:t>
            </a:r>
            <a:endParaRPr lang="en-US" sz="2400" b="1" u="sng" kern="12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359560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183" y="160445"/>
            <a:ext cx="5181600" cy="692459"/>
          </a:xfrm>
        </p:spPr>
        <p:txBody>
          <a:bodyPr/>
          <a:lstStyle/>
          <a:p>
            <a:r>
              <a:rPr lang="en-US" b="1" dirty="0" smtClean="0"/>
              <a:t> Way forward  Proposal 1</a:t>
            </a:r>
            <a:endParaRPr lang="en-US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79F7C886-74F4-4EE6-999E-E2D2447B08F1}"/>
              </a:ext>
            </a:extLst>
          </p:cNvPr>
          <p:cNvSpPr txBox="1">
            <a:spLocks/>
          </p:cNvSpPr>
          <p:nvPr/>
        </p:nvSpPr>
        <p:spPr>
          <a:xfrm>
            <a:off x="396215" y="649732"/>
            <a:ext cx="11602080" cy="54415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dirty="0" smtClean="0"/>
              <a:t>Based on the offline discussion, the below three issue can be concluded: 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Calibri" panose="020F0502020204030204" pitchFamily="34" charset="0"/>
              <a:buChar char="—"/>
            </a:pPr>
            <a:r>
              <a:rPr lang="en-US" dirty="0" smtClean="0"/>
              <a:t>C1: For the UP path management event subscription related update information, i.e. Target </a:t>
            </a:r>
            <a:r>
              <a:rPr lang="en-US" dirty="0"/>
              <a:t>AF </a:t>
            </a:r>
            <a:r>
              <a:rPr lang="en-US" dirty="0" smtClean="0"/>
              <a:t>ID/notification </a:t>
            </a:r>
            <a:r>
              <a:rPr lang="en-US" dirty="0"/>
              <a:t>target </a:t>
            </a:r>
            <a:r>
              <a:rPr lang="en-US" dirty="0" smtClean="0"/>
              <a:t>address, is not transferred to the SMF by the AF directly. The </a:t>
            </a:r>
            <a:r>
              <a:rPr lang="en-US" dirty="0"/>
              <a:t>related target AF ID and notification target </a:t>
            </a:r>
            <a:r>
              <a:rPr lang="en-US" dirty="0" smtClean="0"/>
              <a:t>address IE can be removed from that operation. </a:t>
            </a:r>
          </a:p>
          <a:p>
            <a:pPr>
              <a:buFont typeface="Calibri" panose="020F0502020204030204" pitchFamily="34" charset="0"/>
              <a:buChar char="—"/>
            </a:pPr>
            <a:endParaRPr lang="en-US" dirty="0"/>
          </a:p>
          <a:p>
            <a:pPr>
              <a:buFont typeface="Calibri" panose="020F0502020204030204" pitchFamily="34" charset="0"/>
              <a:buChar char="—"/>
            </a:pPr>
            <a:r>
              <a:rPr lang="en-US" dirty="0" smtClean="0"/>
              <a:t>C2:  The related event subscription </a:t>
            </a:r>
            <a:r>
              <a:rPr lang="en-US" dirty="0"/>
              <a:t>update information, i.e. Target AF ID/notification target address, </a:t>
            </a:r>
            <a:r>
              <a:rPr lang="en-US" dirty="0" smtClean="0"/>
              <a:t>is transferred to the SMF via the PCC rule. </a:t>
            </a:r>
          </a:p>
          <a:p>
            <a:pPr>
              <a:buFont typeface="Calibri" panose="020F0502020204030204" pitchFamily="34" charset="0"/>
              <a:buChar char="—"/>
            </a:pPr>
            <a:endParaRPr lang="en-US" altLang="zh-CN" dirty="0" smtClean="0"/>
          </a:p>
          <a:p>
            <a:pPr>
              <a:buFont typeface="Calibri" panose="020F0502020204030204" pitchFamily="34" charset="0"/>
              <a:buChar char="—"/>
            </a:pPr>
            <a:r>
              <a:rPr lang="en-US" altLang="zh-CN" dirty="0" smtClean="0"/>
              <a:t>C3: </a:t>
            </a:r>
            <a:r>
              <a:rPr lang="en-US" altLang="zh-CN" dirty="0"/>
              <a:t>In the notification response, the </a:t>
            </a:r>
            <a:r>
              <a:rPr lang="en-US" altLang="zh-CN" dirty="0" err="1" smtClean="0"/>
              <a:t>Nnef_TrafficInfluence_AppRelocationInfo</a:t>
            </a:r>
            <a:r>
              <a:rPr lang="en-US" altLang="zh-CN" dirty="0" smtClean="0"/>
              <a:t> </a:t>
            </a:r>
            <a:r>
              <a:rPr lang="en-US" altLang="zh-CN" dirty="0"/>
              <a:t>can be used for successful or negative response. If there are any UP path management event subscription update, a separated </a:t>
            </a:r>
            <a:r>
              <a:rPr lang="en-US" altLang="zh-CN" dirty="0" smtClean="0"/>
              <a:t>service </a:t>
            </a:r>
            <a:r>
              <a:rPr lang="en-US" altLang="zh-CN" dirty="0"/>
              <a:t>operation can be invoked. </a:t>
            </a:r>
          </a:p>
          <a:p>
            <a:pPr>
              <a:buFont typeface="Calibri" panose="020F0502020204030204" pitchFamily="34" charset="0"/>
              <a:buChar char="—"/>
            </a:pPr>
            <a:endParaRPr lang="en-US" dirty="0"/>
          </a:p>
          <a:p>
            <a:pPr marL="0" indent="0">
              <a:buNone/>
            </a:pPr>
            <a:endParaRPr lang="en-US" sz="2400" kern="1200" dirty="0"/>
          </a:p>
          <a:p>
            <a:pPr marL="0" indent="0">
              <a:buNone/>
            </a:pPr>
            <a:r>
              <a:rPr lang="en-US" sz="2400" b="1" u="sng" kern="1200" dirty="0" smtClean="0"/>
              <a:t>Proposal1: Endorsee above agreement. </a:t>
            </a:r>
            <a:endParaRPr lang="en-GB" sz="2400" b="1" u="sng" kern="1200" dirty="0"/>
          </a:p>
          <a:p>
            <a:endParaRPr lang="en-GB" sz="2400" kern="1200" dirty="0"/>
          </a:p>
          <a:p>
            <a:endParaRPr lang="en-GB" sz="2400" kern="1200" dirty="0"/>
          </a:p>
          <a:p>
            <a:pPr lvl="1"/>
            <a:endParaRPr lang="en-GB" sz="2400" b="1" kern="1200" dirty="0"/>
          </a:p>
          <a:p>
            <a:pPr lvl="1"/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9816541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 txBox="1">
            <a:spLocks/>
          </p:cNvSpPr>
          <p:nvPr/>
        </p:nvSpPr>
        <p:spPr bwMode="auto">
          <a:xfrm>
            <a:off x="1977477" y="2718262"/>
            <a:ext cx="7772400" cy="79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de-DE" sz="4400" dirty="0"/>
              <a:t>Thank You!</a:t>
            </a:r>
            <a:endParaRPr lang="en-US" altLang="de-DE" sz="4400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de-DE" sz="4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EEAC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CEEACA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CEEACA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CEEACA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CEEACA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14132</TotalTime>
  <Words>617</Words>
  <Application>Microsoft Office PowerPoint</Application>
  <PresentationFormat>宽屏</PresentationFormat>
  <Paragraphs>51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 </vt:lpstr>
      <vt:lpstr>Ericsson Hilda Light</vt:lpstr>
      <vt:lpstr>宋体</vt:lpstr>
      <vt:lpstr>Arial</vt:lpstr>
      <vt:lpstr>Calibri</vt:lpstr>
      <vt:lpstr>Calibri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Huawei-zfq2</cp:lastModifiedBy>
  <cp:revision>2034</cp:revision>
  <dcterms:created xsi:type="dcterms:W3CDTF">2008-08-30T09:32:10Z</dcterms:created>
  <dcterms:modified xsi:type="dcterms:W3CDTF">2021-04-11T03:28:21Z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(2)/3/7SllchBaSwGxtcNJQgtPpgLwK8202pAY3+saMvBBVfpe/QwapXJVS9xsR9NrOFclv1RjB
+RjnURdNeK6EpbwweVCxs0V1kc0uuQ1sQrNn9iWWVb7m9G0GJb/OW3hKJszIM2StVlSPCdnU
12f5lkU5gpOzQVfxZGmHmaM9osJB7gBt0XBMqlNPtg4E8MJkw8FS3Q/DXw7Z73sCUguLL1ZD
5IIgkm+B2PktnU1pLl</vt:lpwstr>
  </property>
  <property fmtid="{D5CDD505-2E9C-101B-9397-08002B2CF9AE}" pid="3" name="_2015_ms_pID_7253431">
    <vt:lpwstr>zFexn6XaHxL7yGqsG+9xk6hCUKGo4Xx8u/1j5H3Q0Qx0nQ8RkU+ADq
lvPyAKE1VUT2n17mQDSHTWykLpUX/3x09c2pYPYJvQV1yWeAme8SykXzGM4weLUNd9338KR4
gqxd2jhpMvYp9ZkNIO3GE4GtgNbwQLPWcdCGHwuR1YZwNeV4B2dJJlo5JoiUGqfWoQm0PQlc
wLJ0ui7qXljfrRAs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1618103164</vt:lpwstr>
  </property>
</Properties>
</file>