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808" r:id="rId2"/>
    <p:sldMasterId id="2147483796" r:id="rId3"/>
    <p:sldMasterId id="2147483784" r:id="rId4"/>
    <p:sldMasterId id="2147483772" r:id="rId5"/>
  </p:sldMasterIdLst>
  <p:notesMasterIdLst>
    <p:notesMasterId r:id="rId12"/>
  </p:notesMasterIdLst>
  <p:handoutMasterIdLst>
    <p:handoutMasterId r:id="rId13"/>
  </p:handoutMasterIdLst>
  <p:sldIdLst>
    <p:sldId id="303" r:id="rId6"/>
    <p:sldId id="15059" r:id="rId7"/>
    <p:sldId id="15063" r:id="rId8"/>
    <p:sldId id="15061" r:id="rId9"/>
    <p:sldId id="15058" r:id="rId10"/>
    <p:sldId id="749" r:id="rId11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968E7"/>
    <a:srgbClr val="FF3300"/>
    <a:srgbClr val="FFE181"/>
    <a:srgbClr val="62A14D"/>
    <a:srgbClr val="000000"/>
    <a:srgbClr val="C6D254"/>
    <a:srgbClr val="B1D254"/>
    <a:srgbClr val="72AF2F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4" autoAdjust="0"/>
    <p:restoredTop sz="92673" autoAdjust="0"/>
  </p:normalViewPr>
  <p:slideViewPr>
    <p:cSldViewPr snapToGrid="0">
      <p:cViewPr varScale="1">
        <p:scale>
          <a:sx n="70" d="100"/>
          <a:sy n="70" d="100"/>
        </p:scale>
        <p:origin x="80" y="1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1640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4/16/2021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4/16/2021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16653" y="297019"/>
            <a:ext cx="774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TSG-SA WG2 Meeting #144E (e-meeting)</a:t>
            </a:r>
          </a:p>
          <a:p>
            <a:r>
              <a:rPr lang="en-US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April 12 – 16, 2021, Elbonia</a:t>
            </a:r>
            <a:endParaRPr lang="sv-SE" altLang="en-US" sz="16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62EC9-BD25-4680-ACE1-1D3D6472C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3C249-1FC6-4200-B3E3-A71947366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CF5CEE-2DE8-4AE7-A00E-F5FD917D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2E322-5D54-46B3-A330-71139029A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3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FA6533-1FFF-4E2A-B039-608CB894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B8B3E9-8798-4748-8FBC-27A3E6F0C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D5BBF-BFA8-42F8-8B3C-5F457844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60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4B68-CC36-4F24-94DE-64B5B56A7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50843-11BB-4F42-9C2D-51C6A6924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B3599-DF4D-4BCE-9850-E8D6A0DD5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BC667-DDE7-41E2-B28D-FA225C96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3E78C-4BAC-4AF9-B693-87FC8603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21F88-36AE-4337-87CE-31035951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01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023DD-F41B-4D7F-BC85-B696972A6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F0D179-47CA-49DA-8BF3-1F09120E3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57715-E18D-4BBD-B76E-AA8050C43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0195D-9E3E-4782-A40F-38172418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BE2A9-EE60-4218-A2F8-4823078F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27DB9-3BF7-45FE-9017-3934CBB1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20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05E1F-14D9-49D4-99E6-768C0017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B8564-C983-4BA6-8B14-0C5B8E4CE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87337-1AA6-47E1-BFCA-9F50014AF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237A2-D069-42A9-84FB-5A340B04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DEA2B-4DA8-4171-8BA8-02401A8C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7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7E2AA8-7E3C-4FA4-9708-CF86A1292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10FDE-A969-4F8A-8FCB-A62FCE558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C2D98-F7BA-4E3D-BC56-58E3183F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C7A31-C8FC-491F-A8EB-8808871C1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56056-9F81-49A7-B18F-B3DC4E99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89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8522-9BB2-4BF3-BB31-D234E1667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34B1B-AB0B-4F71-A1FA-C41B87A82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3A2C0-5FED-4937-9991-57ADE36C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A0353-F507-40AF-B055-77402575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E979F-3E35-4A45-BADD-C980E8F2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859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4F29-EAE3-4465-ACCB-E59EB759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1381-22D7-46F4-A565-51147EB39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6B265-BBA9-4ABA-AB25-B3E2057C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535CD-9B90-4E1E-A67D-730692E1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5FD98-1907-4DBF-83C6-840FA297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092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C1DA2-1B24-4EAC-A861-C4227923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7A125-43D9-4631-ABCB-EDED932E5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43CE8-061C-4618-9C95-FF8C4FEB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A529F-D8AC-4C98-A91A-EDC5BCCE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BA490-9A34-4D76-8120-9210B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69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0814B-D7B8-45C9-8F87-92ABF6EB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739B1-DAB5-4968-A3BB-5D0B2714D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910FAF-9143-400E-8E34-0D04EB3E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CC788-389A-4CD3-A216-F6126E3A0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C29A2-EAC0-4C5B-B83B-BE5059E3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5D7F4-87A7-497E-B673-6032E685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54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8A4BBA-93F3-4325-A9CB-E7F0369AE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9700-C205-473F-8168-CBEEA631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F9C92-FE5D-4D91-A13E-E2DBC6138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73CF2-9056-4312-8EE8-A6A6A40FE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77B7D-ABF0-4468-A44F-33D3CDE5B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15CDF-6C3C-4582-B580-0E315310C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BE5B2-480B-4504-BFB6-65CFFA80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C6B746-E861-4B36-9304-5981A5AB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E349A-1879-48CB-B114-2D64DFFE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924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F4C3F-1672-4650-BD97-B1AEB645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8B4F8E-F302-43A8-9060-BDA17252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E08C9C-8D7B-47D6-9164-956B8EF6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D60E6-576B-4F96-B5C9-3FA57E76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68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479B5F-AE09-4BC3-8C15-F1A47FF3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D028E8-B995-4034-A4B9-4C3A9C0D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A4CE6-EB1A-41D3-A4CA-C6A78EB0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113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68CD0-B19C-41EE-B65B-49F57511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852AE-A38F-400F-8513-77FE71943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4603A-D1FE-40F7-98F4-B124D8573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84D97-1B31-4FC1-A545-89082771B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ED90D-1BCE-437D-87DA-504ECA3AB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72007-850E-4253-8B02-C68D34B3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641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6FFE-8F4D-4996-851D-354B27FB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C00B58-849F-4B6F-B2B9-BA369860C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9A530-E8D2-47AD-9D14-4C270B918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71DF2-F5BB-4EE1-BA36-A89CD47B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004A7-DCD8-4E8F-B61F-2F9B214E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B4D6F-C362-4430-9E0F-097FDD2B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149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A147-2353-4453-B935-2052ECFFA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18C60-4508-40AC-84A2-16C4CAB6D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8D814-3052-4EA7-A55B-579DB3D1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222A7-D025-41BE-8D16-AA133BF0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DC380-7805-4E69-A41A-42403C7C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608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36C13-50A6-4234-950B-CA3FEB827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1BBB0-49E8-4F2A-A028-5C32C78E8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DBC10-0953-441A-BB3D-6693DDD6A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32E05-8038-4FFE-9D32-3A6E0B155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76DE9-4CAE-481E-9125-1D13C2D87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45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30CEF-1C4C-40FF-AA4C-9695CCDDD9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BC455-16BA-4EE7-9CA5-83DA7694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B92FC-BCF3-4BD7-9E0F-C404BEE9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EBF75-91B7-4208-B7B7-63B99CEB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EFC75-76A3-4397-9409-7FBCC2F4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690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6195-4236-442D-B97E-ED7BF7717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909F6-CCD4-4189-B234-3E0A71F30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3AFFB-93CF-4C38-9C1E-D4279497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00542-022B-4B9E-900B-8F36CE93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C1468-573E-49C3-A4C4-2C17D0D1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046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E83E5-4D64-4952-ABD5-6A24A1F0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EF3BF-73B8-40B7-B825-45B6165C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C2375-D7F1-4AAC-963E-CB7B3422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BAE93-6F59-491B-A5C2-7E6C2D56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AE0D4-39E7-4564-8A6E-CBDD7CBF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1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AF457-DD7A-401F-B6E1-053C7B091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E27C8-58AA-49B5-889D-668C3770C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40CFF-FA28-4CBD-A06D-98C798FC4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5B09B-F2F2-4A41-B931-62C7D966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257C0-6FCE-4C2A-9E9A-8FC44EB7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371FF-F599-4AC4-97B3-D2CC0B24D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06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4F5BD-132A-40A5-ABD9-4EDBA50D2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DDB14-59F9-4408-8605-AF8050EDF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87D0-8539-4327-A419-AD1155B1E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AA31D-8C39-4141-B0AC-CAF51F67E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F4177A-EA57-4EC4-BA13-8BDEBB6C3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48EEC-8212-467D-BC04-0D67A195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CD1D4B-6D73-407B-BD1F-F07272E4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BE83E-BA3C-4694-A536-0AD0A88F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643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15B24-95AA-4692-8653-2F0C8A48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EFD55-565D-4FB3-A716-36B4062C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71F947-EF0C-4F7A-8D09-3A38BCAA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119551-76BE-40F3-A81F-3766B953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257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62D69-1FD5-4E65-AE88-B5037B8E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FB9CA1-C5C5-4426-93AB-23C09981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C5F19-F525-4719-9324-6495A91F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390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B8E4B-7A14-42A7-B3F6-405491E6C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F7DF6-39A8-4C75-BB93-38BFFD383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ECC41-FCA0-47D7-B87E-8BF25444D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96CC-CDE9-454C-BBB1-02EE8B13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56348-98FD-4844-9004-432C97B3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D93AC-5315-4C2E-AE7F-551F5F0D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358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50CA7-92E9-4CF3-B5A0-3A98C59A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67DCB9-E72F-45DA-93F6-6EDCCADFB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0ED52-5D07-4A4F-9778-BA6EE20DB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8679F-2CE6-4515-95D9-342EE934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EA2B8-7563-418F-9F2E-0B0410281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F5449-4210-40E9-8483-348B29F2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00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96659-B61F-4212-8664-CB96C508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1B2362-1798-4130-912E-6B4FF75CF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C1CF0-E0A2-4D62-952A-1E582056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020C9-8FED-4373-8C59-4D045D8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BC312-4885-42A0-B5EC-151688BB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760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279C01-1B5B-4E18-85B1-979150317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61228-5694-4696-8B6B-35B4769D4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E9D06-3E4D-47F3-A543-21ADB72B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DD088-FA1D-4EB9-9CA9-4C06C3B77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6C38-FA1D-4825-AF8F-83AA0A28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220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3282D-2A5F-48CE-A68B-7247AFF48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9F559-25E4-402C-81E4-A5937B16E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31A28-47EB-48ED-B1A7-197D2FD0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DC357-1F9D-4380-9293-4A19CD69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FC44B-9446-4EC5-9ED6-2D2C5DB0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91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244B-7C72-412B-A692-699D90C0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E3E68-EAE3-4D7D-AB36-B6B328980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E8348-C455-4658-B5E5-D8591539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38964-7760-4DA4-BD63-9797797B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9268A-6A77-4EDE-B533-61DB99C8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2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0406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4172-D09D-4A40-8B4E-6447E3F9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2DCCC-E5F4-4859-A203-3EB4FB640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F30E9-CD68-4A2F-982B-ABBB93A2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9BEA6-9609-462A-B3C1-D8C745C9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6539B-6212-4B79-82A9-69F3AFBB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965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DBEE-0B3B-4249-BFED-0D0924B3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2927-42C5-491C-886C-96B57DED6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F24EA-CAC7-4EDF-A08D-6B0FFF761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3671D-2CE8-44B4-BDE1-1C7B2EB6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A793F-991C-4779-B4DE-568449A6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E1726-6121-4C45-948F-55D46A286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753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0B359-1653-48D2-B1E2-31A09AA0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38F80-BC10-499E-96DA-1AFA36937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DFBC9-576A-41F2-A5D3-5AF7EC86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B5DA7F-AB98-4B76-9D70-253BC2E21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5053A-DD1A-400A-93E5-B094D4BBA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70437-FB07-4903-ADE9-F56CA31BA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89CEB9-0797-46AC-B5C5-3CFD3838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7154E3-B5F0-4A3C-9593-38D55B009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902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7DC07-B3D6-4856-B59F-833C2E1B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4D2227-7949-4334-AC01-C6D4EEBA8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5F3158-8B56-4979-BECB-44E17B71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B60D6-659A-4709-BBEF-AC9B963C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259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D1DAE-077A-4799-BCE8-EEB5152F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52FC72-07F6-4016-A0AC-CB85B200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C5B14-988D-4D04-9DCC-38DBA5B2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355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1B9A4-284F-4D92-B9AA-D011AD789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4FB95-38DE-4AB6-AFD0-CE16BB2BF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7F5900-8AD4-4D27-8482-1571E658B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96719-CA6D-4F04-B136-A8986C67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B1C11-D3C3-4062-A639-ADBC7D19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A6CE9-6380-4E9C-9A76-EA4ECEFB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837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0E567-AEEE-4437-A39C-E9B617038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A97910-D132-4A89-96CC-67BB7F4BE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582495-91B9-4239-8D35-1FB4903E6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D963F-3AEA-4669-9EB1-C10D62EF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5103E-056D-4C34-8CF8-7E5B1872E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242A9-BA6B-4E20-A842-24A8832F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478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6377-B3BD-4735-8990-049594A3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1A72B5-6326-48F6-AA88-496477205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54E4-3A4A-43D3-83D1-0D35BE082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F39F-E697-4049-9D41-9B08EF23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DB606-9E9A-4EF2-9666-7FD53D90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7770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CF0E4C-B3B7-4A76-9D2D-A1411BF5B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F90CE-DD6A-4B1C-A139-3A9932FBA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21FBC-BB70-4C3F-8CAB-98F8E05D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427FC-B4CC-475F-A308-21063C6E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D5FD8-805E-4F87-86F7-F92C4792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6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6F11-0B99-4E85-9CC0-419D8A6E8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7B241-8AFA-4620-BDAF-1CC078358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79F6D-2709-455B-83DC-C06E5953C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CF677-5F9D-4AD1-81F1-E26E348E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995A8-6237-455C-A6DB-7B69F45F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46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0D0F-C7CC-4BF9-A054-22397518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F9BA-1EB5-46B1-9BE5-09E82FC8B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3B1E6-4C96-4CB7-826D-8FCB63D8F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B7220-B5A7-4C21-BC64-FB79529F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4070C-EAA9-4214-9EA6-9DF42DFE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5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5E59-8A81-40E6-980F-36BC0B9AD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EFFF8-02B9-4252-9A70-01039043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2103E-3779-4835-9FC7-AE522936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ABDF6-4AE9-4D22-8F0C-12C44083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7A0DA-85F4-470A-868E-BCAC50B86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2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0E9D5-9DD1-4E42-8AF3-4064CDAD9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FE509-5964-4B37-A2E3-8B21F2D3D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A551-FAAE-4903-A7A0-F1CBBBA28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E082-6B4D-4B29-AF4E-C69C2A2C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69544-68A6-4CCC-AD54-CFC16061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44E05-5BDD-4130-8D88-12682FBC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03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5049-C529-411D-82E9-E208C682F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A5B74-02C9-4CBA-8319-D461269CD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00F18-E031-4BBC-BB24-01B3A02D8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4205FA-24A8-4E2D-B109-30628E921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FA208E-E789-40AC-9214-79BD48100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B3469-33D3-4F19-9865-04452F12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0311"/>
            <a:ext cx="2743200" cy="365125"/>
          </a:xfrm>
        </p:spPr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80A31-67CA-43A2-B7CF-D2A00CA9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7DB4AE-7526-40EE-8BE1-78FC6703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20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76463" y="6533833"/>
            <a:ext cx="8225367" cy="215444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25476" y="6454459"/>
            <a:ext cx="7297560" cy="40354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SA2#144E</a:t>
            </a:r>
            <a:r>
              <a:rPr lang="en-US" altLang="de-DE" sz="1200" dirty="0">
                <a:solidFill>
                  <a:schemeClr val="bg1"/>
                </a:solidFill>
              </a:rPr>
              <a:t> (e-meeting), April 12 – 16,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4" y="645445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1" y="6533833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1227" y="26986"/>
            <a:ext cx="1342813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71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11FE6-D3DF-4315-ACAA-3E3CC20E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C48E5-00D9-4325-B199-EA4DCC01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84601-1F95-438A-9FB4-A9AC750E4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8C86-030F-4F43-A478-D12E6AEFF8D3}" type="datetimeFigureOut">
              <a:rPr lang="en-US" smtClean="0"/>
              <a:pPr/>
              <a:t>4/16/2021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1AEA2-8304-4EB9-B459-2EBBFD9AD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63B77-7D1D-49CC-B8D2-002838112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99BDA-7A1E-4662-89E4-86AF727D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D9EB5-2FAE-433E-8916-00D5391EA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04BF5-F7AF-4CF3-BAF8-B1F77EDFDA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86779-4A68-48A3-A98D-0D85A44C0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EFB7B-396F-4D53-A5CF-8B7721FD4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0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E7E6B-2100-4CB2-8DAF-68EB9E6F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F0D49-74B4-4263-94E4-A9C5CD9DB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D2AEA-D9C5-420B-B209-498F6FD68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5F8A4-9A89-4F54-8623-E083D8876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86C79-342A-4AFE-8262-70BA082D6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3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D5B7E3-255C-4BA2-A29E-10E97B3A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498D9-3964-45ED-9D43-CBE74F5A8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9E91-89F8-4D94-91E9-BB533E048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866E6-AB09-49E4-AE6C-7BE740EA5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3E76B-1E9D-40F8-A618-12F41CE3B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8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3gpp.org/ftp/tsg_sa/WG2_Arch/TSGS2_144e_Electronic/Docs/S2-2102942.zip" TargetMode="External"/><Relationship Id="rId4" Type="http://schemas.openxmlformats.org/officeDocument/2006/relationships/hyperlink" Target="https://www.3gpp.org/ftp/tsg_sa/WG2_Arch/TSGS2_143e_Electronic/docs/S2-2101017.zi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WG2_Arch/TSGS2_143e_Electronic/Docs/S2-2101015.zi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4e_Electronic/Docs/S2-2102942.zi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6">
            <a:extLst>
              <a:ext uri="{FF2B5EF4-FFF2-40B4-BE49-F238E27FC236}">
                <a16:creationId xmlns:a16="http://schemas.microsoft.com/office/drawing/2014/main" id="{C9D1FF6B-0B30-414F-9D9B-D788B3837047}"/>
              </a:ext>
            </a:extLst>
          </p:cNvPr>
          <p:cNvSpPr txBox="1">
            <a:spLocks/>
          </p:cNvSpPr>
          <p:nvPr/>
        </p:nvSpPr>
        <p:spPr bwMode="auto">
          <a:xfrm>
            <a:off x="1636776" y="1840550"/>
            <a:ext cx="9208007" cy="158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5MBS Issues </a:t>
            </a:r>
            <a:r>
              <a:rPr lang="en-US" sz="2400" b="1" dirty="0"/>
              <a:t>(based on TR 23.757 v17.0.0 + 23.247 v0.1.0)</a:t>
            </a:r>
            <a:endParaRPr lang="en-US" sz="3200" b="1" dirty="0"/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For information </a:t>
            </a:r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F029C495-040C-4426-A581-C174BCD5BDD8}"/>
              </a:ext>
            </a:extLst>
          </p:cNvPr>
          <p:cNvSpPr txBox="1">
            <a:spLocks/>
          </p:cNvSpPr>
          <p:nvPr/>
        </p:nvSpPr>
        <p:spPr bwMode="auto">
          <a:xfrm>
            <a:off x="1636776" y="4142788"/>
            <a:ext cx="4569117" cy="566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Source: Ericsson 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endParaRPr lang="fr-FR" altLang="de-DE" sz="1400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423307-2298-4504-80F7-F606869CE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457" y="1362793"/>
            <a:ext cx="11000077" cy="870014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2400" dirty="0"/>
              <a:t>Attempt to address scalability issue resulting in more issues, </a:t>
            </a:r>
            <a:r>
              <a:rPr lang="en-US" sz="2400" dirty="0" err="1"/>
              <a:t>e,g</a:t>
            </a:r>
            <a:r>
              <a:rPr lang="en-US" sz="2400" dirty="0"/>
              <a:t>.</a:t>
            </a:r>
          </a:p>
          <a:p>
            <a:pPr lvl="1">
              <a:spcBef>
                <a:spcPts val="400"/>
              </a:spcBef>
            </a:pPr>
            <a:r>
              <a:rPr lang="en-US" sz="2000" b="1" dirty="0"/>
              <a:t>Non-coherent approach: different entities involved in Activation and Deactivation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D0D005E-415B-4172-8020-57BE5DF59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689" y="183135"/>
            <a:ext cx="4202599" cy="475488"/>
          </a:xfrm>
        </p:spPr>
        <p:txBody>
          <a:bodyPr/>
          <a:lstStyle/>
          <a:p>
            <a:r>
              <a:rPr lang="en-US" dirty="0"/>
              <a:t>Issues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62C5BFF4-16ED-4EFE-A40E-826A20D957F4}"/>
              </a:ext>
            </a:extLst>
          </p:cNvPr>
          <p:cNvGrpSpPr/>
          <p:nvPr/>
        </p:nvGrpSpPr>
        <p:grpSpPr>
          <a:xfrm>
            <a:off x="6640303" y="3243342"/>
            <a:ext cx="4747491" cy="2598287"/>
            <a:chOff x="7289059" y="3709934"/>
            <a:chExt cx="4747491" cy="259828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0213934-C2B5-400B-A5E7-04D28B00F67A}"/>
                </a:ext>
              </a:extLst>
            </p:cNvPr>
            <p:cNvSpPr/>
            <p:nvPr/>
          </p:nvSpPr>
          <p:spPr>
            <a:xfrm>
              <a:off x="7290348" y="3709934"/>
              <a:ext cx="4746202" cy="2598287"/>
            </a:xfrm>
            <a:prstGeom prst="rect">
              <a:avLst/>
            </a:prstGeom>
            <a:noFill/>
            <a:ln>
              <a:noFill/>
            </a:ln>
          </p:spPr>
        </p:sp>
        <p:sp>
          <p:nvSpPr>
            <p:cNvPr id="7" name="Text Box 27">
              <a:extLst>
                <a:ext uri="{FF2B5EF4-FFF2-40B4-BE49-F238E27FC236}">
                  <a16:creationId xmlns:a16="http://schemas.microsoft.com/office/drawing/2014/main" id="{BB5417F2-D30D-410C-B20B-96AD02342C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89059" y="4411399"/>
              <a:ext cx="4426212" cy="14407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de-DE" sz="8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DengXian" panose="02010600030101010101" pitchFamily="2" charset="-122"/>
                </a:rPr>
                <a:t>Option 2</a:t>
              </a:r>
              <a:endParaRPr lang="zh-CN" sz="10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</a:endParaRPr>
            </a:p>
          </p:txBody>
        </p:sp>
        <p:cxnSp>
          <p:nvCxnSpPr>
            <p:cNvPr id="8" name="Line 22">
              <a:extLst>
                <a:ext uri="{FF2B5EF4-FFF2-40B4-BE49-F238E27FC236}">
                  <a16:creationId xmlns:a16="http://schemas.microsoft.com/office/drawing/2014/main" id="{907985C4-ED72-461D-9C56-E72B2474A4E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533819" y="4022270"/>
              <a:ext cx="14799" cy="21494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" name="Text Box 8">
              <a:extLst>
                <a:ext uri="{FF2B5EF4-FFF2-40B4-BE49-F238E27FC236}">
                  <a16:creationId xmlns:a16="http://schemas.microsoft.com/office/drawing/2014/main" id="{6E9525B0-D2C8-4E01-99E4-749EDED6A9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91596" y="3710065"/>
              <a:ext cx="601764" cy="2558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de-DE" sz="1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DengXian" panose="02010600030101010101" pitchFamily="2" charset="-122"/>
                </a:rPr>
                <a:t>AMF</a:t>
              </a:r>
              <a:endParaRPr lang="zh-CN" sz="10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</a:endParaRPr>
            </a:p>
          </p:txBody>
        </p:sp>
        <p:sp>
          <p:nvSpPr>
            <p:cNvPr id="10" name="Text Box 25">
              <a:extLst>
                <a:ext uri="{FF2B5EF4-FFF2-40B4-BE49-F238E27FC236}">
                  <a16:creationId xmlns:a16="http://schemas.microsoft.com/office/drawing/2014/main" id="{F430C83D-729D-4019-90B6-88D7F0D2BD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0347" y="3713901"/>
              <a:ext cx="714362" cy="30839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de-DE" sz="1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DengXian" panose="02010600030101010101" pitchFamily="2" charset="-122"/>
                </a:rPr>
                <a:t>UE</a:t>
              </a:r>
              <a:endParaRPr lang="zh-CN" sz="10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</a:endParaRPr>
            </a:p>
          </p:txBody>
        </p:sp>
        <p:cxnSp>
          <p:nvCxnSpPr>
            <p:cNvPr id="11" name="Line 22">
              <a:extLst>
                <a:ext uri="{FF2B5EF4-FFF2-40B4-BE49-F238E27FC236}">
                  <a16:creationId xmlns:a16="http://schemas.microsoft.com/office/drawing/2014/main" id="{95172C33-ADFB-4C73-A2E2-77F2B077600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9447395" y="3971908"/>
              <a:ext cx="14798" cy="21492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Text Box 8">
              <a:extLst>
                <a:ext uri="{FF2B5EF4-FFF2-40B4-BE49-F238E27FC236}">
                  <a16:creationId xmlns:a16="http://schemas.microsoft.com/office/drawing/2014/main" id="{3B1BB0AE-9729-4D1E-83C4-04B412FC6A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70291" y="3709934"/>
              <a:ext cx="500158" cy="2963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de-DE" sz="1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DengXian" panose="02010600030101010101" pitchFamily="2" charset="-122"/>
                </a:rPr>
                <a:t>SMF</a:t>
              </a:r>
              <a:endParaRPr lang="zh-CN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</a:endParaRPr>
            </a:p>
          </p:txBody>
        </p:sp>
        <p:cxnSp>
          <p:nvCxnSpPr>
            <p:cNvPr id="13" name="Line 22">
              <a:extLst>
                <a:ext uri="{FF2B5EF4-FFF2-40B4-BE49-F238E27FC236}">
                  <a16:creationId xmlns:a16="http://schemas.microsoft.com/office/drawing/2014/main" id="{3C07C0E8-DFCC-41D6-83C8-5BB65EB66AA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0213518" y="4019479"/>
              <a:ext cx="0" cy="21016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" name="Text Box 32">
              <a:extLst>
                <a:ext uri="{FF2B5EF4-FFF2-40B4-BE49-F238E27FC236}">
                  <a16:creationId xmlns:a16="http://schemas.microsoft.com/office/drawing/2014/main" id="{8F690AB6-0B75-46F8-B892-6F80CA27B3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49982" y="3710065"/>
              <a:ext cx="574435" cy="33318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de-DE" sz="1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DengXian" panose="02010600030101010101" pitchFamily="2" charset="-122"/>
                </a:rPr>
                <a:t>MB-SMF</a:t>
              </a:r>
              <a:endParaRPr lang="zh-CN" sz="10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</a:endParaRPr>
            </a:p>
          </p:txBody>
        </p:sp>
        <p:cxnSp>
          <p:nvCxnSpPr>
            <p:cNvPr id="15" name="Line 29">
              <a:extLst>
                <a:ext uri="{FF2B5EF4-FFF2-40B4-BE49-F238E27FC236}">
                  <a16:creationId xmlns:a16="http://schemas.microsoft.com/office/drawing/2014/main" id="{CB5967B8-BB67-406B-BEEB-E0FB3EDBB88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10889363" y="4034520"/>
              <a:ext cx="2901" cy="20792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Text Box 34">
              <a:extLst>
                <a:ext uri="{FF2B5EF4-FFF2-40B4-BE49-F238E27FC236}">
                  <a16:creationId xmlns:a16="http://schemas.microsoft.com/office/drawing/2014/main" id="{7809B672-4A8D-4700-9E24-EC369FE7AF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4121" y="4085756"/>
              <a:ext cx="942379" cy="205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fr-FR" sz="900" b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ea typeface="DengXian" panose="02010600030101010101" pitchFamily="2" charset="-122"/>
                </a:rPr>
                <a:t>MBS deactivate</a:t>
              </a:r>
              <a:endParaRPr lang="zh-CN" sz="10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</a:endParaRPr>
            </a:p>
          </p:txBody>
        </p:sp>
        <p:sp>
          <p:nvSpPr>
            <p:cNvPr id="17" name="Text Box 8">
              <a:extLst>
                <a:ext uri="{FF2B5EF4-FFF2-40B4-BE49-F238E27FC236}">
                  <a16:creationId xmlns:a16="http://schemas.microsoft.com/office/drawing/2014/main" id="{2032A432-F784-45F6-87F0-15DE147357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30941" y="3715077"/>
              <a:ext cx="724108" cy="2553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de-DE" sz="1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DengXian" panose="02010600030101010101" pitchFamily="2" charset="-122"/>
                </a:rPr>
                <a:t>NG-RAN</a:t>
              </a:r>
              <a:endParaRPr lang="zh-CN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</a:endParaRPr>
            </a:p>
          </p:txBody>
        </p:sp>
        <p:cxnSp>
          <p:nvCxnSpPr>
            <p:cNvPr id="18" name="Line 22">
              <a:extLst>
                <a:ext uri="{FF2B5EF4-FFF2-40B4-BE49-F238E27FC236}">
                  <a16:creationId xmlns:a16="http://schemas.microsoft.com/office/drawing/2014/main" id="{1CCCBC1F-53D9-46C7-8052-0D0DA5B0C57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590485" y="3971908"/>
              <a:ext cx="2510" cy="21418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Text Box 27">
              <a:extLst>
                <a:ext uri="{FF2B5EF4-FFF2-40B4-BE49-F238E27FC236}">
                  <a16:creationId xmlns:a16="http://schemas.microsoft.com/office/drawing/2014/main" id="{8BE289CB-BEC9-42FA-A6B9-827FD77085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45319" y="5292065"/>
              <a:ext cx="1566154" cy="2635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de-DE" sz="8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DengXian" panose="02010600030101010101" pitchFamily="2" charset="-122"/>
                </a:rPr>
                <a:t>MBS contexts and N3 may be kept for connected and inactive UEs</a:t>
              </a:r>
              <a:endParaRPr lang="zh-CN" sz="10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</a:endParaRPr>
            </a:p>
          </p:txBody>
        </p:sp>
        <p:cxnSp>
          <p:nvCxnSpPr>
            <p:cNvPr id="20" name="Line 30">
              <a:extLst>
                <a:ext uri="{FF2B5EF4-FFF2-40B4-BE49-F238E27FC236}">
                  <a16:creationId xmlns:a16="http://schemas.microsoft.com/office/drawing/2014/main" id="{A7E047ED-7347-489E-A9B4-23833B933CB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0910639" y="4264078"/>
              <a:ext cx="6198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" name="Text Box 27">
              <a:extLst>
                <a:ext uri="{FF2B5EF4-FFF2-40B4-BE49-F238E27FC236}">
                  <a16:creationId xmlns:a16="http://schemas.microsoft.com/office/drawing/2014/main" id="{CE55646C-CC10-43A4-8239-24AF0F7CB6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62810" y="4616500"/>
              <a:ext cx="3031092" cy="5684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de-DE" sz="8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S Gothic" panose="020B0609070205080204" pitchFamily="49" charset="-128"/>
                </a:rPr>
                <a:t>Variant 2c</a:t>
              </a:r>
              <a:endParaRPr lang="zh-CN" sz="10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</a:endParaRPr>
            </a:p>
          </p:txBody>
        </p:sp>
        <p:cxnSp>
          <p:nvCxnSpPr>
            <p:cNvPr id="22" name="Line 30">
              <a:extLst>
                <a:ext uri="{FF2B5EF4-FFF2-40B4-BE49-F238E27FC236}">
                  <a16:creationId xmlns:a16="http://schemas.microsoft.com/office/drawing/2014/main" id="{A076124C-2F4E-4A5E-8EBD-D5BE0430E38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9450199" y="4917400"/>
              <a:ext cx="1439164" cy="64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" name="Text Box 34">
              <a:extLst>
                <a:ext uri="{FF2B5EF4-FFF2-40B4-BE49-F238E27FC236}">
                  <a16:creationId xmlns:a16="http://schemas.microsoft.com/office/drawing/2014/main" id="{9ACE0399-E10A-4943-90D7-E1E359B091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68918" y="4735494"/>
              <a:ext cx="2403003" cy="185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en-GB" sz="900" b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ea typeface="MS Gothic" panose="020B0609070205080204" pitchFamily="49" charset="-128"/>
                </a:rPr>
                <a:t>DeActivate (MBS session id, list of NG-RAN nodes)</a:t>
              </a:r>
              <a:endParaRPr lang="zh-CN" sz="10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</a:endParaRPr>
            </a:p>
          </p:txBody>
        </p:sp>
        <p:cxnSp>
          <p:nvCxnSpPr>
            <p:cNvPr id="24" name="Line 30">
              <a:extLst>
                <a:ext uri="{FF2B5EF4-FFF2-40B4-BE49-F238E27FC236}">
                  <a16:creationId xmlns:a16="http://schemas.microsoft.com/office/drawing/2014/main" id="{5B5FCA67-2E74-4ECD-87CC-BB62E420055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625475" y="5039920"/>
              <a:ext cx="8423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92E8A505-4724-468C-89EA-A57590A8FE27}"/>
              </a:ext>
            </a:extLst>
          </p:cNvPr>
          <p:cNvGrpSpPr/>
          <p:nvPr/>
        </p:nvGrpSpPr>
        <p:grpSpPr>
          <a:xfrm>
            <a:off x="689676" y="3128780"/>
            <a:ext cx="5275330" cy="2254118"/>
            <a:chOff x="7072291" y="706561"/>
            <a:chExt cx="4964260" cy="2254118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358436A-6C27-4A1C-9EC8-009CBDE38C0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72291" y="1058600"/>
              <a:ext cx="4964260" cy="1902079"/>
            </a:xfrm>
            <a:prstGeom prst="rect">
              <a:avLst/>
            </a:prstGeom>
          </p:spPr>
        </p:pic>
        <p:sp>
          <p:nvSpPr>
            <p:cNvPr id="30" name="Text Box 25">
              <a:extLst>
                <a:ext uri="{FF2B5EF4-FFF2-40B4-BE49-F238E27FC236}">
                  <a16:creationId xmlns:a16="http://schemas.microsoft.com/office/drawing/2014/main" id="{4ED5D54D-05E2-4902-8FEF-5F42623CA2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73625" y="739021"/>
              <a:ext cx="714362" cy="30839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de-DE" sz="1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DengXian" panose="02010600030101010101" pitchFamily="2" charset="-122"/>
                </a:rPr>
                <a:t>UE</a:t>
              </a:r>
              <a:endParaRPr lang="zh-CN" sz="10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</a:endParaRPr>
            </a:p>
          </p:txBody>
        </p:sp>
        <p:sp>
          <p:nvSpPr>
            <p:cNvPr id="31" name="Text Box 8">
              <a:extLst>
                <a:ext uri="{FF2B5EF4-FFF2-40B4-BE49-F238E27FC236}">
                  <a16:creationId xmlns:a16="http://schemas.microsoft.com/office/drawing/2014/main" id="{F610A436-2CB9-4ACB-BD3A-25C984DC92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86379" y="765546"/>
              <a:ext cx="724108" cy="2553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de-DE" sz="1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DengXian" panose="02010600030101010101" pitchFamily="2" charset="-122"/>
                </a:rPr>
                <a:t>NG-RAN</a:t>
              </a:r>
              <a:endParaRPr lang="zh-CN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</a:endParaRPr>
            </a:p>
          </p:txBody>
        </p:sp>
        <p:sp>
          <p:nvSpPr>
            <p:cNvPr id="32" name="Text Box 8">
              <a:extLst>
                <a:ext uri="{FF2B5EF4-FFF2-40B4-BE49-F238E27FC236}">
                  <a16:creationId xmlns:a16="http://schemas.microsoft.com/office/drawing/2014/main" id="{28CD7A62-D128-4CAF-84CD-B487665562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6513" y="750020"/>
              <a:ext cx="601764" cy="2558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de-DE" sz="1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DengXian" panose="02010600030101010101" pitchFamily="2" charset="-122"/>
                </a:rPr>
                <a:t>AMF</a:t>
              </a:r>
              <a:endParaRPr lang="zh-CN" sz="10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</a:endParaRPr>
            </a:p>
          </p:txBody>
        </p:sp>
        <p:sp>
          <p:nvSpPr>
            <p:cNvPr id="33" name="Text Box 8">
              <a:extLst>
                <a:ext uri="{FF2B5EF4-FFF2-40B4-BE49-F238E27FC236}">
                  <a16:creationId xmlns:a16="http://schemas.microsoft.com/office/drawing/2014/main" id="{E6F46936-12DB-4AA9-9C69-83B0380DCC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19702" y="743382"/>
              <a:ext cx="500158" cy="2963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de-DE" sz="1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DengXian" panose="02010600030101010101" pitchFamily="2" charset="-122"/>
                </a:rPr>
                <a:t>SMF</a:t>
              </a:r>
              <a:endParaRPr lang="zh-CN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</a:endParaRPr>
            </a:p>
          </p:txBody>
        </p:sp>
        <p:sp>
          <p:nvSpPr>
            <p:cNvPr id="34" name="Text Box 32">
              <a:extLst>
                <a:ext uri="{FF2B5EF4-FFF2-40B4-BE49-F238E27FC236}">
                  <a16:creationId xmlns:a16="http://schemas.microsoft.com/office/drawing/2014/main" id="{2BF1AB4C-16F8-4B1C-B762-5E7030D86D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57237" y="706561"/>
              <a:ext cx="574435" cy="33318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de-DE" sz="1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DengXian" panose="02010600030101010101" pitchFamily="2" charset="-122"/>
                </a:rPr>
                <a:t>MB-SMF</a:t>
              </a:r>
              <a:endParaRPr lang="zh-CN" sz="10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</a:endParaRPr>
            </a:p>
          </p:txBody>
        </p:sp>
      </p:grp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D32A244B-BD63-4CED-A8EB-2549B8EE0329}"/>
              </a:ext>
            </a:extLst>
          </p:cNvPr>
          <p:cNvSpPr txBox="1">
            <a:spLocks/>
          </p:cNvSpPr>
          <p:nvPr/>
        </p:nvSpPr>
        <p:spPr bwMode="auto">
          <a:xfrm>
            <a:off x="5499519" y="2417462"/>
            <a:ext cx="5901626" cy="704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2">
              <a:spcBef>
                <a:spcPts val="400"/>
              </a:spcBef>
            </a:pPr>
            <a:r>
              <a:rPr lang="en-US" kern="0" dirty="0"/>
              <a:t>MBS Session Deactivate via MB-SMF -&gt; AMF -&gt; RAN (</a:t>
            </a:r>
            <a:r>
              <a:rPr lang="en-US" kern="0" dirty="0">
                <a:hlinkClick r:id="rId4"/>
              </a:rPr>
              <a:t>S2-2101017</a:t>
            </a:r>
            <a:r>
              <a:rPr lang="en-US" kern="0" dirty="0"/>
              <a:t> </a:t>
            </a:r>
            <a:r>
              <a:rPr lang="en-US" sz="1200" kern="0" dirty="0"/>
              <a:t>(SA2#143E</a:t>
            </a:r>
            <a:r>
              <a:rPr lang="en-US" sz="1400" kern="0" dirty="0"/>
              <a:t>)</a:t>
            </a:r>
            <a:r>
              <a:rPr lang="en-US" kern="0" dirty="0"/>
              <a:t>);</a:t>
            </a:r>
          </a:p>
        </p:txBody>
      </p:sp>
      <p:sp>
        <p:nvSpPr>
          <p:cNvPr id="38" name="Content Placeholder 1">
            <a:extLst>
              <a:ext uri="{FF2B5EF4-FFF2-40B4-BE49-F238E27FC236}">
                <a16:creationId xmlns:a16="http://schemas.microsoft.com/office/drawing/2014/main" id="{4ADA4CE1-2749-490C-AAAC-51616D042E60}"/>
              </a:ext>
            </a:extLst>
          </p:cNvPr>
          <p:cNvSpPr txBox="1">
            <a:spLocks/>
          </p:cNvSpPr>
          <p:nvPr/>
        </p:nvSpPr>
        <p:spPr bwMode="auto">
          <a:xfrm>
            <a:off x="146459" y="792397"/>
            <a:ext cx="11978485" cy="734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kern="0" dirty="0"/>
              <a:t>Scalability issue due to the solution built on per UE/PDU Session signaling;</a:t>
            </a:r>
          </a:p>
        </p:txBody>
      </p:sp>
      <p:sp>
        <p:nvSpPr>
          <p:cNvPr id="40" name="Content Placeholder 1">
            <a:extLst>
              <a:ext uri="{FF2B5EF4-FFF2-40B4-BE49-F238E27FC236}">
                <a16:creationId xmlns:a16="http://schemas.microsoft.com/office/drawing/2014/main" id="{E53FDC35-F574-44AF-B73F-B8E0C7CE633B}"/>
              </a:ext>
            </a:extLst>
          </p:cNvPr>
          <p:cNvSpPr txBox="1">
            <a:spLocks/>
          </p:cNvSpPr>
          <p:nvPr/>
        </p:nvSpPr>
        <p:spPr bwMode="auto">
          <a:xfrm>
            <a:off x="-255130" y="5664256"/>
            <a:ext cx="5901626" cy="704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2">
              <a:spcBef>
                <a:spcPts val="400"/>
              </a:spcBef>
            </a:pPr>
            <a:r>
              <a:rPr lang="en-US" kern="0" dirty="0"/>
              <a:t>MBS Session Update not addressed </a:t>
            </a:r>
            <a:r>
              <a:rPr lang="en-US" sz="1400" kern="0" dirty="0"/>
              <a:t>(MBS QoS Flow update/creation/deletion)</a:t>
            </a:r>
            <a:endParaRPr lang="en-US" kern="0" dirty="0"/>
          </a:p>
        </p:txBody>
      </p:sp>
      <p:sp>
        <p:nvSpPr>
          <p:cNvPr id="41" name="Content Placeholder 1">
            <a:extLst>
              <a:ext uri="{FF2B5EF4-FFF2-40B4-BE49-F238E27FC236}">
                <a16:creationId xmlns:a16="http://schemas.microsoft.com/office/drawing/2014/main" id="{F6C79014-5C3A-4956-AB2B-F7039571999C}"/>
              </a:ext>
            </a:extLst>
          </p:cNvPr>
          <p:cNvSpPr txBox="1">
            <a:spLocks/>
          </p:cNvSpPr>
          <p:nvPr/>
        </p:nvSpPr>
        <p:spPr bwMode="auto">
          <a:xfrm>
            <a:off x="-255130" y="2419546"/>
            <a:ext cx="5901626" cy="704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2">
              <a:spcBef>
                <a:spcPts val="400"/>
              </a:spcBef>
            </a:pPr>
            <a:r>
              <a:rPr lang="en-US" dirty="0"/>
              <a:t>MBS Session Activation (</a:t>
            </a:r>
            <a:r>
              <a:rPr lang="en-US" u="sng" dirty="0">
                <a:hlinkClick r:id="rId5"/>
              </a:rPr>
              <a:t>S2-2102942</a:t>
            </a:r>
            <a:r>
              <a:rPr lang="en-US" dirty="0"/>
              <a:t>,</a:t>
            </a:r>
            <a:r>
              <a:rPr lang="en-US" sz="1400" dirty="0"/>
              <a:t> </a:t>
            </a:r>
            <a:r>
              <a:rPr lang="en-US" sz="1100" dirty="0"/>
              <a:t>SA2#144E</a:t>
            </a:r>
            <a:r>
              <a:rPr lang="en-US" dirty="0"/>
              <a:t>) via MB-SMF -&gt; SMF -&gt; AMF -&gt; RAN </a:t>
            </a:r>
          </a:p>
        </p:txBody>
      </p:sp>
    </p:spTree>
    <p:extLst>
      <p:ext uri="{BB962C8B-B14F-4D97-AF65-F5344CB8AC3E}">
        <p14:creationId xmlns:p14="http://schemas.microsoft.com/office/powerpoint/2010/main" val="398590361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423307-2298-4504-80F7-F606869CE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332" y="1129678"/>
            <a:ext cx="5807777" cy="4282831"/>
          </a:xfrm>
        </p:spPr>
        <p:txBody>
          <a:bodyPr/>
          <a:lstStyle/>
          <a:p>
            <a:r>
              <a:rPr lang="en-US" sz="2400" dirty="0"/>
              <a:t>(</a:t>
            </a:r>
            <a:r>
              <a:rPr lang="en-US" sz="2400" dirty="0" err="1"/>
              <a:t>CONT’d</a:t>
            </a:r>
            <a:r>
              <a:rPr lang="en-US" sz="2400" dirty="0"/>
              <a:t>) Attempt to address scalability issue resulting in more issues, </a:t>
            </a:r>
            <a:r>
              <a:rPr lang="en-US" sz="2400" dirty="0" err="1"/>
              <a:t>e,g</a:t>
            </a:r>
            <a:r>
              <a:rPr lang="en-US" sz="2400" dirty="0"/>
              <a:t>.</a:t>
            </a:r>
          </a:p>
          <a:p>
            <a:pPr lvl="1"/>
            <a:r>
              <a:rPr lang="en-US" sz="2000" b="1" dirty="0"/>
              <a:t>No solutions addressing all CM states</a:t>
            </a:r>
            <a:r>
              <a:rPr lang="en-US" sz="2000" dirty="0"/>
              <a:t>, e.g. during MBS Session Activation:</a:t>
            </a:r>
          </a:p>
          <a:p>
            <a:pPr marL="914400" lvl="2" indent="0">
              <a:buNone/>
            </a:pPr>
            <a:r>
              <a:rPr lang="en-US" sz="1800" b="1" dirty="0"/>
              <a:t>Q1: </a:t>
            </a:r>
            <a:r>
              <a:rPr lang="en-US" sz="1800" dirty="0"/>
              <a:t>If joined UEs are CONNECTED but does not have UP in the SMF handling UE join, how would such UE be associated with MBS Session in RAN?</a:t>
            </a:r>
          </a:p>
          <a:p>
            <a:pPr marL="914400" lvl="2" indent="0">
              <a:buNone/>
            </a:pPr>
            <a:r>
              <a:rPr lang="en-US" sz="1800" b="1" dirty="0"/>
              <a:t>Q2: </a:t>
            </a:r>
            <a:r>
              <a:rPr lang="en-US" sz="1800" dirty="0"/>
              <a:t>If all joined UEs have UP activated, how would the “inactive” MBS Session in RAN be activated again?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D0D005E-415B-4172-8020-57BE5DF59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689" y="183135"/>
            <a:ext cx="9103784" cy="475488"/>
          </a:xfrm>
        </p:spPr>
        <p:txBody>
          <a:bodyPr/>
          <a:lstStyle/>
          <a:p>
            <a:r>
              <a:rPr lang="en-US" dirty="0"/>
              <a:t>Issues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D79291E-6C8C-469B-9E2E-FE660DE7D3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229699"/>
              </p:ext>
            </p:extLst>
          </p:nvPr>
        </p:nvGraphicFramePr>
        <p:xfrm>
          <a:off x="6262303" y="1129678"/>
          <a:ext cx="5807777" cy="4405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Visio" r:id="rId3" imgW="7191343" imgH="4657623" progId="Visio.Drawing.15">
                  <p:embed/>
                </p:oleObj>
              </mc:Choice>
              <mc:Fallback>
                <p:oleObj name="Visio" r:id="rId3" imgW="7191343" imgH="4657623" progId="Visio.Drawing.15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7184354-1379-4F9E-8026-27BEE249E7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2303" y="1129678"/>
                        <a:ext cx="5807777" cy="4405746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800610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423307-2298-4504-80F7-F606869CE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548" y="1134111"/>
            <a:ext cx="11184467" cy="3895089"/>
          </a:xfrm>
        </p:spPr>
        <p:txBody>
          <a:bodyPr/>
          <a:lstStyle/>
          <a:p>
            <a:r>
              <a:rPr lang="en-US" dirty="0"/>
              <a:t>UE join is rejected if the AF has not provided service requirements </a:t>
            </a:r>
            <a:r>
              <a:rPr lang="en-US" sz="2000" dirty="0"/>
              <a:t>(including QoS information), </a:t>
            </a:r>
            <a:r>
              <a:rPr lang="en-US" dirty="0"/>
              <a:t>there are implications on AF/AS</a:t>
            </a:r>
          </a:p>
          <a:p>
            <a:endParaRPr lang="en-US" dirty="0"/>
          </a:p>
          <a:p>
            <a:r>
              <a:rPr lang="en-US" dirty="0"/>
              <a:t>Foreseen complexity to support ETSUN scenarios in future release</a:t>
            </a:r>
          </a:p>
          <a:p>
            <a:pPr lvl="1"/>
            <a:r>
              <a:rPr lang="en-US" sz="2000" dirty="0"/>
              <a:t>I-SMF may need to be involved in HO procedures (</a:t>
            </a:r>
            <a:r>
              <a:rPr lang="en-US" sz="2000" dirty="0" err="1"/>
              <a:t>Xn</a:t>
            </a:r>
            <a:r>
              <a:rPr lang="en-US" sz="2000" dirty="0"/>
              <a:t>/N2, with/without I-SMF with change, with I-SMF removal/addition), and</a:t>
            </a:r>
          </a:p>
          <a:p>
            <a:pPr lvl="1"/>
            <a:r>
              <a:rPr lang="en-US" sz="2000" dirty="0"/>
              <a:t>SMF may be required to discover MB-SMF in another SMF service area, </a:t>
            </a:r>
          </a:p>
          <a:p>
            <a:pPr lvl="1"/>
            <a:r>
              <a:rPr lang="en-US" sz="2000" dirty="0"/>
              <a:t>Some investigation was done in </a:t>
            </a:r>
            <a:r>
              <a:rPr lang="en-US" sz="2000" dirty="0">
                <a:hlinkClick r:id="rId2"/>
              </a:rPr>
              <a:t>S2-2101015</a:t>
            </a:r>
            <a:r>
              <a:rPr lang="en-US" sz="2000" dirty="0"/>
              <a:t> (SA2#143E)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D0D005E-415B-4172-8020-57BE5DF59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933" y="228600"/>
            <a:ext cx="9103784" cy="841248"/>
          </a:xfrm>
        </p:spPr>
        <p:txBody>
          <a:bodyPr/>
          <a:lstStyle/>
          <a:p>
            <a:r>
              <a:rPr lang="en-US" dirty="0"/>
              <a:t>Issues</a:t>
            </a:r>
          </a:p>
        </p:txBody>
      </p:sp>
    </p:spTree>
    <p:extLst>
      <p:ext uri="{BB962C8B-B14F-4D97-AF65-F5344CB8AC3E}">
        <p14:creationId xmlns:p14="http://schemas.microsoft.com/office/powerpoint/2010/main" val="3125199864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1C422B3-3B14-E14C-B48B-484A35077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33" y="763524"/>
            <a:ext cx="11184467" cy="5783580"/>
          </a:xfrm>
        </p:spPr>
        <p:txBody>
          <a:bodyPr/>
          <a:lstStyle/>
          <a:p>
            <a:r>
              <a:rPr lang="en-SE" dirty="0"/>
              <a:t>To achieve single/</a:t>
            </a:r>
            <a:r>
              <a:rPr lang="en-US" dirty="0"/>
              <a:t>coherent</a:t>
            </a:r>
            <a:r>
              <a:rPr lang="en-SE" dirty="0"/>
              <a:t> solution agree on following working assumption</a:t>
            </a:r>
            <a:r>
              <a:rPr lang="en-US" dirty="0"/>
              <a:t>s</a:t>
            </a:r>
            <a:r>
              <a:rPr lang="en-SE" dirty="0"/>
              <a:t>: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MB-SMF is the initiator of NG-RAN specific MB-SM information sent via AMF over N2 to NG-RAN</a:t>
            </a:r>
            <a:r>
              <a:rPr lang="en-GB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Note1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Mobility Management in AMF is part of for MBS traffic delivery control</a:t>
            </a:r>
            <a:r>
              <a:rPr lang="en-GB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Note2</a:t>
            </a:r>
          </a:p>
          <a:p>
            <a:pPr marL="457200" lvl="1" indent="0">
              <a:buNone/>
            </a:pP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Details of AMF involvement are FFS</a:t>
            </a:r>
          </a:p>
          <a:p>
            <a:pPr lvl="1"/>
            <a:r>
              <a:rPr lang="en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shall be:</a:t>
            </a:r>
          </a:p>
          <a:p>
            <a:pPr lvl="2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Addressing all CM-states</a:t>
            </a:r>
          </a:p>
          <a:p>
            <a:pPr lvl="2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calable, i.e. addressing activation/de-activation for a very large number of 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AEB524-309E-ED46-9E41-867AE71CF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933" y="100584"/>
            <a:ext cx="9103784" cy="621792"/>
          </a:xfrm>
        </p:spPr>
        <p:txBody>
          <a:bodyPr/>
          <a:lstStyle/>
          <a:p>
            <a:r>
              <a:rPr lang="en-SE" dirty="0"/>
              <a:t>Way forward</a:t>
            </a:r>
            <a:r>
              <a:rPr lang="en-US" dirty="0"/>
              <a:t> proposal</a:t>
            </a:r>
            <a:endParaRPr lang="en-SE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EAE9144C-D2FA-47D0-AD23-3CD25FDB614F}"/>
              </a:ext>
            </a:extLst>
          </p:cNvPr>
          <p:cNvSpPr txBox="1">
            <a:spLocks/>
          </p:cNvSpPr>
          <p:nvPr/>
        </p:nvSpPr>
        <p:spPr bwMode="auto">
          <a:xfrm>
            <a:off x="938754" y="4870171"/>
            <a:ext cx="11184467" cy="140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GB" sz="1600" kern="0" dirty="0"/>
              <a:t>Note 1: text is aligned with TS 23.501 §6.2.2 (SMF):</a:t>
            </a:r>
          </a:p>
          <a:p>
            <a:pPr marL="354013" indent="-176213">
              <a:buFontTx/>
              <a:buChar char="-"/>
            </a:pPr>
            <a:r>
              <a:rPr lang="en-GB" sz="1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Initiator of AN specific SM information sent via AMF over N2 to AN.</a:t>
            </a:r>
          </a:p>
          <a:p>
            <a:pPr marL="354013" indent="-176213">
              <a:buFontTx/>
              <a:buChar char="-"/>
            </a:pPr>
            <a:endParaRPr lang="en-GB" sz="12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600" kern="0" dirty="0"/>
              <a:t>Note 2: “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MBS traffic delivery control</a:t>
            </a:r>
            <a:r>
              <a:rPr lang="en-GB" sz="1600" kern="0" dirty="0"/>
              <a:t>” refers to where to deliver the MBS traffic based on UE’s whereabout, e.g. </a:t>
            </a:r>
            <a:r>
              <a:rPr lang="en-US" sz="1600" u="sng" dirty="0">
                <a:hlinkClick r:id="rId3"/>
              </a:rPr>
              <a:t>S2-2102942</a:t>
            </a:r>
            <a:r>
              <a:rPr lang="en-GB" sz="1600" kern="0" dirty="0"/>
              <a:t> request AMF to translate a UE list into group paging area.</a:t>
            </a:r>
            <a:endParaRPr lang="en-SE" sz="1400" kern="0" dirty="0"/>
          </a:p>
        </p:txBody>
      </p:sp>
    </p:spTree>
    <p:extLst>
      <p:ext uri="{BB962C8B-B14F-4D97-AF65-F5344CB8AC3E}">
        <p14:creationId xmlns:p14="http://schemas.microsoft.com/office/powerpoint/2010/main" val="228580634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 txBox="1">
            <a:spLocks/>
          </p:cNvSpPr>
          <p:nvPr/>
        </p:nvSpPr>
        <p:spPr bwMode="auto">
          <a:xfrm>
            <a:off x="1977477" y="2718262"/>
            <a:ext cx="7772400" cy="79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de-DE" sz="4400" dirty="0"/>
              <a:t>Thank You!</a:t>
            </a:r>
            <a:endParaRPr lang="en-US" altLang="de-DE" sz="4400" dirty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endParaRPr lang="en-US" altLang="de-DE" sz="4400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17719</TotalTime>
  <Words>465</Words>
  <Application>Microsoft Office PowerPoint</Application>
  <PresentationFormat>Widescreen</PresentationFormat>
  <Paragraphs>52</Paragraphs>
  <Slides>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 </vt:lpstr>
      <vt:lpstr>Arial</vt:lpstr>
      <vt:lpstr>Calibri</vt:lpstr>
      <vt:lpstr>Calibri Light</vt:lpstr>
      <vt:lpstr>Times New Roman</vt:lpstr>
      <vt:lpstr>Office Theme</vt:lpstr>
      <vt:lpstr>3_Custom Design</vt:lpstr>
      <vt:lpstr>2_Custom Design</vt:lpstr>
      <vt:lpstr>1_Custom Design</vt:lpstr>
      <vt:lpstr>Custom Design</vt:lpstr>
      <vt:lpstr>Visio</vt:lpstr>
      <vt:lpstr>PowerPoint Presentation</vt:lpstr>
      <vt:lpstr>Issues</vt:lpstr>
      <vt:lpstr>Issues</vt:lpstr>
      <vt:lpstr>Issues</vt:lpstr>
      <vt:lpstr>Way forward proposal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Ericsson</cp:lastModifiedBy>
  <cp:revision>2299</cp:revision>
  <dcterms:created xsi:type="dcterms:W3CDTF">2008-08-30T09:32:10Z</dcterms:created>
  <dcterms:modified xsi:type="dcterms:W3CDTF">2021-04-16T08:15:36Z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</Properties>
</file>