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4" r:id="rId4"/>
    <p:sldId id="276" r:id="rId5"/>
    <p:sldId id="268" r:id="rId6"/>
    <p:sldId id="269" r:id="rId7"/>
    <p:sldId id="266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4D752-6E12-4575-ADA4-AE6CFD81E7CF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CAF65-5130-4458-B2DA-A6B9D650F9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665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45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343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58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173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510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5968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051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4879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094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3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675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22E28-144C-4FC4-A337-3F81FF28E455}" type="datetimeFigureOut">
              <a:rPr lang="zh-CN" altLang="en-US" smtClean="0"/>
              <a:t>2021/1/27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EE63B-2012-4492-A618-A3BA306DFC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9848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engli.Raymond@Huawei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meetup-join/19:meeting_MGE1NDNhNTYtNjU3OC00NTc0LWIxNTgtYmRlZGIyODMyZTZk@thread.v2/0?context=%7b%22Tid%22:%2298e9ba89-e1a1-4e38-9007-8bdabc25de1d%22,%22Oid%22:%226d103109-cf3a-48ef-be5b-21be2a90073b%22%7d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Pre-SA2#143E 5MBS Coordination Call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LiMeng</a:t>
            </a:r>
            <a:endParaRPr lang="en-US" altLang="zh-CN" dirty="0" smtClean="0"/>
          </a:p>
          <a:p>
            <a:r>
              <a:rPr lang="en-US" altLang="zh-CN" dirty="0" smtClean="0">
                <a:hlinkClick r:id="rId2"/>
              </a:rPr>
              <a:t>Mengli.Raymond@Huawei.com</a:t>
            </a:r>
            <a:endParaRPr lang="en-US" altLang="zh-CN" dirty="0" smtClean="0"/>
          </a:p>
          <a:p>
            <a:r>
              <a:rPr lang="en-US" altLang="zh-CN" dirty="0" smtClean="0"/>
              <a:t>2021.01.28</a:t>
            </a:r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399079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Agenda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Way </a:t>
            </a:r>
            <a:r>
              <a:rPr lang="en-US" altLang="zh-CN" dirty="0"/>
              <a:t>forward for addressing the open issues </a:t>
            </a:r>
            <a:r>
              <a:rPr lang="en-US" altLang="zh-CN" dirty="0" smtClean="0"/>
              <a:t>in </a:t>
            </a:r>
            <a:r>
              <a:rPr lang="en-US" altLang="zh-CN" dirty="0"/>
              <a:t>SID </a:t>
            </a:r>
            <a:r>
              <a:rPr lang="en-US" altLang="zh-CN" dirty="0" smtClean="0"/>
              <a:t>phase;</a:t>
            </a:r>
          </a:p>
          <a:p>
            <a:pPr lvl="1"/>
            <a:r>
              <a:rPr lang="en-US" altLang="zh-CN" dirty="0"/>
              <a:t>I</a:t>
            </a:r>
            <a:r>
              <a:rPr lang="en-US" altLang="zh-CN" dirty="0" smtClean="0"/>
              <a:t>ncluding </a:t>
            </a:r>
            <a:r>
              <a:rPr lang="en-US" altLang="zh-CN" dirty="0"/>
              <a:t>the summary of moderated email </a:t>
            </a:r>
            <a:r>
              <a:rPr lang="en-US" altLang="zh-CN" dirty="0" smtClean="0"/>
              <a:t>discussion.</a:t>
            </a:r>
          </a:p>
          <a:p>
            <a:pPr lvl="1"/>
            <a:r>
              <a:rPr lang="en-US" altLang="zh-CN" dirty="0" smtClean="0"/>
              <a:t>Documents if any.</a:t>
            </a:r>
          </a:p>
          <a:p>
            <a:r>
              <a:rPr lang="en-US" altLang="zh-CN" dirty="0" smtClean="0"/>
              <a:t>Skeleton </a:t>
            </a:r>
            <a:r>
              <a:rPr lang="en-US" altLang="zh-CN" dirty="0"/>
              <a:t>of the new TS for 5MBS;</a:t>
            </a:r>
            <a:endParaRPr lang="zh-CN" altLang="zh-CN" dirty="0"/>
          </a:p>
          <a:p>
            <a:pPr lvl="0"/>
            <a:r>
              <a:rPr lang="en-US" altLang="zh-CN" dirty="0" smtClean="0"/>
              <a:t>Discuss </a:t>
            </a:r>
            <a:r>
              <a:rPr lang="en-US" altLang="zh-CN" dirty="0"/>
              <a:t>the draft documents provided by the major </a:t>
            </a:r>
            <a:r>
              <a:rPr lang="en-US" altLang="zh-CN" dirty="0" smtClean="0"/>
              <a:t>contributors;</a:t>
            </a:r>
          </a:p>
          <a:p>
            <a:pPr lvl="0"/>
            <a:r>
              <a:rPr lang="en-US" altLang="zh-CN" dirty="0" smtClean="0"/>
              <a:t>Other inputs;</a:t>
            </a:r>
            <a:endParaRPr lang="zh-CN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Meeting </a:t>
            </a:r>
            <a:r>
              <a:rPr lang="en-US" altLang="zh-CN" dirty="0"/>
              <a:t>Bridge (Microsoft Teams)</a:t>
            </a:r>
            <a:endParaRPr lang="zh-CN" altLang="zh-CN" dirty="0"/>
          </a:p>
          <a:p>
            <a:pPr lvl="1"/>
            <a:r>
              <a:rPr lang="en-US" altLang="zh-CN" u="sng" dirty="0">
                <a:hlinkClick r:id="rId3"/>
              </a:rPr>
              <a:t>Click here to join the meeting</a:t>
            </a:r>
            <a:endParaRPr lang="zh-CN" altLang="en-US" dirty="0"/>
          </a:p>
          <a:p>
            <a:pPr marL="0" indent="0">
              <a:buNone/>
            </a:pPr>
            <a:endParaRPr lang="en-US" altLang="zh-CN" dirty="0" smtClean="0"/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0691628"/>
              </p:ext>
            </p:extLst>
          </p:nvPr>
        </p:nvGraphicFramePr>
        <p:xfrm>
          <a:off x="9904514" y="6035675"/>
          <a:ext cx="1897063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3" name="包装程序外壳对象" showAsIcon="1" r:id="rId4" imgW="1897200" imgH="552600" progId="Package">
                  <p:embed/>
                </p:oleObj>
              </mc:Choice>
              <mc:Fallback>
                <p:oleObj name="包装程序外壳对象" showAsIcon="1" r:id="rId4" imgW="1897200" imgH="552600" progId="Packag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4514" y="6035675"/>
                        <a:ext cx="1897063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95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Way forward for addressing the open issues in SID </a:t>
            </a:r>
            <a:r>
              <a:rPr lang="en-US" altLang="zh-CN" b="1" dirty="0" smtClean="0"/>
              <a:t>phase </a:t>
            </a:r>
            <a:r>
              <a:rPr lang="en-US" altLang="zh-CN" sz="3600" b="1" dirty="0" smtClean="0"/>
              <a:t>(1/2)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29335" y="1968500"/>
            <a:ext cx="5934513" cy="46418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zh-CN" sz="2400" b="1" dirty="0"/>
              <a:t>Way </a:t>
            </a:r>
            <a:r>
              <a:rPr lang="en-US" altLang="zh-CN" sz="2400" b="1" dirty="0" smtClean="0"/>
              <a:t>forward based on email discussion:</a:t>
            </a:r>
          </a:p>
          <a:p>
            <a:pPr lvl="1">
              <a:defRPr/>
            </a:pPr>
            <a:r>
              <a:rPr lang="en-US" altLang="zh-CN" sz="2000" dirty="0"/>
              <a:t>UP-based join is not supported in Release 17.</a:t>
            </a:r>
            <a:endParaRPr lang="en-US" altLang="zh-CN" sz="2000" dirty="0" smtClean="0"/>
          </a:p>
          <a:p>
            <a:pPr lvl="1">
              <a:defRPr/>
            </a:pPr>
            <a:r>
              <a:rPr lang="en-US" altLang="zh-CN" sz="2000" dirty="0"/>
              <a:t>MB-SMF is assumed to allocate Area session identifier.</a:t>
            </a:r>
            <a:endParaRPr lang="zh-CN" altLang="zh-CN" sz="2000" dirty="0"/>
          </a:p>
          <a:p>
            <a:pPr lvl="1">
              <a:defRPr/>
            </a:pPr>
            <a:r>
              <a:rPr lang="en-US" altLang="zh-CN" sz="2000" dirty="0" smtClean="0"/>
              <a:t>Determine </a:t>
            </a:r>
            <a:r>
              <a:rPr lang="en-US" altLang="zh-CN" sz="2000" dirty="0"/>
              <a:t>the details </a:t>
            </a:r>
            <a:r>
              <a:rPr lang="en-US" altLang="zh-CN" sz="2000" dirty="0" smtClean="0"/>
              <a:t>of </a:t>
            </a:r>
            <a:r>
              <a:rPr lang="en-GB" altLang="zh-CN" sz="2000" dirty="0" smtClean="0"/>
              <a:t>TMGI </a:t>
            </a:r>
            <a:r>
              <a:rPr lang="en-GB" altLang="zh-CN" sz="2000" dirty="0"/>
              <a:t>and its relationship with SNPN </a:t>
            </a:r>
            <a:r>
              <a:rPr lang="en-US" altLang="zh-CN" sz="2000" dirty="0" smtClean="0"/>
              <a:t>in </a:t>
            </a:r>
            <a:r>
              <a:rPr lang="en-US" altLang="zh-CN" sz="2000" dirty="0"/>
              <a:t>the normative </a:t>
            </a:r>
            <a:r>
              <a:rPr lang="en-US" altLang="zh-CN" sz="2000" dirty="0" smtClean="0"/>
              <a:t>phase.</a:t>
            </a:r>
            <a:endParaRPr lang="zh-CN" altLang="zh-CN" sz="2000" dirty="0"/>
          </a:p>
          <a:p>
            <a:pPr lvl="1">
              <a:defRPr/>
            </a:pPr>
            <a:r>
              <a:rPr lang="en-US" altLang="zh-CN" sz="2000" dirty="0"/>
              <a:t>The interface for PSA </a:t>
            </a:r>
            <a:r>
              <a:rPr lang="en-US" altLang="zh-CN" sz="2000" dirty="0" smtClean="0"/>
              <a:t>receiving </a:t>
            </a:r>
            <a:r>
              <a:rPr lang="en-US" altLang="zh-CN" sz="2000" dirty="0"/>
              <a:t>MBS </a:t>
            </a:r>
            <a:r>
              <a:rPr lang="en-US" altLang="zh-CN" sz="2000" dirty="0" smtClean="0"/>
              <a:t>data: </a:t>
            </a:r>
            <a:r>
              <a:rPr lang="en-US" altLang="zh-CN" sz="2000" dirty="0"/>
              <a:t>Support N9 interface </a:t>
            </a:r>
            <a:r>
              <a:rPr lang="en-US" altLang="zh-CN" sz="2000" dirty="0" smtClean="0"/>
              <a:t>only, since N9 could support multicast and unicast.</a:t>
            </a:r>
          </a:p>
          <a:p>
            <a:pPr lvl="1">
              <a:defRPr/>
            </a:pPr>
            <a:r>
              <a:rPr lang="en-US" altLang="zh-CN" sz="2000" dirty="0"/>
              <a:t>Address the AS-based authorization in the normative </a:t>
            </a:r>
            <a:r>
              <a:rPr lang="en-US" altLang="zh-CN" sz="2000" dirty="0" smtClean="0"/>
              <a:t>phase.</a:t>
            </a:r>
          </a:p>
          <a:p>
            <a:pPr lvl="1">
              <a:defRPr/>
            </a:pPr>
            <a:r>
              <a:rPr lang="en-US" altLang="zh-CN" sz="2000" dirty="0"/>
              <a:t>Use “</a:t>
            </a:r>
            <a:r>
              <a:rPr lang="en-US" altLang="zh-CN" sz="2000" dirty="0" smtClean="0"/>
              <a:t>MBSF+MBTF” terminology.</a:t>
            </a:r>
          </a:p>
          <a:p>
            <a:pPr lvl="1">
              <a:defRPr/>
            </a:pPr>
            <a:r>
              <a:rPr lang="en-US" altLang="zh-CN" sz="2000" dirty="0" smtClean="0"/>
              <a:t>ETSUN: no specific issue &amp; unclear requirement.</a:t>
            </a:r>
          </a:p>
          <a:p>
            <a:pPr lvl="1">
              <a:defRPr/>
            </a:pPr>
            <a:r>
              <a:rPr lang="en-US" altLang="zh-CN" sz="2000" dirty="0" smtClean="0"/>
              <a:t>DDoS attack: stage 3 work.</a:t>
            </a:r>
            <a:endParaRPr lang="en-US" altLang="zh-CN" sz="2000" dirty="0"/>
          </a:p>
        </p:txBody>
      </p:sp>
      <p:cxnSp>
        <p:nvCxnSpPr>
          <p:cNvPr id="7" name="直接连接符 6"/>
          <p:cNvCxnSpPr/>
          <p:nvPr/>
        </p:nvCxnSpPr>
        <p:spPr>
          <a:xfrm>
            <a:off x="6384022" y="2246858"/>
            <a:ext cx="0" cy="4252913"/>
          </a:xfrm>
          <a:prstGeom prst="line">
            <a:avLst/>
          </a:prstGeom>
          <a:ln w="254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内容占位符 2"/>
          <p:cNvSpPr txBox="1">
            <a:spLocks/>
          </p:cNvSpPr>
          <p:nvPr/>
        </p:nvSpPr>
        <p:spPr>
          <a:xfrm>
            <a:off x="6543674" y="1968500"/>
            <a:ext cx="5276851" cy="464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sz="2400" b="1" dirty="0" smtClean="0"/>
              <a:t>Open issues include:</a:t>
            </a:r>
          </a:p>
          <a:p>
            <a:pPr lvl="1">
              <a:defRPr/>
            </a:pPr>
            <a:r>
              <a:rPr lang="en-US" altLang="zh-CN" sz="2000" dirty="0" smtClean="0"/>
              <a:t>Roaming scenario.</a:t>
            </a:r>
          </a:p>
          <a:p>
            <a:pPr lvl="2">
              <a:defRPr/>
            </a:pPr>
            <a:r>
              <a:rPr lang="en-US" altLang="zh-CN" sz="1600" dirty="0" smtClean="0"/>
              <a:t>LBO and HR (see next slides)</a:t>
            </a:r>
          </a:p>
          <a:p>
            <a:pPr lvl="1">
              <a:defRPr/>
            </a:pPr>
            <a:r>
              <a:rPr lang="en-US" altLang="zh-CN" sz="2000" dirty="0"/>
              <a:t>SMF finding MB-SMF.</a:t>
            </a:r>
          </a:p>
          <a:p>
            <a:pPr lvl="2">
              <a:defRPr/>
            </a:pPr>
            <a:r>
              <a:rPr lang="en-US" altLang="zh-CN" sz="1600" dirty="0"/>
              <a:t>UDM/NEF/PCF/NRF (see next slides)</a:t>
            </a:r>
          </a:p>
          <a:p>
            <a:pPr lvl="2">
              <a:defRPr/>
            </a:pPr>
            <a:r>
              <a:rPr lang="en-US" altLang="zh-CN" sz="1600" dirty="0" smtClean="0"/>
              <a:t>Seems related to roaming scenario.</a:t>
            </a:r>
            <a:endParaRPr lang="zh-CN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90522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Way forward for addressing the open issues in SID </a:t>
            </a:r>
            <a:r>
              <a:rPr lang="en-US" altLang="zh-CN" b="1" dirty="0" smtClean="0"/>
              <a:t>phase </a:t>
            </a:r>
            <a:r>
              <a:rPr lang="en-US" altLang="zh-CN" sz="3600" b="1" dirty="0" smtClean="0"/>
              <a:t>(2/2)</a:t>
            </a:r>
            <a:endParaRPr lang="zh-CN" altLang="en-US" sz="3600" b="1" dirty="0"/>
          </a:p>
        </p:txBody>
      </p:sp>
      <p:sp>
        <p:nvSpPr>
          <p:cNvPr id="6" name="矩形 5"/>
          <p:cNvSpPr/>
          <p:nvPr/>
        </p:nvSpPr>
        <p:spPr>
          <a:xfrm>
            <a:off x="838200" y="1930400"/>
            <a:ext cx="4631957" cy="464185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lvl="0">
              <a:defRPr/>
            </a:pPr>
            <a:r>
              <a:rPr lang="en-US" altLang="zh-CN" sz="2400" b="1" dirty="0" smtClean="0">
                <a:solidFill>
                  <a:prstClr val="black"/>
                </a:solidFill>
              </a:rPr>
              <a:t>Support of Roaming scenario: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400" dirty="0" smtClean="0"/>
              <a:t>HR: </a:t>
            </a:r>
          </a:p>
          <a:p>
            <a: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000" dirty="0" smtClean="0"/>
              <a:t>Resolvable but Scenario </a:t>
            </a:r>
            <a:r>
              <a:rPr lang="en-US" altLang="zh-CN" sz="2000" dirty="0"/>
              <a:t>is </a:t>
            </a:r>
            <a:r>
              <a:rPr lang="en-US" altLang="zh-CN" sz="2000" dirty="0" smtClean="0"/>
              <a:t>unclear.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400" dirty="0"/>
              <a:t>LBO: </a:t>
            </a:r>
          </a:p>
          <a:p>
            <a: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/>
            </a:pPr>
            <a:r>
              <a:rPr lang="en-US" altLang="zh-CN" sz="2000" dirty="0" smtClean="0"/>
              <a:t>Most parts are the same as non-roaming case, the only issue is, how to let SMF find the MB-SMF – See the right figure.</a:t>
            </a:r>
            <a:endParaRPr lang="zh-CN" altLang="zh-CN" sz="2000" dirty="0"/>
          </a:p>
        </p:txBody>
      </p:sp>
      <p:grpSp>
        <p:nvGrpSpPr>
          <p:cNvPr id="108" name="组合 107"/>
          <p:cNvGrpSpPr/>
          <p:nvPr/>
        </p:nvGrpSpPr>
        <p:grpSpPr>
          <a:xfrm>
            <a:off x="6096000" y="1972711"/>
            <a:ext cx="5548538" cy="4641850"/>
            <a:chOff x="504975" y="1915561"/>
            <a:chExt cx="5548538" cy="4641850"/>
          </a:xfrm>
        </p:grpSpPr>
        <p:sp>
          <p:nvSpPr>
            <p:cNvPr id="109" name="内容占位符 2"/>
            <p:cNvSpPr txBox="1">
              <a:spLocks/>
            </p:cNvSpPr>
            <p:nvPr/>
          </p:nvSpPr>
          <p:spPr>
            <a:xfrm>
              <a:off x="776662" y="1915561"/>
              <a:ext cx="5276851" cy="464185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lang="en-US" altLang="zh-CN" sz="2400" b="1" dirty="0" smtClean="0"/>
                <a:t>SMF </a:t>
              </a:r>
              <a:r>
                <a:rPr lang="en-US" altLang="zh-CN" sz="2400" b="1" dirty="0"/>
                <a:t>finding </a:t>
              </a:r>
              <a:r>
                <a:rPr lang="en-US" altLang="zh-CN" sz="2400" b="1" dirty="0" smtClean="0"/>
                <a:t>MB-SMF</a:t>
              </a:r>
              <a:endParaRPr lang="en-US" altLang="zh-CN" sz="2400" b="1" dirty="0"/>
            </a:p>
          </p:txBody>
        </p:sp>
        <p:grpSp>
          <p:nvGrpSpPr>
            <p:cNvPr id="110" name="组合 109"/>
            <p:cNvGrpSpPr/>
            <p:nvPr/>
          </p:nvGrpSpPr>
          <p:grpSpPr>
            <a:xfrm>
              <a:off x="504975" y="2565723"/>
              <a:ext cx="5156804" cy="3949377"/>
              <a:chOff x="504975" y="2565723"/>
              <a:chExt cx="5156804" cy="3949377"/>
            </a:xfrm>
          </p:grpSpPr>
          <p:sp>
            <p:nvSpPr>
              <p:cNvPr id="111" name="矩形 110"/>
              <p:cNvSpPr/>
              <p:nvPr/>
            </p:nvSpPr>
            <p:spPr>
              <a:xfrm>
                <a:off x="2644563" y="2566541"/>
                <a:ext cx="3017216" cy="115745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2" name="矩形 111"/>
              <p:cNvSpPr/>
              <p:nvPr/>
            </p:nvSpPr>
            <p:spPr>
              <a:xfrm>
                <a:off x="631130" y="2853162"/>
                <a:ext cx="658312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UE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3" name="矩形 112"/>
              <p:cNvSpPr/>
              <p:nvPr/>
            </p:nvSpPr>
            <p:spPr>
              <a:xfrm>
                <a:off x="631130" y="3875282"/>
                <a:ext cx="658312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SMF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cxnSp>
            <p:nvCxnSpPr>
              <p:cNvPr id="114" name="直接箭头连接符 113"/>
              <p:cNvCxnSpPr>
                <a:stCxn id="112" idx="2"/>
                <a:endCxn id="113" idx="0"/>
              </p:cNvCxnSpPr>
              <p:nvPr/>
            </p:nvCxnSpPr>
            <p:spPr>
              <a:xfrm>
                <a:off x="960286" y="3190547"/>
                <a:ext cx="0" cy="684735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5" name="矩形 114"/>
              <p:cNvSpPr/>
              <p:nvPr/>
            </p:nvSpPr>
            <p:spPr>
              <a:xfrm>
                <a:off x="2828187" y="2847197"/>
                <a:ext cx="1797578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UDM (for MB-SMF)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6" name="矩形 115"/>
              <p:cNvSpPr/>
              <p:nvPr/>
            </p:nvSpPr>
            <p:spPr>
              <a:xfrm>
                <a:off x="2828187" y="3304871"/>
                <a:ext cx="2239263" cy="336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ts val="1400"/>
                  </a:lnSpc>
                </a:pPr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UDM (for authorization)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17" name="文本框 116"/>
              <p:cNvSpPr txBox="1"/>
              <p:nvPr/>
            </p:nvSpPr>
            <p:spPr>
              <a:xfrm>
                <a:off x="504975" y="3346880"/>
                <a:ext cx="54337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 smtClean="0"/>
                  <a:t>Join</a:t>
                </a:r>
                <a:endParaRPr lang="zh-CN" altLang="en-US" sz="1200" dirty="0"/>
              </a:p>
            </p:txBody>
          </p:sp>
          <p:sp>
            <p:nvSpPr>
              <p:cNvPr id="118" name="文本框 117"/>
              <p:cNvSpPr txBox="1"/>
              <p:nvPr/>
            </p:nvSpPr>
            <p:spPr>
              <a:xfrm>
                <a:off x="2619682" y="2565723"/>
                <a:ext cx="304209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 smtClean="0"/>
                  <a:t>May have two UDMs </a:t>
                </a:r>
                <a:endParaRPr lang="zh-CN" altLang="en-US" sz="1200" dirty="0"/>
              </a:p>
            </p:txBody>
          </p:sp>
          <p:sp>
            <p:nvSpPr>
              <p:cNvPr id="119" name="矩形 118"/>
              <p:cNvSpPr/>
              <p:nvPr/>
            </p:nvSpPr>
            <p:spPr>
              <a:xfrm>
                <a:off x="2856935" y="4236486"/>
                <a:ext cx="1797578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NEF (for MB-SMF)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0" name="文本框 119"/>
              <p:cNvSpPr txBox="1"/>
              <p:nvPr/>
            </p:nvSpPr>
            <p:spPr>
              <a:xfrm>
                <a:off x="2713450" y="3861877"/>
                <a:ext cx="283730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 smtClean="0"/>
                  <a:t>Currently no similar functionality in NEF</a:t>
                </a:r>
                <a:endParaRPr lang="zh-CN" altLang="en-US" sz="1200" dirty="0"/>
              </a:p>
            </p:txBody>
          </p:sp>
          <p:sp>
            <p:nvSpPr>
              <p:cNvPr id="121" name="矩形 120"/>
              <p:cNvSpPr/>
              <p:nvPr/>
            </p:nvSpPr>
            <p:spPr>
              <a:xfrm>
                <a:off x="2856935" y="5105335"/>
                <a:ext cx="1797578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PCF (for MB-SMF)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2" name="文本框 121"/>
              <p:cNvSpPr txBox="1"/>
              <p:nvPr/>
            </p:nvSpPr>
            <p:spPr>
              <a:xfrm>
                <a:off x="2567411" y="4800201"/>
                <a:ext cx="27994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 smtClean="0"/>
                  <a:t>MB-SMF ID is not policy info</a:t>
                </a:r>
                <a:endParaRPr lang="zh-CN" altLang="en-US" sz="1200" dirty="0"/>
              </a:p>
            </p:txBody>
          </p:sp>
          <p:sp>
            <p:nvSpPr>
              <p:cNvPr id="123" name="矩形 122"/>
              <p:cNvSpPr/>
              <p:nvPr/>
            </p:nvSpPr>
            <p:spPr>
              <a:xfrm>
                <a:off x="2895254" y="6068888"/>
                <a:ext cx="1797578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NRF (for MB-SMF)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24" name="文本框 123"/>
              <p:cNvSpPr txBox="1"/>
              <p:nvPr/>
            </p:nvSpPr>
            <p:spPr>
              <a:xfrm>
                <a:off x="2524993" y="5772140"/>
                <a:ext cx="302575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CN" sz="1200" dirty="0" smtClean="0"/>
                  <a:t>MB-SMF ID is not a static info</a:t>
                </a:r>
                <a:endParaRPr lang="zh-CN" altLang="en-US" sz="1200" dirty="0"/>
              </a:p>
            </p:txBody>
          </p:sp>
          <p:sp>
            <p:nvSpPr>
              <p:cNvPr id="125" name="矩形 124"/>
              <p:cNvSpPr/>
              <p:nvPr/>
            </p:nvSpPr>
            <p:spPr>
              <a:xfrm>
                <a:off x="4924909" y="4236486"/>
                <a:ext cx="625843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UDR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cxnSp>
            <p:nvCxnSpPr>
              <p:cNvPr id="126" name="直接箭头连接符 125"/>
              <p:cNvCxnSpPr>
                <a:stCxn id="115" idx="3"/>
                <a:endCxn id="131" idx="1"/>
              </p:cNvCxnSpPr>
              <p:nvPr/>
            </p:nvCxnSpPr>
            <p:spPr>
              <a:xfrm flipV="1">
                <a:off x="4625765" y="3014219"/>
                <a:ext cx="299144" cy="1671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接箭头连接符 126"/>
              <p:cNvCxnSpPr>
                <a:stCxn id="119" idx="3"/>
                <a:endCxn id="125" idx="1"/>
              </p:cNvCxnSpPr>
              <p:nvPr/>
            </p:nvCxnSpPr>
            <p:spPr>
              <a:xfrm>
                <a:off x="4654513" y="4405179"/>
                <a:ext cx="270396" cy="0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接箭头连接符 127"/>
              <p:cNvCxnSpPr>
                <a:stCxn id="121" idx="3"/>
                <a:endCxn id="132" idx="1"/>
              </p:cNvCxnSpPr>
              <p:nvPr/>
            </p:nvCxnSpPr>
            <p:spPr>
              <a:xfrm flipV="1">
                <a:off x="4654513" y="5274027"/>
                <a:ext cx="270396" cy="1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9" name="矩形 128"/>
              <p:cNvSpPr/>
              <p:nvPr/>
            </p:nvSpPr>
            <p:spPr>
              <a:xfrm>
                <a:off x="2644563" y="3855736"/>
                <a:ext cx="3017216" cy="83553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0" name="矩形 129"/>
              <p:cNvSpPr/>
              <p:nvPr/>
            </p:nvSpPr>
            <p:spPr>
              <a:xfrm>
                <a:off x="2644563" y="4791171"/>
                <a:ext cx="3017216" cy="83553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1" name="矩形 130"/>
              <p:cNvSpPr/>
              <p:nvPr/>
            </p:nvSpPr>
            <p:spPr>
              <a:xfrm>
                <a:off x="4924909" y="2845526"/>
                <a:ext cx="625843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UDR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2" name="矩形 131"/>
              <p:cNvSpPr/>
              <p:nvPr/>
            </p:nvSpPr>
            <p:spPr>
              <a:xfrm>
                <a:off x="4924909" y="5105334"/>
                <a:ext cx="625843" cy="33738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6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UDR</a:t>
                </a:r>
                <a:endParaRPr lang="zh-CN" altLang="en-US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33" name="矩形 132"/>
              <p:cNvSpPr/>
              <p:nvPr/>
            </p:nvSpPr>
            <p:spPr>
              <a:xfrm>
                <a:off x="2644563" y="5726596"/>
                <a:ext cx="3017216" cy="78850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cxnSp>
            <p:nvCxnSpPr>
              <p:cNvPr id="134" name="直接箭头连接符 133"/>
              <p:cNvCxnSpPr>
                <a:stCxn id="135" idx="3"/>
                <a:endCxn id="111" idx="1"/>
              </p:cNvCxnSpPr>
              <p:nvPr/>
            </p:nvCxnSpPr>
            <p:spPr>
              <a:xfrm flipV="1">
                <a:off x="1646676" y="3145269"/>
                <a:ext cx="997887" cy="1672664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5" name="矩形标注 134"/>
              <p:cNvSpPr/>
              <p:nvPr/>
            </p:nvSpPr>
            <p:spPr>
              <a:xfrm>
                <a:off x="538295" y="4507302"/>
                <a:ext cx="1108381" cy="621262"/>
              </a:xfrm>
              <a:prstGeom prst="wedgeRectCallout">
                <a:avLst>
                  <a:gd name="adj1" fmla="val -19974"/>
                  <a:gd name="adj2" fmla="val -9848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4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How to find MB-SMF</a:t>
                </a:r>
                <a:r>
                  <a:rPr lang="en-US" altLang="zh-CN" sz="14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?</a:t>
                </a:r>
                <a:endParaRPr lang="zh-CN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cxnSp>
            <p:nvCxnSpPr>
              <p:cNvPr id="136" name="直接箭头连接符 135"/>
              <p:cNvCxnSpPr>
                <a:stCxn id="135" idx="3"/>
                <a:endCxn id="129" idx="1"/>
              </p:cNvCxnSpPr>
              <p:nvPr/>
            </p:nvCxnSpPr>
            <p:spPr>
              <a:xfrm flipV="1">
                <a:off x="1646676" y="4273505"/>
                <a:ext cx="997887" cy="544428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直接箭头连接符 136"/>
              <p:cNvCxnSpPr>
                <a:stCxn id="135" idx="3"/>
                <a:endCxn id="130" idx="1"/>
              </p:cNvCxnSpPr>
              <p:nvPr/>
            </p:nvCxnSpPr>
            <p:spPr>
              <a:xfrm>
                <a:off x="1646676" y="4817933"/>
                <a:ext cx="997887" cy="391007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接箭头连接符 137"/>
              <p:cNvCxnSpPr>
                <a:stCxn id="135" idx="3"/>
                <a:endCxn id="133" idx="1"/>
              </p:cNvCxnSpPr>
              <p:nvPr/>
            </p:nvCxnSpPr>
            <p:spPr>
              <a:xfrm>
                <a:off x="1646676" y="4817933"/>
                <a:ext cx="997887" cy="1302915"/>
              </a:xfrm>
              <a:prstGeom prst="straightConnector1">
                <a:avLst/>
              </a:prstGeom>
              <a:ln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矩形 138"/>
              <p:cNvSpPr/>
              <p:nvPr/>
            </p:nvSpPr>
            <p:spPr>
              <a:xfrm rot="18059456">
                <a:off x="1562814" y="3648598"/>
                <a:ext cx="101284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UDM option </a:t>
                </a:r>
                <a:endParaRPr lang="zh-CN" altLang="en-US" sz="1200" dirty="0"/>
              </a:p>
            </p:txBody>
          </p:sp>
          <p:sp>
            <p:nvSpPr>
              <p:cNvPr id="140" name="矩形 139"/>
              <p:cNvSpPr/>
              <p:nvPr/>
            </p:nvSpPr>
            <p:spPr>
              <a:xfrm rot="19702340">
                <a:off x="1778936" y="4237532"/>
                <a:ext cx="926279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NEF option </a:t>
                </a:r>
                <a:endParaRPr lang="zh-CN" altLang="en-US" sz="1200" dirty="0"/>
              </a:p>
            </p:txBody>
          </p:sp>
          <p:sp>
            <p:nvSpPr>
              <p:cNvPr id="141" name="矩形 140"/>
              <p:cNvSpPr/>
              <p:nvPr/>
            </p:nvSpPr>
            <p:spPr>
              <a:xfrm rot="1344254">
                <a:off x="1813054" y="4828965"/>
                <a:ext cx="913455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PCF option </a:t>
                </a:r>
                <a:endParaRPr lang="zh-CN" altLang="en-US" sz="1200" dirty="0"/>
              </a:p>
            </p:txBody>
          </p:sp>
          <p:sp>
            <p:nvSpPr>
              <p:cNvPr id="142" name="矩形 141"/>
              <p:cNvSpPr/>
              <p:nvPr/>
            </p:nvSpPr>
            <p:spPr>
              <a:xfrm rot="3038446">
                <a:off x="1805017" y="5342649"/>
                <a:ext cx="937501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12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NRF option </a:t>
                </a:r>
                <a:endParaRPr lang="zh-CN" altLang="en-US" sz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487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/>
              <a:t>Work Plan </a:t>
            </a:r>
            <a:r>
              <a:rPr lang="en-US" altLang="zh-CN" b="1" dirty="0" smtClean="0"/>
              <a:t>skeleton</a:t>
            </a:r>
            <a:endParaRPr lang="zh-CN" altLang="en-US" b="1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895363"/>
              </p:ext>
            </p:extLst>
          </p:nvPr>
        </p:nvGraphicFramePr>
        <p:xfrm>
          <a:off x="838200" y="1690688"/>
          <a:ext cx="5257800" cy="46222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73498"/>
                <a:gridCol w="2888828"/>
                <a:gridCol w="1895474"/>
              </a:tblGrid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Clause</a:t>
                      </a:r>
                      <a:endParaRPr lang="zh-CN" sz="1050" b="1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</a:rPr>
                        <a:t>Clause title </a:t>
                      </a:r>
                      <a:endParaRPr lang="zh-CN" sz="1050" b="1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50" b="1" dirty="0" smtClean="0">
                          <a:effectLst/>
                        </a:rPr>
                        <a:t>Major contribution (and volunteer</a:t>
                      </a:r>
                      <a:r>
                        <a:rPr lang="en-US" altLang="zh-CN" sz="1050" b="1" baseline="0" dirty="0" smtClean="0">
                          <a:effectLst/>
                        </a:rPr>
                        <a:t> contributions are provided by)</a:t>
                      </a:r>
                      <a:endParaRPr lang="zh-CN" sz="1050" b="1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General Concept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Principles of multicast and Broadcast communication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ZTE </a:t>
                      </a:r>
                      <a:r>
                        <a:rPr lang="en-US" sz="1050" dirty="0" smtClean="0">
                          <a:effectLst/>
                        </a:rPr>
                        <a:t>(CATT)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4.2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Definition of Service levels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Samsung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Architecture model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General architecture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Qualcomm </a:t>
                      </a:r>
                      <a:r>
                        <a:rPr lang="en-US" sz="1050" dirty="0">
                          <a:effectLst/>
                        </a:rPr>
                        <a:t> </a:t>
                      </a:r>
                      <a:r>
                        <a:rPr lang="en-US" sz="1050" dirty="0" smtClean="0">
                          <a:effectLst/>
                        </a:rPr>
                        <a:t>(vivo)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Architecture for Interworking with EPS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Qualcomm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5.3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Reference point and Functional entities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5.3.1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Reference point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Vivo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5.3.2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Functional entities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Vivo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5.4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MB service provisioning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Functionalities and features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 Authorization to MBS service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6.1.1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 Authorization to the service for Multicast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Vivo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Local MBS service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Ericsson (Huawei)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6.3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Mobility support of MBS service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ZTE (CATT, OPPO)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6.4?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Subscription to Multicast and Broadcast services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6.4.1?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Subscription to Multicast services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6.4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Identifiers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 smtClean="0">
                          <a:effectLst/>
                        </a:rPr>
                        <a:t>Tencent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rgbClr val="FFFFFF"/>
                    </a:solidFill>
                  </a:tcPr>
                </a:tc>
              </a:tr>
              <a:tr h="945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6.5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err="1">
                          <a:effectLst/>
                        </a:rPr>
                        <a:t>QoS</a:t>
                      </a:r>
                      <a:r>
                        <a:rPr lang="en-US" sz="1050" dirty="0">
                          <a:effectLst/>
                        </a:rPr>
                        <a:t> Handling for Multicast and Broadcast services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CATT</a:t>
                      </a:r>
                      <a:r>
                        <a:rPr lang="en-US" sz="1050" dirty="0">
                          <a:effectLst/>
                        </a:rPr>
                        <a:t>, 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6.6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User plane Management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6.7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Interworking with MBMS over E-UTRAN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6.8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MBS Session and Service Context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6.8.1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MBS Session Context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2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6.8.2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MBS Service Context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/>
          </p:nvPr>
        </p:nvGraphicFramePr>
        <p:xfrm>
          <a:off x="6419851" y="1673703"/>
          <a:ext cx="5505451" cy="445109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95801"/>
                <a:gridCol w="2876049"/>
                <a:gridCol w="2133601"/>
              </a:tblGrid>
              <a:tr h="9352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Clause</a:t>
                      </a:r>
                      <a:endParaRPr lang="zh-CN" altLang="zh-CN" sz="105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Clause title </a:t>
                      </a:r>
                      <a:endParaRPr lang="zh-CN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5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Major contribution (and volunteer contributions are provided by)</a:t>
                      </a:r>
                      <a:endParaRPr lang="zh-CN" sz="105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71" marR="7171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MBS procedures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7.0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Common procedure for Multicast and Broadcast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 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7.0.1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Configuration for MBS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Ericsson</a:t>
                      </a:r>
                      <a:r>
                        <a:rPr lang="en-US" sz="1050" baseline="0" dirty="0" smtClean="0">
                          <a:effectLst/>
                        </a:rPr>
                        <a:t> </a:t>
                      </a:r>
                      <a:r>
                        <a:rPr lang="en-US" altLang="zh-CN" sz="1050" dirty="0" smtClean="0">
                          <a:effectLst/>
                          <a:latin typeface="Calibri" panose="020F0502020204030204" pitchFamily="34" charset="0"/>
                          <a:ea typeface="等线" panose="02010600030101010101" pitchFamily="2" charset="-122"/>
                          <a:cs typeface="Times New Roman" panose="02020603050405020304" pitchFamily="18" charset="0"/>
                        </a:rPr>
                        <a:t>(vivo)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MBS procedures for multicast Session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998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MBS join and Session Establishment procedure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Qualcomm (vivo, CATT,</a:t>
                      </a:r>
                      <a:r>
                        <a:rPr lang="en-US" sz="1050" baseline="0" dirty="0" smtClean="0">
                          <a:effectLst/>
                        </a:rPr>
                        <a:t> HW</a:t>
                      </a:r>
                      <a:r>
                        <a:rPr lang="en-US" sz="1050" dirty="0" smtClean="0">
                          <a:effectLst/>
                        </a:rPr>
                        <a:t>)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5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MBS leave procedure and Session Release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Vivo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1402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7.1.3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MBS session start(activation)/stop(deactivation)/update procedure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Samsung</a:t>
                      </a:r>
                      <a:r>
                        <a:rPr lang="en-US" sz="1050" baseline="0" dirty="0">
                          <a:effectLst/>
                        </a:rPr>
                        <a:t> </a:t>
                      </a:r>
                      <a:r>
                        <a:rPr lang="en-US" altLang="zh-CN" sz="105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(vivo)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7.1.4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UE authorization procedure for MBS join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Juniper (vivo)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C5E0B4"/>
                    </a:solidFill>
                  </a:tcPr>
                </a:tc>
              </a:tr>
              <a:tr h="665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7.1.5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Mobility Procedure</a:t>
                      </a:r>
                      <a:r>
                        <a:rPr lang="en-US" sz="1050" dirty="0">
                          <a:effectLst/>
                        </a:rPr>
                        <a:t>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93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7.1.6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</a:rPr>
                        <a:t>Support of Local multicast service with/without the location-dependent content.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MBS procedures for broadcast Session 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93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7.2.1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MBS Session Establishment/Release/Update for broadcast.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Ericsson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93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7.2.2.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Support of Local broadcast service with/without the location-dependent content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Ericsson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>
                    <a:solidFill>
                      <a:srgbClr val="DEEBF7"/>
                    </a:solidFill>
                  </a:tcPr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7.3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MBS procedures for inter System Mobility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7.3.1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Same service is provided via eMBMS and 5MBS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 smtClean="0">
                          <a:effectLst/>
                        </a:rPr>
                        <a:t>Qualcomm</a:t>
                      </a:r>
                      <a:endParaRPr lang="zh-CN" sz="1050" dirty="0">
                        <a:effectLst/>
                      </a:endParaRPr>
                    </a:p>
                  </a:txBody>
                  <a:tcPr marL="7171" marR="7171" marT="0" marB="0"/>
                </a:tc>
              </a:tr>
              <a:tr h="935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7.3.2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Same service is not provided via eMBMS and 5MBS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Huawei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8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50">
                          <a:effectLst/>
                        </a:rPr>
                        <a:t>Control and user plane stacks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--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554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8.1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Control plane for Multicast and Broadcast services</a:t>
                      </a:r>
                      <a:endParaRPr lang="zh-CN" sz="105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  <a:tr h="467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8.2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User plane for Multicast and Broadcast services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 </a:t>
                      </a:r>
                      <a:endParaRPr lang="zh-CN" sz="1050" dirty="0">
                        <a:effectLst/>
                        <a:latin typeface="Calibri" panose="020F0502020204030204" pitchFamily="34" charset="0"/>
                        <a:ea typeface="等线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171" marR="7171" marT="0" marB="0"/>
                </a:tc>
              </a:tr>
            </a:tbl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6524626" y="6230684"/>
            <a:ext cx="529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23.503: CATT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2162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Discuss the draft documents provided by the major contributors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 smtClean="0"/>
              <a:t>Session join procedure</a:t>
            </a:r>
          </a:p>
          <a:p>
            <a:pPr lvl="1"/>
            <a:r>
              <a:rPr lang="en-US" altLang="zh-CN" dirty="0" smtClean="0"/>
              <a:t>Informative procedure in the TR</a:t>
            </a:r>
          </a:p>
          <a:p>
            <a:r>
              <a:rPr lang="en-US" altLang="zh-CN" dirty="0" smtClean="0"/>
              <a:t>General architecture</a:t>
            </a:r>
          </a:p>
          <a:p>
            <a:r>
              <a:rPr lang="en-US" altLang="zh-CN" dirty="0" smtClean="0"/>
              <a:t>MB </a:t>
            </a:r>
            <a:r>
              <a:rPr lang="en-US" altLang="zh-CN" dirty="0"/>
              <a:t>service </a:t>
            </a:r>
            <a:r>
              <a:rPr lang="en-US" altLang="zh-CN" dirty="0" smtClean="0"/>
              <a:t>provisioning</a:t>
            </a:r>
          </a:p>
          <a:p>
            <a:r>
              <a:rPr lang="en-US" altLang="zh-CN" dirty="0"/>
              <a:t>Local MBS </a:t>
            </a:r>
            <a:r>
              <a:rPr lang="en-US" altLang="zh-CN" dirty="0" smtClean="0"/>
              <a:t>service</a:t>
            </a:r>
            <a:endParaRPr lang="zh-CN" altLang="zh-CN" dirty="0"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/>
              <a:t>Mobility support of MBS service</a:t>
            </a:r>
            <a:endParaRPr lang="zh-CN" altLang="zh-CN" dirty="0"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 err="1"/>
              <a:t>QoS</a:t>
            </a:r>
            <a:r>
              <a:rPr lang="en-US" altLang="zh-CN" dirty="0"/>
              <a:t> Handling </a:t>
            </a:r>
            <a:endParaRPr lang="en-US" altLang="zh-CN" dirty="0" smtClean="0"/>
          </a:p>
          <a:p>
            <a:r>
              <a:rPr lang="en-US" altLang="zh-CN" dirty="0"/>
              <a:t>User plane Management</a:t>
            </a:r>
            <a:endParaRPr lang="zh-CN" altLang="zh-CN" dirty="0">
              <a:latin typeface="Calibri" panose="020F0502020204030204" pitchFamily="34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 smtClean="0"/>
              <a:t>Procedures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395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anose="02010600030101010101" pitchFamily="2" charset="-122"/>
              </a:rPr>
              <a:t>THANK YOU </a:t>
            </a:r>
            <a:endParaRPr lang="zh-CN" altLang="en-US" b="1" dirty="0" smtClean="0">
              <a:ea typeface="宋体" panose="02010600030101010101" pitchFamily="2" charset="-122"/>
            </a:endParaRPr>
          </a:p>
        </p:txBody>
      </p:sp>
      <p:sp>
        <p:nvSpPr>
          <p:cNvPr id="9219" name="文本占位符 2"/>
          <p:cNvSpPr>
            <a:spLocks noGrp="1"/>
          </p:cNvSpPr>
          <p:nvPr>
            <p:ph type="body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zh-CN" altLang="en-US" smtClean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752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694</TotalTime>
  <Words>715</Words>
  <Application>Microsoft Office PowerPoint</Application>
  <PresentationFormat>宽屏</PresentationFormat>
  <Paragraphs>205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宋体</vt:lpstr>
      <vt:lpstr>等线</vt:lpstr>
      <vt:lpstr>Arial</vt:lpstr>
      <vt:lpstr>Calibri</vt:lpstr>
      <vt:lpstr>Calibri Light</vt:lpstr>
      <vt:lpstr>Times New Roman</vt:lpstr>
      <vt:lpstr>Office 主题</vt:lpstr>
      <vt:lpstr>包装程序外壳对象</vt:lpstr>
      <vt:lpstr>Pre-SA2#143E 5MBS Coordination Call</vt:lpstr>
      <vt:lpstr>Agenda</vt:lpstr>
      <vt:lpstr>Way forward for addressing the open issues in SID phase (1/2)</vt:lpstr>
      <vt:lpstr>Way forward for addressing the open issues in SID phase (2/2)</vt:lpstr>
      <vt:lpstr>Work Plan skeleton</vt:lpstr>
      <vt:lpstr>Discuss the draft documents provided by the major contributors</vt:lpstr>
      <vt:lpstr>THANK YOU 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5MBS Cooperation Call</dc:title>
  <dc:creator>Huawei User</dc:creator>
  <cp:lastModifiedBy>Huawei User LiMeng</cp:lastModifiedBy>
  <cp:revision>183</cp:revision>
  <dcterms:created xsi:type="dcterms:W3CDTF">2020-08-20T00:45:21Z</dcterms:created>
  <dcterms:modified xsi:type="dcterms:W3CDTF">2021-01-27T13:11:33Z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1597650566</vt:lpwstr>
  </property>
  <property fmtid="{D5CDD505-2E9C-101B-9397-08002B2CF9AE}" pid="6" name="_2015_ms_pID_725343">
    <vt:lpwstr>(2)A8MJJDcpDKn6lk0yhvtFm4BJuaccZ8pyvb5Y9p8poeF4Vp3L0PtZpd5k7fQVRAAeSyiIkJMJ
txIQ/9M2toetz/6ym0ZoSnuTSXjj7n0gpuTESYtwBFxsP+4TcyNLUyC3Rg/XodYi15H/qdLV
l6EmupLBBa78IrE/fHYB4yAcJhe4UiKIuJFDWbWEr7k4bSvUQigGZ7cd5IqfDN8/cJOZr3xq
/uYvEFZJ34LAiBs6sT</vt:lpwstr>
  </property>
  <property fmtid="{D5CDD505-2E9C-101B-9397-08002B2CF9AE}" pid="7" name="_2015_ms_pID_7253431">
    <vt:lpwstr>plFcIBVVu4QBRL4KDYMH9Sh/68k9cF2YH84OR7aPAKdCbLq50ixeun
uhsi+Q1AT7XQmT+BGcTqzMkU6AEaRODCZPtdxsO0uPSTQtNYaLXIKhoVYQsbgtWXdER+eCtU
itOf76ndUdZTXlO4agUD8QFzI6oY9zRoNJA2rUtiqrIeALJEcEG4l8qdXIjutJcXVAGFvOkL
g8KscU4/Kc0242aY</vt:lpwstr>
  </property>
</Properties>
</file>