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0" r:id="rId7"/>
    <p:sldId id="261" r:id="rId8"/>
    <p:sldId id="262" r:id="rId9"/>
    <p:sldId id="263" r:id="rId10"/>
    <p:sldId id="264"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3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3614779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288207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2578073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951492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3979365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377914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804134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255235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23531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60964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F1A657C-A017-4944-88EE-E9116A21DC32}" type="datetimeFigureOut">
              <a:rPr lang="zh-CN" altLang="en-US" smtClean="0"/>
              <a:t>2020/11/18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1835787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A657C-A017-4944-88EE-E9116A21DC32}" type="datetimeFigureOut">
              <a:rPr lang="zh-CN" altLang="en-US" smtClean="0"/>
              <a:t>2020/11/18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42121-BE6A-4586-ADF9-6E9A1826F533}" type="slidenum">
              <a:rPr lang="zh-CN" altLang="en-US" smtClean="0"/>
              <a:t>‹#›</a:t>
            </a:fld>
            <a:endParaRPr lang="zh-CN" altLang="en-US"/>
          </a:p>
        </p:txBody>
      </p:sp>
    </p:spTree>
    <p:extLst>
      <p:ext uri="{BB962C8B-B14F-4D97-AF65-F5344CB8AC3E}">
        <p14:creationId xmlns:p14="http://schemas.microsoft.com/office/powerpoint/2010/main" val="3545983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t>Consideration of the questions raised during CC.</a:t>
            </a:r>
            <a:endParaRPr lang="zh-CN" altLang="en-US" b="1" dirty="0"/>
          </a:p>
        </p:txBody>
      </p:sp>
      <p:sp>
        <p:nvSpPr>
          <p:cNvPr id="3" name="副标题 2"/>
          <p:cNvSpPr>
            <a:spLocks noGrp="1"/>
          </p:cNvSpPr>
          <p:nvPr>
            <p:ph type="subTitle" idx="1"/>
          </p:nvPr>
        </p:nvSpPr>
        <p:spPr/>
        <p:txBody>
          <a:bodyPr/>
          <a:lstStyle/>
          <a:p>
            <a:endParaRPr lang="zh-CN" altLang="en-US" dirty="0"/>
          </a:p>
        </p:txBody>
      </p:sp>
    </p:spTree>
    <p:extLst>
      <p:ext uri="{BB962C8B-B14F-4D97-AF65-F5344CB8AC3E}">
        <p14:creationId xmlns:p14="http://schemas.microsoft.com/office/powerpoint/2010/main" val="202697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kern="1000" spc="-30" dirty="0">
                <a:solidFill>
                  <a:srgbClr val="181818"/>
                </a:solidFill>
                <a:latin typeface="Calibri" panose="020F0502020204030204" pitchFamily="34" charset="0"/>
                <a:cs typeface="Calibri" panose="020F0502020204030204" pitchFamily="34" charset="0"/>
              </a:rPr>
              <a:t>How the SMF gets MB-SMF ID</a:t>
            </a:r>
            <a:endParaRPr lang="zh-CN" altLang="en-US" dirty="0">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a:xfrm>
            <a:off x="838200" y="1825625"/>
            <a:ext cx="6435056" cy="4351338"/>
          </a:xfrm>
        </p:spPr>
        <p:txBody>
          <a:bodyPr>
            <a:normAutofit fontScale="77500" lnSpcReduction="20000"/>
          </a:bodyPr>
          <a:lstStyle/>
          <a:p>
            <a:pPr marL="228600" lvl="1" fontAlgn="base">
              <a:spcBef>
                <a:spcPts val="1000"/>
              </a:spcBef>
              <a:spcAft>
                <a:spcPct val="0"/>
              </a:spcAft>
              <a:buClr>
                <a:srgbClr val="181818"/>
              </a:buClr>
              <a:defRPr/>
            </a:pPr>
            <a:r>
              <a:rPr lang="en-US" altLang="zh-CN" sz="1600" dirty="0">
                <a:solidFill>
                  <a:srgbClr val="181818"/>
                </a:solidFill>
                <a:latin typeface="Calibri" panose="020F0502020204030204" pitchFamily="34" charset="0"/>
                <a:cs typeface="Calibri" panose="020F0502020204030204" pitchFamily="34" charset="0"/>
              </a:rPr>
              <a:t>If SMF retrieves MB-SMF ID from UDR (current solution in TR23.757 v1.1.0) is used</a:t>
            </a:r>
          </a:p>
          <a:p>
            <a:pPr marL="685800" lvl="2" fontAlgn="base">
              <a:spcBef>
                <a:spcPts val="1000"/>
              </a:spcBef>
              <a:spcAft>
                <a:spcPct val="0"/>
              </a:spcAft>
              <a:buClr>
                <a:srgbClr val="181818"/>
              </a:buClr>
              <a:defRPr/>
            </a:pPr>
            <a:r>
              <a:rPr lang="en-US" altLang="zh-CN" sz="1600" dirty="0">
                <a:solidFill>
                  <a:srgbClr val="181818"/>
                </a:solidFill>
                <a:latin typeface="Calibri" panose="020F0502020204030204" pitchFamily="34" charset="0"/>
                <a:cs typeface="Calibri" panose="020F0502020204030204" pitchFamily="34" charset="0"/>
              </a:rPr>
              <a:t>New interface between SMF and UDR  just for the purpose of SMF retrieving MB-SMF Id,</a:t>
            </a:r>
          </a:p>
          <a:p>
            <a:pPr marL="1143000" lvl="3" fontAlgn="base">
              <a:spcBef>
                <a:spcPts val="1000"/>
              </a:spcBef>
              <a:spcAft>
                <a:spcPct val="0"/>
              </a:spcAft>
              <a:buClr>
                <a:srgbClr val="181818"/>
              </a:buClr>
              <a:defRPr/>
            </a:pPr>
            <a:r>
              <a:rPr lang="en-US" altLang="zh-CN" sz="1400" dirty="0">
                <a:solidFill>
                  <a:srgbClr val="181818"/>
                </a:solidFill>
                <a:latin typeface="Calibri" panose="020F0502020204030204" pitchFamily="34" charset="0"/>
                <a:cs typeface="Calibri" panose="020F0502020204030204" pitchFamily="34" charset="0"/>
              </a:rPr>
              <a:t>Not compliant with the current system design that access to UDR is restricted to UDM, NEF and PCF;</a:t>
            </a:r>
          </a:p>
          <a:p>
            <a:pPr marL="685800" lvl="2" fontAlgn="base">
              <a:spcBef>
                <a:spcPts val="1000"/>
              </a:spcBef>
              <a:spcAft>
                <a:spcPct val="0"/>
              </a:spcAft>
              <a:buClr>
                <a:srgbClr val="181818"/>
              </a:buClr>
              <a:defRPr/>
            </a:pPr>
            <a:r>
              <a:rPr lang="en-US" altLang="zh-CN" sz="1600" dirty="0">
                <a:solidFill>
                  <a:srgbClr val="181818"/>
                </a:solidFill>
                <a:latin typeface="Calibri" panose="020F0502020204030204" pitchFamily="34" charset="0"/>
                <a:cs typeface="Calibri" panose="020F0502020204030204" pitchFamily="34" charset="0"/>
              </a:rPr>
              <a:t>If the PCF is used (proposal raised during discussion and not in the TR yet), the solution needs to be described, e.g. how does the first UE Join and PCF interaction work? And subsequent UE join and retrieval</a:t>
            </a:r>
            <a:r>
              <a:rPr lang="en-US" altLang="zh-CN" sz="1600" dirty="0" smtClean="0">
                <a:solidFill>
                  <a:srgbClr val="181818"/>
                </a:solidFill>
                <a:latin typeface="Calibri" panose="020F0502020204030204" pitchFamily="34" charset="0"/>
                <a:cs typeface="Calibri" panose="020F0502020204030204" pitchFamily="34" charset="0"/>
              </a:rPr>
              <a:t>?</a:t>
            </a:r>
            <a:endParaRPr lang="en-US" altLang="zh-CN" sz="1600" dirty="0" smtClean="0">
              <a:solidFill>
                <a:srgbClr val="0070C0"/>
              </a:solidFill>
              <a:latin typeface="Calibri" panose="020F0502020204030204" pitchFamily="34" charset="0"/>
              <a:cs typeface="Calibri" panose="020F0502020204030204" pitchFamily="34" charset="0"/>
            </a:endParaRPr>
          </a:p>
          <a:p>
            <a:pPr marL="228600" lvl="1" fontAlgn="base">
              <a:lnSpc>
                <a:spcPts val="1440"/>
              </a:lnSpc>
              <a:spcBef>
                <a:spcPts val="1000"/>
              </a:spcBef>
              <a:spcAft>
                <a:spcPct val="0"/>
              </a:spcAft>
              <a:buClr>
                <a:srgbClr val="181818"/>
              </a:buClr>
              <a:defRPr/>
            </a:pPr>
            <a:r>
              <a:rPr lang="en-US" altLang="zh-CN" sz="1700" dirty="0" smtClean="0">
                <a:solidFill>
                  <a:srgbClr val="0070C0"/>
                </a:solidFill>
                <a:latin typeface="Calibri" panose="020F0502020204030204" pitchFamily="34" charset="0"/>
                <a:cs typeface="Calibri" panose="020F0502020204030204" pitchFamily="34" charset="0"/>
              </a:rPr>
              <a:t>It is worthwhile to highlight that retrieving </a:t>
            </a:r>
            <a:r>
              <a:rPr lang="en-US" altLang="zh-CN" sz="1700" dirty="0">
                <a:solidFill>
                  <a:srgbClr val="0070C0"/>
                </a:solidFill>
                <a:latin typeface="Calibri" panose="020F0502020204030204" pitchFamily="34" charset="0"/>
                <a:cs typeface="Calibri" panose="020F0502020204030204" pitchFamily="34" charset="0"/>
              </a:rPr>
              <a:t>MB-SMF ID is a common issue for both of AMF/SMF-centric solution, and the mechanism doesn’t rely on AMF/SMF-centric principle. In other words, retrieving MB-SMF ID could be applicable for one even such retrieving methods was original designed for the other. Retrieving MB-SMF ID from UDR is only one possible solution. </a:t>
            </a:r>
            <a:endParaRPr lang="en-US" altLang="zh-CN" sz="1700" dirty="0" smtClean="0">
              <a:solidFill>
                <a:srgbClr val="0070C0"/>
              </a:solidFill>
              <a:latin typeface="Calibri" panose="020F0502020204030204" pitchFamily="34" charset="0"/>
              <a:cs typeface="Calibri" panose="020F0502020204030204" pitchFamily="34" charset="0"/>
            </a:endParaRPr>
          </a:p>
          <a:p>
            <a:pPr marL="685800" lvl="2" fontAlgn="base">
              <a:lnSpc>
                <a:spcPct val="120000"/>
              </a:lnSpc>
              <a:spcBef>
                <a:spcPts val="1000"/>
              </a:spcBef>
              <a:spcAft>
                <a:spcPct val="0"/>
              </a:spcAft>
              <a:buClr>
                <a:srgbClr val="181818"/>
              </a:buClr>
              <a:defRPr/>
            </a:pPr>
            <a:r>
              <a:rPr lang="en-US" altLang="zh-CN" sz="1600" dirty="0" smtClean="0">
                <a:solidFill>
                  <a:srgbClr val="0070C0"/>
                </a:solidFill>
                <a:latin typeface="Calibri" panose="020F0502020204030204" pitchFamily="34" charset="0"/>
                <a:cs typeface="Calibri" panose="020F0502020204030204" pitchFamily="34" charset="0"/>
              </a:rPr>
              <a:t>Using UDR: new interfaces between UDR/SMF is introduced. </a:t>
            </a:r>
          </a:p>
          <a:p>
            <a:pPr marL="685800" lvl="2" fontAlgn="base">
              <a:lnSpc>
                <a:spcPct val="120000"/>
              </a:lnSpc>
              <a:spcBef>
                <a:spcPts val="1000"/>
              </a:spcBef>
              <a:spcAft>
                <a:spcPct val="0"/>
              </a:spcAft>
              <a:buClr>
                <a:srgbClr val="181818"/>
              </a:buClr>
              <a:defRPr/>
            </a:pPr>
            <a:r>
              <a:rPr lang="en-US" altLang="zh-CN" sz="1600" dirty="0" smtClean="0">
                <a:solidFill>
                  <a:srgbClr val="0070C0"/>
                </a:solidFill>
                <a:latin typeface="Calibri" panose="020F0502020204030204" pitchFamily="34" charset="0"/>
                <a:cs typeface="Calibri" panose="020F0502020204030204" pitchFamily="34" charset="0"/>
              </a:rPr>
              <a:t>Using UDM: AMF/SMF contacts with UDR via UDM and the steps are quite similar as the original UDR approach.</a:t>
            </a:r>
          </a:p>
          <a:p>
            <a:pPr marL="685800" lvl="2" fontAlgn="base">
              <a:lnSpc>
                <a:spcPct val="120000"/>
              </a:lnSpc>
              <a:spcBef>
                <a:spcPts val="1000"/>
              </a:spcBef>
              <a:spcAft>
                <a:spcPct val="0"/>
              </a:spcAft>
              <a:buClr>
                <a:srgbClr val="181818"/>
              </a:buClr>
              <a:defRPr/>
            </a:pPr>
            <a:r>
              <a:rPr lang="en-US" altLang="zh-CN" sz="1600" dirty="0">
                <a:solidFill>
                  <a:srgbClr val="0070C0"/>
                </a:solidFill>
                <a:latin typeface="Calibri" panose="020F0502020204030204" pitchFamily="34" charset="0"/>
                <a:cs typeface="Calibri" panose="020F0502020204030204" pitchFamily="34" charset="0"/>
              </a:rPr>
              <a:t>Using PCF: if the PCF is used, it means that SMF will retrieve MB-SMF information from UDR via PCF after receiving the request from the UE. (If the dynamic PCC is configured, then there would be no difficulties to realize such procedure, with only introduce one new IE for the interaction with PCF). Whether PCF already has the MB-SMF information for the MBS session ID or not is dependent on the scenario, but absolutely not an issue. </a:t>
            </a:r>
          </a:p>
        </p:txBody>
      </p:sp>
      <p:sp>
        <p:nvSpPr>
          <p:cNvPr id="4" name="矩形 3"/>
          <p:cNvSpPr/>
          <p:nvPr/>
        </p:nvSpPr>
        <p:spPr>
          <a:xfrm>
            <a:off x="7550092" y="2416029"/>
            <a:ext cx="788565" cy="327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solidFill>
                  <a:schemeClr val="tx1"/>
                </a:solidFill>
              </a:rPr>
              <a:t>AMF/SMF</a:t>
            </a:r>
            <a:endParaRPr lang="zh-CN" altLang="en-US" sz="1100" b="1" dirty="0">
              <a:solidFill>
                <a:schemeClr val="tx1"/>
              </a:solidFill>
            </a:endParaRPr>
          </a:p>
        </p:txBody>
      </p:sp>
      <p:sp>
        <p:nvSpPr>
          <p:cNvPr id="9" name="矩形 8"/>
          <p:cNvSpPr/>
          <p:nvPr/>
        </p:nvSpPr>
        <p:spPr>
          <a:xfrm>
            <a:off x="10067260" y="2417704"/>
            <a:ext cx="897727" cy="327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smtClean="0">
                <a:solidFill>
                  <a:schemeClr val="tx1"/>
                </a:solidFill>
              </a:rPr>
              <a:t>NRF/PCF/UDM/UDR</a:t>
            </a:r>
            <a:endParaRPr lang="zh-CN" altLang="en-US" sz="1100" b="1" dirty="0">
              <a:solidFill>
                <a:schemeClr val="tx1"/>
              </a:solidFill>
            </a:endParaRPr>
          </a:p>
        </p:txBody>
      </p:sp>
      <p:grpSp>
        <p:nvGrpSpPr>
          <p:cNvPr id="16" name="组合 15"/>
          <p:cNvGrpSpPr/>
          <p:nvPr/>
        </p:nvGrpSpPr>
        <p:grpSpPr>
          <a:xfrm>
            <a:off x="7944374" y="2743200"/>
            <a:ext cx="2571750" cy="1803633"/>
            <a:chOff x="8061820" y="2223083"/>
            <a:chExt cx="2571750" cy="3215649"/>
          </a:xfrm>
        </p:grpSpPr>
        <p:cxnSp>
          <p:nvCxnSpPr>
            <p:cNvPr id="8" name="直接连接符 7"/>
            <p:cNvCxnSpPr/>
            <p:nvPr/>
          </p:nvCxnSpPr>
          <p:spPr>
            <a:xfrm>
              <a:off x="8061820" y="2223083"/>
              <a:ext cx="0" cy="3215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0633570" y="2223083"/>
              <a:ext cx="0" cy="3215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直接箭头连接符 11"/>
          <p:cNvCxnSpPr/>
          <p:nvPr/>
        </p:nvCxnSpPr>
        <p:spPr>
          <a:xfrm>
            <a:off x="7944374" y="3355596"/>
            <a:ext cx="2571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8095376" y="3028425"/>
            <a:ext cx="2420748" cy="276999"/>
          </a:xfrm>
          <a:prstGeom prst="rect">
            <a:avLst/>
          </a:prstGeom>
          <a:noFill/>
        </p:spPr>
        <p:txBody>
          <a:bodyPr wrap="square" rtlCol="0">
            <a:spAutoFit/>
          </a:bodyPr>
          <a:lstStyle/>
          <a:p>
            <a:r>
              <a:rPr lang="en-US" altLang="zh-CN" sz="1200" dirty="0"/>
              <a:t>Request message</a:t>
            </a:r>
            <a:r>
              <a:rPr lang="en-US" altLang="zh-CN" sz="1050" baseline="30000" dirty="0"/>
              <a:t>*</a:t>
            </a:r>
            <a:r>
              <a:rPr lang="en-US" altLang="zh-CN" sz="1200" dirty="0"/>
              <a:t> (MBS session ID)</a:t>
            </a:r>
            <a:endParaRPr lang="zh-CN" altLang="en-US" sz="1200" dirty="0"/>
          </a:p>
        </p:txBody>
      </p:sp>
      <p:cxnSp>
        <p:nvCxnSpPr>
          <p:cNvPr id="14" name="直接箭头连接符 13"/>
          <p:cNvCxnSpPr/>
          <p:nvPr/>
        </p:nvCxnSpPr>
        <p:spPr>
          <a:xfrm flipH="1">
            <a:off x="7944374" y="3961001"/>
            <a:ext cx="2571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8125261" y="3640821"/>
            <a:ext cx="2281806" cy="276999"/>
          </a:xfrm>
          <a:prstGeom prst="rect">
            <a:avLst/>
          </a:prstGeom>
          <a:noFill/>
        </p:spPr>
        <p:txBody>
          <a:bodyPr wrap="square" rtlCol="0">
            <a:spAutoFit/>
          </a:bodyPr>
          <a:lstStyle/>
          <a:p>
            <a:r>
              <a:rPr lang="en-US" altLang="zh-CN" sz="1200" dirty="0"/>
              <a:t>Response message (MB-SMF ID)</a:t>
            </a:r>
            <a:endParaRPr lang="zh-CN" altLang="en-US" sz="1200" dirty="0"/>
          </a:p>
        </p:txBody>
      </p:sp>
      <p:sp>
        <p:nvSpPr>
          <p:cNvPr id="18" name="文本框 17"/>
          <p:cNvSpPr txBox="1"/>
          <p:nvPr/>
        </p:nvSpPr>
        <p:spPr>
          <a:xfrm>
            <a:off x="10667126" y="3028425"/>
            <a:ext cx="1245242" cy="692497"/>
          </a:xfrm>
          <a:prstGeom prst="rect">
            <a:avLst/>
          </a:prstGeom>
          <a:noFill/>
        </p:spPr>
        <p:txBody>
          <a:bodyPr wrap="square" rtlCol="0">
            <a:spAutoFit/>
          </a:bodyPr>
          <a:lstStyle/>
          <a:p>
            <a:r>
              <a:rPr lang="en-US" altLang="zh-CN" baseline="30000" dirty="0"/>
              <a:t>*</a:t>
            </a:r>
            <a:r>
              <a:rPr lang="en-US" altLang="zh-CN" dirty="0"/>
              <a:t> </a:t>
            </a:r>
            <a:r>
              <a:rPr lang="en-US" altLang="zh-CN" sz="1050" dirty="0"/>
              <a:t>The message name is only for illustrative purpose.</a:t>
            </a:r>
            <a:endParaRPr lang="zh-CN" altLang="en-US" sz="1400" dirty="0"/>
          </a:p>
        </p:txBody>
      </p:sp>
      <p:sp>
        <p:nvSpPr>
          <p:cNvPr id="20" name="文本框 19"/>
          <p:cNvSpPr txBox="1"/>
          <p:nvPr/>
        </p:nvSpPr>
        <p:spPr>
          <a:xfrm>
            <a:off x="7550092" y="4690572"/>
            <a:ext cx="3629375" cy="923330"/>
          </a:xfrm>
          <a:prstGeom prst="rect">
            <a:avLst/>
          </a:prstGeom>
          <a:noFill/>
        </p:spPr>
        <p:txBody>
          <a:bodyPr wrap="square" rtlCol="0">
            <a:spAutoFit/>
          </a:bodyPr>
          <a:lstStyle/>
          <a:p>
            <a:pPr algn="ctr"/>
            <a:r>
              <a:rPr lang="en-US" altLang="zh-CN" dirty="0"/>
              <a:t>SMF-centric and AMF-centric solutions could use the similar mechanism for retrieving MB-SMF ID.</a:t>
            </a:r>
            <a:endParaRPr lang="zh-CN" altLang="en-US" dirty="0"/>
          </a:p>
        </p:txBody>
      </p:sp>
    </p:spTree>
    <p:extLst>
      <p:ext uri="{BB962C8B-B14F-4D97-AF65-F5344CB8AC3E}">
        <p14:creationId xmlns:p14="http://schemas.microsoft.com/office/powerpoint/2010/main" val="2103658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kern="1000" spc="-30" dirty="0">
                <a:solidFill>
                  <a:srgbClr val="181818"/>
                </a:solidFill>
                <a:latin typeface="Calibri" panose="020F0502020204030204" pitchFamily="34" charset="0"/>
                <a:cs typeface="Calibri" panose="020F0502020204030204" pitchFamily="34" charset="0"/>
              </a:rPr>
              <a:t>For location dependent MB service</a:t>
            </a:r>
            <a:endParaRPr lang="zh-CN" altLang="en-US" kern="1000" spc="-30" dirty="0">
              <a:solidFill>
                <a:srgbClr val="181818"/>
              </a:solidFill>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a:xfrm>
            <a:off x="838200" y="1825625"/>
            <a:ext cx="5822659" cy="4351338"/>
          </a:xfrm>
        </p:spPr>
        <p:txBody>
          <a:bodyPr>
            <a:normAutofit lnSpcReduction="10000"/>
          </a:bodyPr>
          <a:lstStyle/>
          <a:p>
            <a:r>
              <a:rPr lang="en-US" altLang="zh-CN" sz="2000" dirty="0">
                <a:solidFill>
                  <a:srgbClr val="181818"/>
                </a:solidFill>
                <a:latin typeface="Calibri" panose="020F0502020204030204" pitchFamily="34" charset="0"/>
                <a:cs typeface="Calibri" panose="020F0502020204030204" pitchFamily="34" charset="0"/>
              </a:rPr>
              <a:t>UDR expected to allocate Area Session identifier.</a:t>
            </a:r>
            <a:endParaRPr lang="en-US" altLang="zh-CN" sz="2000" dirty="0">
              <a:latin typeface="Calibri" panose="020F0502020204030204" pitchFamily="34" charset="0"/>
              <a:cs typeface="Calibri" panose="020F0502020204030204" pitchFamily="34" charset="0"/>
            </a:endParaRPr>
          </a:p>
          <a:p>
            <a:pPr>
              <a:lnSpc>
                <a:spcPct val="110000"/>
              </a:lnSpc>
            </a:pPr>
            <a:r>
              <a:rPr lang="en-US" altLang="zh-CN" sz="2000" dirty="0" smtClean="0">
                <a:solidFill>
                  <a:srgbClr val="0070C0"/>
                </a:solidFill>
                <a:latin typeface="Calibri" panose="020F0502020204030204" pitchFamily="34" charset="0"/>
                <a:cs typeface="Calibri" panose="020F0502020204030204" pitchFamily="34" charset="0"/>
              </a:rPr>
              <a:t>Similar </a:t>
            </a:r>
            <a:r>
              <a:rPr lang="en-US" altLang="zh-CN" sz="2000" dirty="0">
                <a:solidFill>
                  <a:srgbClr val="0070C0"/>
                </a:solidFill>
                <a:latin typeface="Calibri" panose="020F0502020204030204" pitchFamily="34" charset="0"/>
                <a:cs typeface="Calibri" panose="020F0502020204030204" pitchFamily="34" charset="0"/>
              </a:rPr>
              <a:t>as MB-SMF ID retrieving issue, </a:t>
            </a:r>
            <a:r>
              <a:rPr lang="en-US" altLang="zh-CN" sz="2000" dirty="0" smtClean="0">
                <a:solidFill>
                  <a:srgbClr val="0070C0"/>
                </a:solidFill>
                <a:latin typeface="Calibri" panose="020F0502020204030204" pitchFamily="34" charset="0"/>
                <a:cs typeface="Calibri" panose="020F0502020204030204" pitchFamily="34" charset="0"/>
              </a:rPr>
              <a:t>this </a:t>
            </a:r>
            <a:r>
              <a:rPr lang="en-US" altLang="zh-CN" sz="2000" dirty="0">
                <a:solidFill>
                  <a:srgbClr val="0070C0"/>
                </a:solidFill>
                <a:latin typeface="Calibri" panose="020F0502020204030204" pitchFamily="34" charset="0"/>
                <a:cs typeface="Calibri" panose="020F0502020204030204" pitchFamily="34" charset="0"/>
              </a:rPr>
              <a:t>is a </a:t>
            </a:r>
            <a:r>
              <a:rPr lang="en-US" altLang="zh-CN" sz="2000" dirty="0" smtClean="0">
                <a:solidFill>
                  <a:srgbClr val="0070C0"/>
                </a:solidFill>
                <a:latin typeface="Calibri" panose="020F0502020204030204" pitchFamily="34" charset="0"/>
                <a:cs typeface="Calibri" panose="020F0502020204030204" pitchFamily="34" charset="0"/>
              </a:rPr>
              <a:t>detail issue and unrelated </a:t>
            </a:r>
            <a:r>
              <a:rPr lang="en-US" altLang="zh-CN" sz="2000" dirty="0">
                <a:solidFill>
                  <a:srgbClr val="0070C0"/>
                </a:solidFill>
                <a:latin typeface="Calibri" panose="020F0502020204030204" pitchFamily="34" charset="0"/>
                <a:cs typeface="Calibri" panose="020F0502020204030204" pitchFamily="34" charset="0"/>
              </a:rPr>
              <a:t>to AMF vs SMF centric approach. </a:t>
            </a:r>
            <a:r>
              <a:rPr lang="en-US" altLang="zh-CN" sz="2000" dirty="0" smtClean="0">
                <a:solidFill>
                  <a:srgbClr val="0070C0"/>
                </a:solidFill>
                <a:latin typeface="Calibri" panose="020F0502020204030204" pitchFamily="34" charset="0"/>
                <a:cs typeface="Calibri" panose="020F0502020204030204" pitchFamily="34" charset="0"/>
              </a:rPr>
              <a:t>We </a:t>
            </a:r>
            <a:r>
              <a:rPr lang="en-US" altLang="zh-CN" sz="2000" dirty="0">
                <a:solidFill>
                  <a:srgbClr val="0070C0"/>
                </a:solidFill>
                <a:latin typeface="Calibri" panose="020F0502020204030204" pitchFamily="34" charset="0"/>
                <a:cs typeface="Calibri" panose="020F0502020204030204" pitchFamily="34" charset="0"/>
              </a:rPr>
              <a:t>could have several candidate alternatives besides using UDR:</a:t>
            </a:r>
          </a:p>
          <a:p>
            <a:pPr lvl="1">
              <a:lnSpc>
                <a:spcPct val="110000"/>
              </a:lnSpc>
            </a:pPr>
            <a:r>
              <a:rPr lang="en-US" altLang="zh-CN" sz="1800" dirty="0">
                <a:solidFill>
                  <a:srgbClr val="0070C0"/>
                </a:solidFill>
                <a:latin typeface="Calibri" panose="020F0502020204030204" pitchFamily="34" charset="0"/>
                <a:cs typeface="Calibri" panose="020F0502020204030204" pitchFamily="34" charset="0"/>
              </a:rPr>
              <a:t>NEF or MB-SMF could also allocate session ID. </a:t>
            </a:r>
            <a:r>
              <a:rPr lang="en-US" altLang="zh-CN" sz="1800" dirty="0" smtClean="0">
                <a:solidFill>
                  <a:srgbClr val="0070C0"/>
                </a:solidFill>
                <a:latin typeface="Calibri" panose="020F0502020204030204" pitchFamily="34" charset="0"/>
                <a:cs typeface="Calibri" panose="020F0502020204030204" pitchFamily="34" charset="0"/>
              </a:rPr>
              <a:t>And </a:t>
            </a:r>
            <a:r>
              <a:rPr lang="en-US" altLang="zh-CN" sz="1800" dirty="0">
                <a:solidFill>
                  <a:srgbClr val="0070C0"/>
                </a:solidFill>
                <a:latin typeface="Calibri" panose="020F0502020204030204" pitchFamily="34" charset="0"/>
                <a:cs typeface="Calibri" panose="020F0502020204030204" pitchFamily="34" charset="0"/>
              </a:rPr>
              <a:t>after that the session ID together with MBS session context will be stored at MB-SMF locally or UDR</a:t>
            </a:r>
            <a:r>
              <a:rPr lang="en-US" altLang="zh-CN" sz="1800" dirty="0" smtClean="0">
                <a:solidFill>
                  <a:srgbClr val="0070C0"/>
                </a:solidFill>
                <a:latin typeface="Calibri" panose="020F0502020204030204" pitchFamily="34" charset="0"/>
                <a:cs typeface="Calibri" panose="020F0502020204030204" pitchFamily="34" charset="0"/>
              </a:rPr>
              <a:t>.</a:t>
            </a:r>
          </a:p>
          <a:p>
            <a:pPr lvl="1">
              <a:lnSpc>
                <a:spcPct val="110000"/>
              </a:lnSpc>
            </a:pPr>
            <a:r>
              <a:rPr lang="en-US" altLang="zh-CN" sz="1800" dirty="0" smtClean="0">
                <a:solidFill>
                  <a:srgbClr val="0070C0"/>
                </a:solidFill>
                <a:latin typeface="Calibri" panose="020F0502020204030204" pitchFamily="34" charset="0"/>
                <a:cs typeface="Calibri" panose="020F0502020204030204" pitchFamily="34" charset="0"/>
              </a:rPr>
              <a:t>One reason of using UDR is, we </a:t>
            </a:r>
            <a:r>
              <a:rPr lang="en-US" altLang="zh-CN" sz="1800" dirty="0">
                <a:solidFill>
                  <a:srgbClr val="0070C0"/>
                </a:solidFill>
                <a:latin typeface="Calibri" panose="020F0502020204030204" pitchFamily="34" charset="0"/>
                <a:cs typeface="Calibri" panose="020F0502020204030204" pitchFamily="34" charset="0"/>
              </a:rPr>
              <a:t>need session IDs that are unique for the MBS session and there can be multiple NEFs and MB-SMFs to allow different local ingress points. So they would first need to check already allocated area session IDs in the UDR. That is why the functionality is now in the </a:t>
            </a:r>
            <a:r>
              <a:rPr lang="en-US" altLang="zh-CN" sz="1800" dirty="0" smtClean="0">
                <a:solidFill>
                  <a:srgbClr val="0070C0"/>
                </a:solidFill>
                <a:latin typeface="Calibri" panose="020F0502020204030204" pitchFamily="34" charset="0"/>
                <a:cs typeface="Calibri" panose="020F0502020204030204" pitchFamily="34" charset="0"/>
              </a:rPr>
              <a:t>UDR</a:t>
            </a:r>
            <a:r>
              <a:rPr lang="en-US" altLang="zh-CN" sz="1800" dirty="0">
                <a:solidFill>
                  <a:srgbClr val="0070C0"/>
                </a:solidFill>
                <a:latin typeface="Calibri" panose="020F0502020204030204" pitchFamily="34" charset="0"/>
                <a:cs typeface="Calibri" panose="020F0502020204030204" pitchFamily="34" charset="0"/>
              </a:rPr>
              <a:t>.</a:t>
            </a:r>
          </a:p>
        </p:txBody>
      </p:sp>
      <p:sp>
        <p:nvSpPr>
          <p:cNvPr id="4" name="矩形 3"/>
          <p:cNvSpPr/>
          <p:nvPr/>
        </p:nvSpPr>
        <p:spPr>
          <a:xfrm>
            <a:off x="7256478" y="2206304"/>
            <a:ext cx="788565" cy="327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solidFill>
                  <a:schemeClr val="tx1"/>
                </a:solidFill>
              </a:rPr>
              <a:t>AF/NEF</a:t>
            </a:r>
            <a:endParaRPr lang="zh-CN" altLang="en-US" sz="1100" b="1" dirty="0">
              <a:solidFill>
                <a:schemeClr val="tx1"/>
              </a:solidFill>
            </a:endParaRPr>
          </a:p>
        </p:txBody>
      </p:sp>
      <p:sp>
        <p:nvSpPr>
          <p:cNvPr id="5" name="矩形 4"/>
          <p:cNvSpPr/>
          <p:nvPr/>
        </p:nvSpPr>
        <p:spPr>
          <a:xfrm>
            <a:off x="9773699" y="2206303"/>
            <a:ext cx="930653" cy="327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00" b="1" dirty="0" smtClean="0">
                <a:solidFill>
                  <a:schemeClr val="tx1"/>
                </a:solidFill>
              </a:rPr>
              <a:t>MB-SMF/NEF/UDR</a:t>
            </a:r>
            <a:endParaRPr lang="zh-CN" altLang="en-US" sz="900" b="1" dirty="0">
              <a:solidFill>
                <a:schemeClr val="tx1"/>
              </a:solidFill>
            </a:endParaRPr>
          </a:p>
        </p:txBody>
      </p:sp>
      <p:grpSp>
        <p:nvGrpSpPr>
          <p:cNvPr id="6" name="组合 5"/>
          <p:cNvGrpSpPr/>
          <p:nvPr/>
        </p:nvGrpSpPr>
        <p:grpSpPr>
          <a:xfrm>
            <a:off x="7650760" y="2533475"/>
            <a:ext cx="2571750" cy="1803633"/>
            <a:chOff x="8061820" y="2223083"/>
            <a:chExt cx="2571750" cy="3215649"/>
          </a:xfrm>
        </p:grpSpPr>
        <p:cxnSp>
          <p:nvCxnSpPr>
            <p:cNvPr id="7" name="直接连接符 6"/>
            <p:cNvCxnSpPr/>
            <p:nvPr/>
          </p:nvCxnSpPr>
          <p:spPr>
            <a:xfrm>
              <a:off x="8061820" y="2223083"/>
              <a:ext cx="0" cy="3215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10633570" y="2223083"/>
              <a:ext cx="0" cy="3215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 name="直接箭头连接符 8"/>
          <p:cNvCxnSpPr/>
          <p:nvPr/>
        </p:nvCxnSpPr>
        <p:spPr>
          <a:xfrm>
            <a:off x="7650760" y="3145871"/>
            <a:ext cx="2571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7747234" y="2797002"/>
            <a:ext cx="2420748" cy="276999"/>
          </a:xfrm>
          <a:prstGeom prst="rect">
            <a:avLst/>
          </a:prstGeom>
          <a:noFill/>
        </p:spPr>
        <p:txBody>
          <a:bodyPr wrap="square" rtlCol="0">
            <a:spAutoFit/>
          </a:bodyPr>
          <a:lstStyle/>
          <a:p>
            <a:r>
              <a:rPr lang="en-US" altLang="zh-CN" sz="1200" dirty="0"/>
              <a:t>Request message</a:t>
            </a:r>
            <a:r>
              <a:rPr lang="en-US" altLang="zh-CN" sz="1050" baseline="30000" dirty="0"/>
              <a:t>*</a:t>
            </a:r>
            <a:r>
              <a:rPr lang="en-US" altLang="zh-CN" sz="1200" dirty="0"/>
              <a:t> (location area)</a:t>
            </a:r>
            <a:endParaRPr lang="zh-CN" altLang="en-US" sz="1200" dirty="0"/>
          </a:p>
        </p:txBody>
      </p:sp>
      <p:cxnSp>
        <p:nvCxnSpPr>
          <p:cNvPr id="11" name="直接箭头连接符 10"/>
          <p:cNvCxnSpPr/>
          <p:nvPr/>
        </p:nvCxnSpPr>
        <p:spPr>
          <a:xfrm flipH="1">
            <a:off x="7635818" y="3481271"/>
            <a:ext cx="2571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7816705" y="3204272"/>
            <a:ext cx="2281806" cy="276999"/>
          </a:xfrm>
          <a:prstGeom prst="rect">
            <a:avLst/>
          </a:prstGeom>
          <a:noFill/>
        </p:spPr>
        <p:txBody>
          <a:bodyPr wrap="square" rtlCol="0">
            <a:spAutoFit/>
          </a:bodyPr>
          <a:lstStyle/>
          <a:p>
            <a:r>
              <a:rPr lang="en-US" altLang="zh-CN" sz="1200" dirty="0"/>
              <a:t>Response message</a:t>
            </a:r>
            <a:endParaRPr lang="zh-CN" altLang="en-US" sz="1200" dirty="0"/>
          </a:p>
        </p:txBody>
      </p:sp>
      <p:sp>
        <p:nvSpPr>
          <p:cNvPr id="13" name="文本框 12"/>
          <p:cNvSpPr txBox="1"/>
          <p:nvPr/>
        </p:nvSpPr>
        <p:spPr>
          <a:xfrm>
            <a:off x="10373512" y="2818700"/>
            <a:ext cx="1245242" cy="692497"/>
          </a:xfrm>
          <a:prstGeom prst="rect">
            <a:avLst/>
          </a:prstGeom>
          <a:noFill/>
        </p:spPr>
        <p:txBody>
          <a:bodyPr wrap="square" rtlCol="0">
            <a:spAutoFit/>
          </a:bodyPr>
          <a:lstStyle/>
          <a:p>
            <a:r>
              <a:rPr lang="en-US" altLang="zh-CN" baseline="30000" dirty="0"/>
              <a:t>*</a:t>
            </a:r>
            <a:r>
              <a:rPr lang="en-US" altLang="zh-CN" dirty="0"/>
              <a:t> </a:t>
            </a:r>
            <a:r>
              <a:rPr lang="en-US" altLang="zh-CN" sz="1050" dirty="0"/>
              <a:t>The message name is only for illustrative purpose.</a:t>
            </a:r>
            <a:endParaRPr lang="zh-CN" altLang="en-US" sz="1400" dirty="0"/>
          </a:p>
        </p:txBody>
      </p:sp>
      <p:sp>
        <p:nvSpPr>
          <p:cNvPr id="15" name="矩形 14"/>
          <p:cNvSpPr/>
          <p:nvPr/>
        </p:nvSpPr>
        <p:spPr>
          <a:xfrm>
            <a:off x="9467503" y="3692023"/>
            <a:ext cx="1418350" cy="32717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b="1" dirty="0">
                <a:solidFill>
                  <a:schemeClr val="tx1"/>
                </a:solidFill>
              </a:rPr>
              <a:t>Allocate session ID (flow ID) and store it</a:t>
            </a:r>
            <a:endParaRPr lang="zh-CN" altLang="en-US" sz="1100" b="1" dirty="0">
              <a:solidFill>
                <a:schemeClr val="tx1"/>
              </a:solidFill>
            </a:endParaRPr>
          </a:p>
        </p:txBody>
      </p:sp>
      <p:sp>
        <p:nvSpPr>
          <p:cNvPr id="16" name="文本框 15"/>
          <p:cNvSpPr txBox="1"/>
          <p:nvPr/>
        </p:nvSpPr>
        <p:spPr>
          <a:xfrm>
            <a:off x="7550092" y="4572326"/>
            <a:ext cx="3803708" cy="923330"/>
          </a:xfrm>
          <a:prstGeom prst="rect">
            <a:avLst/>
          </a:prstGeom>
          <a:noFill/>
        </p:spPr>
        <p:txBody>
          <a:bodyPr wrap="square" rtlCol="0">
            <a:spAutoFit/>
          </a:bodyPr>
          <a:lstStyle/>
          <a:p>
            <a:pPr algn="ctr"/>
            <a:r>
              <a:rPr lang="en-US" altLang="zh-CN" dirty="0"/>
              <a:t>SMF-centric and AMF-centric solutions could use the similar mechanism for allocating session ID (flow ID).</a:t>
            </a:r>
            <a:endParaRPr lang="zh-CN" altLang="en-US" dirty="0"/>
          </a:p>
        </p:txBody>
      </p:sp>
    </p:spTree>
    <p:extLst>
      <p:ext uri="{BB962C8B-B14F-4D97-AF65-F5344CB8AC3E}">
        <p14:creationId xmlns:p14="http://schemas.microsoft.com/office/powerpoint/2010/main" val="279655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kern="1000" spc="-30" dirty="0">
                <a:solidFill>
                  <a:srgbClr val="181818"/>
                </a:solidFill>
                <a:latin typeface="Calibri" panose="020F0502020204030204" pitchFamily="34" charset="0"/>
                <a:cs typeface="Calibri" panose="020F0502020204030204" pitchFamily="34" charset="0"/>
              </a:rPr>
              <a:t>UE joining 5MBS may get rejected causing denial of service attack type situation</a:t>
            </a:r>
            <a:endParaRPr lang="zh-CN" altLang="en-US" kern="1000" spc="-30" dirty="0">
              <a:solidFill>
                <a:srgbClr val="181818"/>
              </a:solidFill>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p:txBody>
          <a:bodyPr/>
          <a:lstStyle/>
          <a:p>
            <a:pPr marL="228600" lvl="1" fontAlgn="base">
              <a:spcBef>
                <a:spcPts val="1000"/>
              </a:spcBef>
              <a:spcAft>
                <a:spcPct val="0"/>
              </a:spcAft>
              <a:buClr>
                <a:srgbClr val="181818"/>
              </a:buClr>
              <a:defRPr/>
            </a:pPr>
            <a:r>
              <a:rPr lang="en-US" altLang="zh-CN" sz="2000" dirty="0">
                <a:solidFill>
                  <a:srgbClr val="181818"/>
                </a:solidFill>
                <a:latin typeface="Calibri" panose="020F0502020204030204" pitchFamily="34" charset="0"/>
                <a:cs typeface="Calibri" panose="020F0502020204030204" pitchFamily="34" charset="0"/>
              </a:rPr>
              <a:t>UE Join may get rejected due to MBS Session not configured yet in MB-SMF, there is no way for the UE(s) to know when MB-SMF has been configured, the UE(s) may keep trying causing denial of service attack type situation;</a:t>
            </a:r>
          </a:p>
          <a:p>
            <a:pPr marL="228600" lvl="1" fontAlgn="base">
              <a:spcBef>
                <a:spcPts val="1000"/>
              </a:spcBef>
              <a:spcAft>
                <a:spcPct val="0"/>
              </a:spcAft>
              <a:buClr>
                <a:srgbClr val="181818"/>
              </a:buClr>
              <a:defRPr/>
            </a:pPr>
            <a:r>
              <a:rPr lang="en-US" altLang="zh-CN" sz="2000" dirty="0" smtClean="0">
                <a:solidFill>
                  <a:srgbClr val="0070C0"/>
                </a:solidFill>
                <a:latin typeface="Calibri" panose="020F0502020204030204" pitchFamily="34" charset="0"/>
                <a:cs typeface="Calibri" panose="020F0502020204030204" pitchFamily="34" charset="0"/>
              </a:rPr>
              <a:t>Firstly this </a:t>
            </a:r>
            <a:r>
              <a:rPr lang="en-US" altLang="zh-CN" sz="2000" dirty="0">
                <a:solidFill>
                  <a:srgbClr val="0070C0"/>
                </a:solidFill>
                <a:latin typeface="Calibri" panose="020F0502020204030204" pitchFamily="34" charset="0"/>
                <a:cs typeface="Calibri" panose="020F0502020204030204" pitchFamily="34" charset="0"/>
              </a:rPr>
              <a:t>is also </a:t>
            </a:r>
            <a:r>
              <a:rPr lang="en-US" altLang="zh-CN" sz="2000" dirty="0" smtClean="0">
                <a:solidFill>
                  <a:srgbClr val="0070C0"/>
                </a:solidFill>
                <a:latin typeface="Calibri" panose="020F0502020204030204" pitchFamily="34" charset="0"/>
                <a:cs typeface="Calibri" panose="020F0502020204030204" pitchFamily="34" charset="0"/>
              </a:rPr>
              <a:t>independent from the AMF </a:t>
            </a:r>
            <a:r>
              <a:rPr lang="en-US" altLang="zh-CN" sz="2000" dirty="0">
                <a:solidFill>
                  <a:srgbClr val="0070C0"/>
                </a:solidFill>
                <a:latin typeface="Calibri" panose="020F0502020204030204" pitchFamily="34" charset="0"/>
                <a:cs typeface="Calibri" panose="020F0502020204030204" pitchFamily="34" charset="0"/>
              </a:rPr>
              <a:t>vs SMF </a:t>
            </a:r>
            <a:r>
              <a:rPr lang="en-US" altLang="zh-CN" sz="2000" dirty="0" smtClean="0">
                <a:solidFill>
                  <a:srgbClr val="0070C0"/>
                </a:solidFill>
                <a:latin typeface="Calibri" panose="020F0502020204030204" pitchFamily="34" charset="0"/>
                <a:cs typeface="Calibri" panose="020F0502020204030204" pitchFamily="34" charset="0"/>
              </a:rPr>
              <a:t>discussion. </a:t>
            </a:r>
          </a:p>
          <a:p>
            <a:pPr marL="228600" lvl="1" fontAlgn="base">
              <a:spcBef>
                <a:spcPts val="1000"/>
              </a:spcBef>
              <a:spcAft>
                <a:spcPct val="0"/>
              </a:spcAft>
              <a:buClr>
                <a:srgbClr val="181818"/>
              </a:buClr>
              <a:defRPr/>
            </a:pPr>
            <a:r>
              <a:rPr lang="en-US" altLang="zh-CN" sz="2000" dirty="0" smtClean="0">
                <a:solidFill>
                  <a:srgbClr val="0070C0"/>
                </a:solidFill>
                <a:latin typeface="Calibri" panose="020F0502020204030204" pitchFamily="34" charset="0"/>
                <a:cs typeface="Calibri" panose="020F0502020204030204" pitchFamily="34" charset="0"/>
              </a:rPr>
              <a:t>We </a:t>
            </a:r>
            <a:r>
              <a:rPr lang="en-US" altLang="zh-CN" sz="2000" dirty="0">
                <a:solidFill>
                  <a:srgbClr val="0070C0"/>
                </a:solidFill>
                <a:latin typeface="Calibri" panose="020F0502020204030204" pitchFamily="34" charset="0"/>
                <a:cs typeface="Calibri" panose="020F0502020204030204" pitchFamily="34" charset="0"/>
              </a:rPr>
              <a:t>could discuss whether this option is supported: </a:t>
            </a:r>
          </a:p>
          <a:p>
            <a:pPr marL="685800" lvl="2" fontAlgn="base">
              <a:spcBef>
                <a:spcPts val="1000"/>
              </a:spcBef>
              <a:spcAft>
                <a:spcPct val="0"/>
              </a:spcAft>
              <a:buClr>
                <a:srgbClr val="181818"/>
              </a:buClr>
              <a:defRPr/>
            </a:pPr>
            <a:r>
              <a:rPr lang="en-US" altLang="zh-CN" sz="1600" dirty="0">
                <a:solidFill>
                  <a:srgbClr val="0070C0"/>
                </a:solidFill>
                <a:latin typeface="Calibri" panose="020F0502020204030204" pitchFamily="34" charset="0"/>
                <a:cs typeface="Calibri" panose="020F0502020204030204" pitchFamily="34" charset="0"/>
              </a:rPr>
              <a:t>If UE joining is done per the instruction of the service announcement, and resources in 5GC has already been established, it means </a:t>
            </a:r>
            <a:r>
              <a:rPr lang="en-US" altLang="zh-CN" sz="1600" dirty="0" smtClean="0">
                <a:solidFill>
                  <a:srgbClr val="0070C0"/>
                </a:solidFill>
                <a:latin typeface="Calibri" panose="020F0502020204030204" pitchFamily="34" charset="0"/>
                <a:cs typeface="Calibri" panose="020F0502020204030204" pitchFamily="34" charset="0"/>
              </a:rPr>
              <a:t>this situation (keep trying and causing DDoS) will not happen.</a:t>
            </a:r>
            <a:endParaRPr lang="en-US" altLang="zh-CN" sz="1600" dirty="0">
              <a:solidFill>
                <a:srgbClr val="0070C0"/>
              </a:solidFill>
              <a:latin typeface="Calibri" panose="020F0502020204030204" pitchFamily="34" charset="0"/>
              <a:cs typeface="Calibri" panose="020F0502020204030204" pitchFamily="34" charset="0"/>
            </a:endParaRPr>
          </a:p>
          <a:p>
            <a:pPr marL="685800" lvl="2" fontAlgn="base">
              <a:spcBef>
                <a:spcPts val="1000"/>
              </a:spcBef>
              <a:spcAft>
                <a:spcPct val="0"/>
              </a:spcAft>
              <a:buClr>
                <a:srgbClr val="181818"/>
              </a:buClr>
              <a:defRPr/>
            </a:pPr>
            <a:r>
              <a:rPr lang="en-US" altLang="zh-CN" sz="1600" dirty="0" smtClean="0">
                <a:solidFill>
                  <a:srgbClr val="0070C0"/>
                </a:solidFill>
                <a:latin typeface="Calibri" panose="020F0502020204030204" pitchFamily="34" charset="0"/>
                <a:cs typeface="Calibri" panose="020F0502020204030204" pitchFamily="34" charset="0"/>
              </a:rPr>
              <a:t>If we also want to consider the other scenarios, it is related </a:t>
            </a:r>
            <a:r>
              <a:rPr lang="en-US" altLang="zh-CN" sz="1600" dirty="0">
                <a:solidFill>
                  <a:srgbClr val="0070C0"/>
                </a:solidFill>
                <a:latin typeface="Calibri" panose="020F0502020204030204" pitchFamily="34" charset="0"/>
                <a:cs typeface="Calibri" panose="020F0502020204030204" pitchFamily="34" charset="0"/>
              </a:rPr>
              <a:t>to option to create dynamic multicast sessions when UE joins which </a:t>
            </a:r>
            <a:r>
              <a:rPr lang="en-US" altLang="zh-CN" sz="1600" dirty="0" smtClean="0">
                <a:solidFill>
                  <a:srgbClr val="0070C0"/>
                </a:solidFill>
                <a:latin typeface="Calibri" panose="020F0502020204030204" pitchFamily="34" charset="0"/>
                <a:cs typeface="Calibri" panose="020F0502020204030204" pitchFamily="34" charset="0"/>
              </a:rPr>
              <a:t>will </a:t>
            </a:r>
            <a:r>
              <a:rPr lang="en-US" altLang="zh-CN" sz="1600" dirty="0">
                <a:solidFill>
                  <a:srgbClr val="0070C0"/>
                </a:solidFill>
                <a:latin typeface="Calibri" panose="020F0502020204030204" pitchFamily="34" charset="0"/>
                <a:cs typeface="Calibri" panose="020F0502020204030204" pitchFamily="34" charset="0"/>
              </a:rPr>
              <a:t>be based on operator </a:t>
            </a:r>
            <a:r>
              <a:rPr lang="en-US" altLang="zh-CN" sz="1600" dirty="0" smtClean="0">
                <a:solidFill>
                  <a:srgbClr val="0070C0"/>
                </a:solidFill>
                <a:latin typeface="Calibri" panose="020F0502020204030204" pitchFamily="34" charset="0"/>
                <a:cs typeface="Calibri" panose="020F0502020204030204" pitchFamily="34" charset="0"/>
              </a:rPr>
              <a:t>policy. Note that RFC </a:t>
            </a:r>
            <a:r>
              <a:rPr lang="en-US" altLang="zh-CN" sz="1600" dirty="0">
                <a:solidFill>
                  <a:srgbClr val="0070C0"/>
                </a:solidFill>
                <a:latin typeface="Calibri" panose="020F0502020204030204" pitchFamily="34" charset="0"/>
                <a:cs typeface="Calibri" panose="020F0502020204030204" pitchFamily="34" charset="0"/>
              </a:rPr>
              <a:t>8777 allows to look up source specific multicast address in a trusted and secure DNS. Accepting join requests could be based on </a:t>
            </a:r>
            <a:r>
              <a:rPr lang="en-US" altLang="zh-CN" sz="1600" dirty="0" smtClean="0">
                <a:solidFill>
                  <a:srgbClr val="0070C0"/>
                </a:solidFill>
                <a:latin typeface="Calibri" panose="020F0502020204030204" pitchFamily="34" charset="0"/>
                <a:cs typeface="Calibri" panose="020F0502020204030204" pitchFamily="34" charset="0"/>
              </a:rPr>
              <a:t>that.</a:t>
            </a:r>
            <a:endParaRPr lang="en-US" altLang="zh-CN" sz="1600" dirty="0">
              <a:solidFill>
                <a:srgbClr val="0070C0"/>
              </a:solidFill>
              <a:latin typeface="Calibri" panose="020F0502020204030204" pitchFamily="34" charset="0"/>
              <a:cs typeface="Calibri" panose="020F0502020204030204" pitchFamily="34" charset="0"/>
            </a:endParaRPr>
          </a:p>
          <a:p>
            <a:pPr marL="228600" lvl="1" fontAlgn="base">
              <a:spcBef>
                <a:spcPts val="1000"/>
              </a:spcBef>
              <a:spcAft>
                <a:spcPct val="0"/>
              </a:spcAft>
              <a:buClr>
                <a:srgbClr val="181818"/>
              </a:buClr>
              <a:defRPr/>
            </a:pPr>
            <a:endParaRPr lang="en-US" altLang="zh-CN" sz="2000" dirty="0">
              <a:solidFill>
                <a:srgbClr val="0070C0"/>
              </a:solidFill>
              <a:latin typeface="Calibri" panose="020F0502020204030204" pitchFamily="34" charset="0"/>
              <a:cs typeface="Calibri" panose="020F0502020204030204" pitchFamily="34" charset="0"/>
            </a:endParaRPr>
          </a:p>
          <a:p>
            <a:pPr marL="228600" lvl="1" fontAlgn="base">
              <a:spcBef>
                <a:spcPts val="1000"/>
              </a:spcBef>
              <a:spcAft>
                <a:spcPct val="0"/>
              </a:spcAft>
              <a:buClr>
                <a:srgbClr val="181818"/>
              </a:buClr>
              <a:defRPr/>
            </a:pPr>
            <a:endParaRPr lang="en-US" altLang="zh-CN" sz="2000" dirty="0">
              <a:solidFill>
                <a:srgbClr val="181818"/>
              </a:solidFill>
              <a:latin typeface="Calibri" panose="020F0502020204030204" pitchFamily="34" charset="0"/>
              <a:cs typeface="Calibri" panose="020F0502020204030204" pitchFamily="34" charset="0"/>
            </a:endParaRPr>
          </a:p>
          <a:p>
            <a:endParaRPr lang="zh-CN" altLang="en-US" dirty="0"/>
          </a:p>
        </p:txBody>
      </p:sp>
    </p:spTree>
    <p:extLst>
      <p:ext uri="{BB962C8B-B14F-4D97-AF65-F5344CB8AC3E}">
        <p14:creationId xmlns:p14="http://schemas.microsoft.com/office/powerpoint/2010/main" val="1556392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kern="1000" spc="-30" dirty="0">
                <a:solidFill>
                  <a:srgbClr val="181818"/>
                </a:solidFill>
                <a:latin typeface="Calibri" panose="020F0502020204030204" pitchFamily="34" charset="0"/>
                <a:cs typeface="Calibri" panose="020F0502020204030204" pitchFamily="34" charset="0"/>
              </a:rPr>
              <a:t>5MBS in Roaming not addressed</a:t>
            </a:r>
            <a:endParaRPr lang="zh-CN" altLang="en-US" kern="1000" spc="-30" dirty="0">
              <a:solidFill>
                <a:srgbClr val="181818"/>
              </a:solidFill>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p:txBody>
          <a:bodyPr>
            <a:normAutofit/>
          </a:bodyPr>
          <a:lstStyle/>
          <a:p>
            <a:pPr marL="228600" lvl="1" fontAlgn="base">
              <a:spcBef>
                <a:spcPts val="1000"/>
              </a:spcBef>
              <a:spcAft>
                <a:spcPct val="0"/>
              </a:spcAft>
              <a:buClr>
                <a:srgbClr val="181818"/>
              </a:buClr>
              <a:defRPr/>
            </a:pPr>
            <a:r>
              <a:rPr lang="en-US" altLang="zh-CN" sz="2000" dirty="0">
                <a:solidFill>
                  <a:srgbClr val="181818"/>
                </a:solidFill>
                <a:latin typeface="Calibri" panose="020F0502020204030204" pitchFamily="34" charset="0"/>
                <a:cs typeface="Calibri" panose="020F0502020204030204" pitchFamily="34" charset="0"/>
              </a:rPr>
              <a:t>The inbound roamer would not be able to join the multicast service.</a:t>
            </a:r>
          </a:p>
          <a:p>
            <a:r>
              <a:rPr lang="en-US" altLang="zh-CN" sz="2000" dirty="0" smtClean="0">
                <a:solidFill>
                  <a:srgbClr val="0070C0"/>
                </a:solidFill>
                <a:latin typeface="Calibri" panose="020F0502020204030204" pitchFamily="34" charset="0"/>
                <a:cs typeface="Calibri" panose="020F0502020204030204" pitchFamily="34" charset="0"/>
              </a:rPr>
              <a:t>Both </a:t>
            </a:r>
            <a:r>
              <a:rPr lang="en-US" altLang="zh-CN" sz="2000" dirty="0">
                <a:solidFill>
                  <a:srgbClr val="0070C0"/>
                </a:solidFill>
                <a:latin typeface="Calibri" panose="020F0502020204030204" pitchFamily="34" charset="0"/>
                <a:cs typeface="Calibri" panose="020F0502020204030204" pitchFamily="34" charset="0"/>
              </a:rPr>
              <a:t>AMF-centric and SMF-centric solution are yet to address the roaming case. </a:t>
            </a:r>
            <a:r>
              <a:rPr lang="en-US" altLang="zh-CN" sz="2000" dirty="0" smtClean="0">
                <a:solidFill>
                  <a:srgbClr val="0070C0"/>
                </a:solidFill>
                <a:latin typeface="Calibri" panose="020F0502020204030204" pitchFamily="34" charset="0"/>
                <a:cs typeface="Calibri" panose="020F0502020204030204" pitchFamily="34" charset="0"/>
              </a:rPr>
              <a:t>This is actually solvable and there </a:t>
            </a:r>
            <a:r>
              <a:rPr lang="en-US" altLang="zh-CN" sz="2000" dirty="0">
                <a:solidFill>
                  <a:srgbClr val="0070C0"/>
                </a:solidFill>
                <a:latin typeface="Calibri" panose="020F0502020204030204" pitchFamily="34" charset="0"/>
                <a:cs typeface="Calibri" panose="020F0502020204030204" pitchFamily="34" charset="0"/>
              </a:rPr>
              <a:t>is </a:t>
            </a:r>
            <a:r>
              <a:rPr lang="en-US" altLang="zh-CN" sz="2000" dirty="0" smtClean="0">
                <a:solidFill>
                  <a:srgbClr val="0070C0"/>
                </a:solidFill>
                <a:latin typeface="Calibri" panose="020F0502020204030204" pitchFamily="34" charset="0"/>
                <a:cs typeface="Calibri" panose="020F0502020204030204" pitchFamily="34" charset="0"/>
              </a:rPr>
              <a:t>no </a:t>
            </a:r>
            <a:r>
              <a:rPr lang="en-US" altLang="zh-CN" sz="2000" dirty="0">
                <a:solidFill>
                  <a:srgbClr val="0070C0"/>
                </a:solidFill>
                <a:latin typeface="Calibri" panose="020F0502020204030204" pitchFamily="34" charset="0"/>
                <a:cs typeface="Calibri" panose="020F0502020204030204" pitchFamily="34" charset="0"/>
              </a:rPr>
              <a:t>difference between AMF and SMF centric approach.</a:t>
            </a:r>
          </a:p>
          <a:p>
            <a:pPr lvl="1"/>
            <a:r>
              <a:rPr lang="en-US" altLang="zh-CN" sz="1600" dirty="0">
                <a:solidFill>
                  <a:srgbClr val="0070C0"/>
                </a:solidFill>
                <a:latin typeface="Calibri" panose="020F0502020204030204" pitchFamily="34" charset="0"/>
                <a:cs typeface="Calibri" panose="020F0502020204030204" pitchFamily="34" charset="0"/>
              </a:rPr>
              <a:t>In general there hasn’t been much focus on roaming case, and we have not reached the point of having solid conclusions for roaming </a:t>
            </a:r>
            <a:r>
              <a:rPr lang="en-US" altLang="zh-CN" sz="1600" dirty="0" smtClean="0">
                <a:solidFill>
                  <a:srgbClr val="0070C0"/>
                </a:solidFill>
                <a:latin typeface="Calibri" panose="020F0502020204030204" pitchFamily="34" charset="0"/>
                <a:cs typeface="Calibri" panose="020F0502020204030204" pitchFamily="34" charset="0"/>
              </a:rPr>
              <a:t>scenarios. This </a:t>
            </a:r>
            <a:r>
              <a:rPr lang="en-US" altLang="zh-CN" sz="1600" dirty="0">
                <a:solidFill>
                  <a:srgbClr val="0070C0"/>
                </a:solidFill>
                <a:latin typeface="Calibri" panose="020F0502020204030204" pitchFamily="34" charset="0"/>
                <a:cs typeface="Calibri" panose="020F0502020204030204" pitchFamily="34" charset="0"/>
              </a:rPr>
              <a:t>comment is BTW regardless of AMF and SMF/MB-SMF centric approaches, and actually solvable.</a:t>
            </a:r>
            <a:endParaRPr lang="en-US" altLang="zh-CN" sz="1600" dirty="0" smtClean="0">
              <a:solidFill>
                <a:srgbClr val="0070C0"/>
              </a:solidFill>
              <a:latin typeface="Calibri" panose="020F0502020204030204" pitchFamily="34" charset="0"/>
              <a:cs typeface="Calibri" panose="020F0502020204030204" pitchFamily="34" charset="0"/>
            </a:endParaRPr>
          </a:p>
          <a:p>
            <a:pPr lvl="1"/>
            <a:r>
              <a:rPr lang="en-US" altLang="zh-CN" sz="1600" dirty="0" smtClean="0">
                <a:solidFill>
                  <a:srgbClr val="0070C0"/>
                </a:solidFill>
                <a:latin typeface="Calibri" panose="020F0502020204030204" pitchFamily="34" charset="0"/>
                <a:cs typeface="Calibri" panose="020F0502020204030204" pitchFamily="34" charset="0"/>
              </a:rPr>
              <a:t>For inbound roamers, we could achieve that via a </a:t>
            </a:r>
            <a:r>
              <a:rPr lang="en-US" altLang="zh-CN" sz="1600" dirty="0">
                <a:solidFill>
                  <a:srgbClr val="0070C0"/>
                </a:solidFill>
                <a:latin typeface="Calibri" panose="020F0502020204030204" pitchFamily="34" charset="0"/>
                <a:cs typeface="Calibri" panose="020F0502020204030204" pitchFamily="34" charset="0"/>
              </a:rPr>
              <a:t>local break out PDU session is established for individual delivery and joining. This could be e.g. based on DNN. This avoids multicast distribution trees over network boundaries and related MB-SMF discovery issues</a:t>
            </a:r>
            <a:r>
              <a:rPr lang="en-US" altLang="zh-CN" sz="1600" dirty="0" smtClean="0">
                <a:solidFill>
                  <a:srgbClr val="0070C0"/>
                </a:solidFill>
                <a:latin typeface="Calibri" panose="020F0502020204030204" pitchFamily="34" charset="0"/>
                <a:cs typeface="Calibri" panose="020F0502020204030204" pitchFamily="34" charset="0"/>
              </a:rPr>
              <a:t>.</a:t>
            </a:r>
          </a:p>
          <a:p>
            <a:pPr lvl="1"/>
            <a:r>
              <a:rPr lang="en-US" altLang="zh-CN" sz="1600" dirty="0" smtClean="0">
                <a:solidFill>
                  <a:srgbClr val="0070C0"/>
                </a:solidFill>
                <a:latin typeface="Calibri" panose="020F0502020204030204" pitchFamily="34" charset="0"/>
                <a:cs typeface="Calibri" panose="020F0502020204030204" pitchFamily="34" charset="0"/>
              </a:rPr>
              <a:t>Anyway, the support of roaming (and how to support) could be further checked during the normative phase.</a:t>
            </a:r>
            <a:endParaRPr lang="en-US" altLang="zh-CN" sz="1600"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517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kern="1000" spc="-30" dirty="0">
                <a:solidFill>
                  <a:srgbClr val="181818"/>
                </a:solidFill>
                <a:latin typeface="Calibri" panose="020F0502020204030204" pitchFamily="34" charset="0"/>
                <a:cs typeface="Calibri" panose="020F0502020204030204" pitchFamily="34" charset="0"/>
              </a:rPr>
              <a:t>UE join MB service when involving ETSUN procedure not addressed</a:t>
            </a:r>
            <a:endParaRPr lang="zh-CN" altLang="en-US" kern="1000" spc="-30" dirty="0">
              <a:solidFill>
                <a:srgbClr val="181818"/>
              </a:solidFill>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p:txBody>
          <a:bodyPr>
            <a:normAutofit/>
          </a:bodyPr>
          <a:lstStyle/>
          <a:p>
            <a:pPr marL="228600" lvl="1" fontAlgn="base">
              <a:spcBef>
                <a:spcPts val="1000"/>
              </a:spcBef>
              <a:spcAft>
                <a:spcPct val="0"/>
              </a:spcAft>
              <a:buClr>
                <a:srgbClr val="181818"/>
              </a:buClr>
              <a:defRPr/>
            </a:pPr>
            <a:r>
              <a:rPr lang="en-US" altLang="zh-CN" sz="2000" dirty="0">
                <a:solidFill>
                  <a:srgbClr val="181818"/>
                </a:solidFill>
                <a:latin typeface="Calibri" panose="020F0502020204030204" pitchFamily="34" charset="0"/>
                <a:cs typeface="Calibri" panose="020F0502020204030204" pitchFamily="34" charset="0"/>
              </a:rPr>
              <a:t>How a user from a different region (i.e. different SMF service area) joins a multicast service is not addressed so far </a:t>
            </a:r>
          </a:p>
          <a:p>
            <a:pPr marL="685800" lvl="2" fontAlgn="base">
              <a:spcBef>
                <a:spcPts val="1000"/>
              </a:spcBef>
              <a:spcAft>
                <a:spcPct val="0"/>
              </a:spcAft>
              <a:buClr>
                <a:srgbClr val="181818"/>
              </a:buClr>
              <a:defRPr/>
            </a:pPr>
            <a:r>
              <a:rPr lang="en-US" altLang="zh-CN" sz="1600" dirty="0">
                <a:solidFill>
                  <a:srgbClr val="181818"/>
                </a:solidFill>
                <a:latin typeface="Calibri" panose="020F0502020204030204" pitchFamily="34" charset="0"/>
                <a:cs typeface="Calibri" panose="020F0502020204030204" pitchFamily="34" charset="0"/>
              </a:rPr>
              <a:t>To address such interaction, additional complexity is expected to cover different ETSUN procedures;</a:t>
            </a:r>
          </a:p>
          <a:p>
            <a:pPr marL="685800" lvl="2" fontAlgn="base">
              <a:spcBef>
                <a:spcPts val="1000"/>
              </a:spcBef>
              <a:spcAft>
                <a:spcPct val="0"/>
              </a:spcAft>
              <a:buClr>
                <a:srgbClr val="181818"/>
              </a:buClr>
              <a:defRPr/>
            </a:pPr>
            <a:r>
              <a:rPr lang="en-US" altLang="zh-CN" sz="1600" dirty="0">
                <a:solidFill>
                  <a:srgbClr val="181818"/>
                </a:solidFill>
                <a:latin typeface="Calibri" panose="020F0502020204030204" pitchFamily="34" charset="0"/>
                <a:cs typeface="Calibri" panose="020F0502020204030204" pitchFamily="34" charset="0"/>
              </a:rPr>
              <a:t>Depending on RAN feedback whether IDLE UE could receive MB service, further complexity may be expected</a:t>
            </a:r>
          </a:p>
          <a:p>
            <a:r>
              <a:rPr lang="en-US" altLang="zh-CN" sz="2000" dirty="0" smtClean="0">
                <a:solidFill>
                  <a:srgbClr val="0070C0"/>
                </a:solidFill>
                <a:latin typeface="Calibri" panose="020F0502020204030204" pitchFamily="34" charset="0"/>
                <a:cs typeface="Calibri" panose="020F0502020204030204" pitchFamily="34" charset="0"/>
              </a:rPr>
              <a:t>Both </a:t>
            </a:r>
            <a:r>
              <a:rPr lang="en-US" altLang="zh-CN" sz="2000" dirty="0">
                <a:solidFill>
                  <a:srgbClr val="0070C0"/>
                </a:solidFill>
                <a:latin typeface="Calibri" panose="020F0502020204030204" pitchFamily="34" charset="0"/>
                <a:cs typeface="Calibri" panose="020F0502020204030204" pitchFamily="34" charset="0"/>
              </a:rPr>
              <a:t>AMF-centric and SMF-centric solution are yet to address the ETSUN case:</a:t>
            </a:r>
          </a:p>
          <a:p>
            <a:pPr lvl="1"/>
            <a:r>
              <a:rPr lang="en-US" altLang="zh-CN" sz="1800" dirty="0">
                <a:solidFill>
                  <a:srgbClr val="0070C0"/>
                </a:solidFill>
                <a:latin typeface="Calibri" panose="020F0502020204030204" pitchFamily="34" charset="0"/>
                <a:cs typeface="Calibri" panose="020F0502020204030204" pitchFamily="34" charset="0"/>
              </a:rPr>
              <a:t>It seems that most of the companies considers to not address limited MB-SMF service area </a:t>
            </a:r>
            <a:r>
              <a:rPr lang="en-US" altLang="zh-CN" sz="1800" dirty="0" smtClean="0">
                <a:solidFill>
                  <a:srgbClr val="0070C0"/>
                </a:solidFill>
                <a:latin typeface="Calibri" panose="020F0502020204030204" pitchFamily="34" charset="0"/>
                <a:cs typeface="Calibri" panose="020F0502020204030204" pitchFamily="34" charset="0"/>
              </a:rPr>
              <a:t>issue (even in Sol#19).</a:t>
            </a:r>
          </a:p>
          <a:p>
            <a:pPr lvl="1"/>
            <a:r>
              <a:rPr lang="en-US" altLang="zh-CN" sz="1800" dirty="0" smtClean="0">
                <a:solidFill>
                  <a:srgbClr val="0070C0"/>
                </a:solidFill>
                <a:latin typeface="Calibri" panose="020F0502020204030204" pitchFamily="34" charset="0"/>
                <a:cs typeface="Calibri" panose="020F0502020204030204" pitchFamily="34" charset="0"/>
              </a:rPr>
              <a:t>Both </a:t>
            </a:r>
            <a:r>
              <a:rPr lang="en-US" altLang="zh-CN" sz="1800" dirty="0">
                <a:solidFill>
                  <a:srgbClr val="0070C0"/>
                </a:solidFill>
                <a:latin typeface="Calibri" panose="020F0502020204030204" pitchFamily="34" charset="0"/>
                <a:cs typeface="Calibri" panose="020F0502020204030204" pitchFamily="34" charset="0"/>
              </a:rPr>
              <a:t>AMF-centric and SMF-centric actually are the same considering the message from RAN to the MB-SMF (i.e., RAN</a:t>
            </a:r>
            <a:r>
              <a:rPr lang="en-US" altLang="zh-CN" sz="1800" dirty="0">
                <a:solidFill>
                  <a:srgbClr val="0070C0"/>
                </a:solidFill>
                <a:latin typeface="Calibri" panose="020F0502020204030204" pitchFamily="34" charset="0"/>
                <a:cs typeface="Calibri" panose="020F0502020204030204" pitchFamily="34" charset="0"/>
                <a:sym typeface="Wingdings" panose="05000000000000000000" pitchFamily="2" charset="2"/>
              </a:rPr>
              <a:t>AMFMB-SMF</a:t>
            </a:r>
            <a:r>
              <a:rPr lang="en-US" altLang="zh-CN" sz="1800" dirty="0" smtClean="0">
                <a:solidFill>
                  <a:srgbClr val="0070C0"/>
                </a:solidFill>
                <a:latin typeface="Calibri" panose="020F0502020204030204" pitchFamily="34" charset="0"/>
                <a:cs typeface="Calibri" panose="020F0502020204030204" pitchFamily="34" charset="0"/>
              </a:rPr>
              <a:t>). </a:t>
            </a:r>
            <a:endParaRPr lang="en-US" altLang="zh-CN" sz="1800" dirty="0">
              <a:solidFill>
                <a:srgbClr val="0070C0"/>
              </a:solidFill>
              <a:latin typeface="Calibri" panose="020F0502020204030204" pitchFamily="34" charset="0"/>
              <a:cs typeface="Calibri" panose="020F0502020204030204" pitchFamily="34" charset="0"/>
            </a:endParaRPr>
          </a:p>
          <a:p>
            <a:pPr lvl="1"/>
            <a:r>
              <a:rPr lang="en-US" altLang="zh-CN" sz="1800" dirty="0" smtClean="0">
                <a:solidFill>
                  <a:srgbClr val="0070C0"/>
                </a:solidFill>
                <a:latin typeface="Calibri" panose="020F0502020204030204" pitchFamily="34" charset="0"/>
                <a:cs typeface="Calibri" panose="020F0502020204030204" pitchFamily="34" charset="0"/>
              </a:rPr>
              <a:t>Multicast distribution tree for individual delivery over several regions and related MB-SMF discovery may be an issue for both solutions. However</a:t>
            </a:r>
            <a:r>
              <a:rPr lang="en-US" altLang="zh-CN" sz="1800" dirty="0">
                <a:solidFill>
                  <a:srgbClr val="0070C0"/>
                </a:solidFill>
                <a:latin typeface="Calibri" panose="020F0502020204030204" pitchFamily="34" charset="0"/>
                <a:cs typeface="Calibri" panose="020F0502020204030204" pitchFamily="34" charset="0"/>
              </a:rPr>
              <a:t>, the option with location dependent services allows to define own ingress points in different regions and thus to avoid the need for multicast distribution trees over several </a:t>
            </a:r>
            <a:r>
              <a:rPr lang="en-US" altLang="zh-CN" sz="1800" dirty="0" smtClean="0">
                <a:solidFill>
                  <a:srgbClr val="0070C0"/>
                </a:solidFill>
                <a:latin typeface="Calibri" panose="020F0502020204030204" pitchFamily="34" charset="0"/>
                <a:cs typeface="Calibri" panose="020F0502020204030204" pitchFamily="34" charset="0"/>
              </a:rPr>
              <a:t>regions.</a:t>
            </a:r>
          </a:p>
        </p:txBody>
      </p:sp>
    </p:spTree>
    <p:extLst>
      <p:ext uri="{BB962C8B-B14F-4D97-AF65-F5344CB8AC3E}">
        <p14:creationId xmlns:p14="http://schemas.microsoft.com/office/powerpoint/2010/main" val="2122818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kern="1000" spc="-30" dirty="0">
                <a:solidFill>
                  <a:srgbClr val="181818"/>
                </a:solidFill>
                <a:latin typeface="Calibri" panose="020F0502020204030204" pitchFamily="34" charset="0"/>
                <a:cs typeface="Calibri" panose="020F0502020204030204" pitchFamily="34" charset="0"/>
              </a:rPr>
              <a:t>Signaling increase unnecessarily due to MBS Session operation performed via PDU Session signaling</a:t>
            </a:r>
            <a:endParaRPr lang="zh-CN" altLang="en-US" sz="3600" kern="1000" spc="-30" dirty="0">
              <a:solidFill>
                <a:srgbClr val="181818"/>
              </a:solidFill>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a:xfrm>
            <a:off x="838200" y="1825625"/>
            <a:ext cx="10515600" cy="4300855"/>
          </a:xfrm>
        </p:spPr>
        <p:txBody>
          <a:bodyPr/>
          <a:lstStyle/>
          <a:p>
            <a:pPr marL="228600" lvl="1" fontAlgn="base">
              <a:spcBef>
                <a:spcPts val="1000"/>
              </a:spcBef>
              <a:spcAft>
                <a:spcPct val="0"/>
              </a:spcAft>
              <a:buClr>
                <a:srgbClr val="181818"/>
              </a:buClr>
              <a:defRPr/>
            </a:pPr>
            <a:r>
              <a:rPr lang="en-US" altLang="zh-CN" sz="2000" dirty="0">
                <a:solidFill>
                  <a:srgbClr val="181818"/>
                </a:solidFill>
                <a:latin typeface="Calibri" panose="020F0502020204030204" pitchFamily="34" charset="0"/>
                <a:cs typeface="Calibri" panose="020F0502020204030204" pitchFamily="34" charset="0"/>
              </a:rPr>
              <a:t>MBS Session Update will have to be performed “per PDU Session per MBS Session” instead of “per MBS Session”</a:t>
            </a:r>
          </a:p>
          <a:p>
            <a:pPr marL="228600" lvl="1" fontAlgn="base">
              <a:spcBef>
                <a:spcPts val="1000"/>
              </a:spcBef>
              <a:spcAft>
                <a:spcPct val="0"/>
              </a:spcAft>
              <a:buClr>
                <a:srgbClr val="181818"/>
              </a:buClr>
              <a:defRPr/>
            </a:pPr>
            <a:r>
              <a:rPr lang="en-US" altLang="zh-CN" sz="2000" dirty="0">
                <a:solidFill>
                  <a:srgbClr val="181818"/>
                </a:solidFill>
                <a:latin typeface="Calibri" panose="020F0502020204030204" pitchFamily="34" charset="0"/>
                <a:cs typeface="Calibri" panose="020F0502020204030204" pitchFamily="34" charset="0"/>
              </a:rPr>
              <a:t>The proposal of MBS Session deactivation by releasing the MBS </a:t>
            </a:r>
            <a:r>
              <a:rPr lang="en-US" altLang="zh-CN" sz="2000" dirty="0" err="1">
                <a:solidFill>
                  <a:srgbClr val="181818"/>
                </a:solidFill>
                <a:latin typeface="Calibri" panose="020F0502020204030204" pitchFamily="34" charset="0"/>
                <a:cs typeface="Calibri" panose="020F0502020204030204" pitchFamily="34" charset="0"/>
              </a:rPr>
              <a:t>QoS</a:t>
            </a:r>
            <a:r>
              <a:rPr lang="en-US" altLang="zh-CN" sz="2000" dirty="0">
                <a:solidFill>
                  <a:srgbClr val="181818"/>
                </a:solidFill>
                <a:latin typeface="Calibri" panose="020F0502020204030204" pitchFamily="34" charset="0"/>
                <a:cs typeface="Calibri" panose="020F0502020204030204" pitchFamily="34" charset="0"/>
              </a:rPr>
              <a:t> Flow or releasing the shared N3 tunnel will have to be performed via PDU Session as well.  </a:t>
            </a:r>
          </a:p>
          <a:p>
            <a:r>
              <a:rPr lang="en-US" altLang="zh-CN" sz="2000" dirty="0" smtClean="0">
                <a:solidFill>
                  <a:srgbClr val="0070C0"/>
                </a:solidFill>
                <a:latin typeface="Calibri" panose="020F0502020204030204" pitchFamily="34" charset="0"/>
                <a:cs typeface="Calibri" panose="020F0502020204030204" pitchFamily="34" charset="0"/>
              </a:rPr>
              <a:t>I</a:t>
            </a:r>
            <a:r>
              <a:rPr lang="en-US" altLang="zh-CN" sz="1800" dirty="0" smtClean="0">
                <a:solidFill>
                  <a:srgbClr val="0070C0"/>
                </a:solidFill>
                <a:latin typeface="Calibri" panose="020F0502020204030204" pitchFamily="34" charset="0"/>
                <a:cs typeface="Calibri" panose="020F0502020204030204" pitchFamily="34" charset="0"/>
              </a:rPr>
              <a:t>t </a:t>
            </a:r>
            <a:r>
              <a:rPr lang="en-US" altLang="zh-CN" sz="1800" dirty="0">
                <a:solidFill>
                  <a:srgbClr val="0070C0"/>
                </a:solidFill>
                <a:latin typeface="Calibri" panose="020F0502020204030204" pitchFamily="34" charset="0"/>
                <a:cs typeface="Calibri" panose="020F0502020204030204" pitchFamily="34" charset="0"/>
              </a:rPr>
              <a:t>gets into comparison territory and vast majority of companies have already made comparison and support </a:t>
            </a:r>
            <a:r>
              <a:rPr lang="en-US" altLang="zh-CN" sz="1800" dirty="0" smtClean="0">
                <a:solidFill>
                  <a:srgbClr val="0070C0"/>
                </a:solidFill>
                <a:latin typeface="Calibri" panose="020F0502020204030204" pitchFamily="34" charset="0"/>
                <a:cs typeface="Calibri" panose="020F0502020204030204" pitchFamily="34" charset="0"/>
              </a:rPr>
              <a:t>SMF/MB-SMF. Note </a:t>
            </a:r>
            <a:r>
              <a:rPr lang="en-US" altLang="zh-CN" sz="1800" dirty="0">
                <a:solidFill>
                  <a:srgbClr val="0070C0"/>
                </a:solidFill>
                <a:latin typeface="Calibri" panose="020F0502020204030204" pitchFamily="34" charset="0"/>
                <a:cs typeface="Calibri" panose="020F0502020204030204" pitchFamily="34" charset="0"/>
              </a:rPr>
              <a:t>that for AMF centric and SMF centric </a:t>
            </a:r>
            <a:r>
              <a:rPr lang="en-US" altLang="zh-CN" sz="1800" dirty="0" smtClean="0">
                <a:solidFill>
                  <a:srgbClr val="0070C0"/>
                </a:solidFill>
                <a:latin typeface="Calibri" panose="020F0502020204030204" pitchFamily="34" charset="0"/>
                <a:cs typeface="Calibri" panose="020F0502020204030204" pitchFamily="34" charset="0"/>
              </a:rPr>
              <a:t>solution, update for </a:t>
            </a:r>
            <a:r>
              <a:rPr lang="en-US" altLang="zh-CN" sz="1800" dirty="0">
                <a:solidFill>
                  <a:srgbClr val="0070C0"/>
                </a:solidFill>
                <a:latin typeface="Calibri" panose="020F0502020204030204" pitchFamily="34" charset="0"/>
                <a:cs typeface="Calibri" panose="020F0502020204030204" pitchFamily="34" charset="0"/>
              </a:rPr>
              <a:t>the </a:t>
            </a:r>
            <a:r>
              <a:rPr lang="en-US" altLang="zh-CN" sz="1800" dirty="0" smtClean="0">
                <a:solidFill>
                  <a:srgbClr val="0070C0"/>
                </a:solidFill>
                <a:latin typeface="Calibri" panose="020F0502020204030204" pitchFamily="34" charset="0"/>
                <a:cs typeface="Calibri" panose="020F0502020204030204" pitchFamily="34" charset="0"/>
              </a:rPr>
              <a:t>shared delivery are basically the same</a:t>
            </a:r>
            <a:r>
              <a:rPr lang="en-US" altLang="zh-CN" sz="1800" dirty="0">
                <a:solidFill>
                  <a:srgbClr val="0070C0"/>
                </a:solidFill>
                <a:latin typeface="Calibri" panose="020F0502020204030204" pitchFamily="34" charset="0"/>
                <a:cs typeface="Calibri" panose="020F0502020204030204" pitchFamily="34" charset="0"/>
              </a:rPr>
              <a:t>.</a:t>
            </a:r>
            <a:r>
              <a:rPr lang="en-US" altLang="zh-CN" sz="1800" dirty="0" smtClean="0">
                <a:solidFill>
                  <a:srgbClr val="0070C0"/>
                </a:solidFill>
                <a:latin typeface="Calibri" panose="020F0502020204030204" pitchFamily="34" charset="0"/>
                <a:cs typeface="Calibri" panose="020F0502020204030204" pitchFamily="34" charset="0"/>
              </a:rPr>
              <a:t> For the PDU Session update, </a:t>
            </a:r>
            <a:r>
              <a:rPr lang="de-DE" altLang="zh-CN" sz="1800" dirty="0">
                <a:solidFill>
                  <a:srgbClr val="0070C0"/>
                </a:solidFill>
                <a:latin typeface="Calibri" panose="020F0502020204030204" pitchFamily="34" charset="0"/>
                <a:cs typeface="Calibri" panose="020F0502020204030204" pitchFamily="34" charset="0"/>
              </a:rPr>
              <a:t>we could also allow </a:t>
            </a:r>
            <a:r>
              <a:rPr lang="de-DE" altLang="zh-CN" sz="1800" dirty="0" smtClean="0">
                <a:solidFill>
                  <a:srgbClr val="0070C0"/>
                </a:solidFill>
                <a:latin typeface="Calibri" panose="020F0502020204030204" pitchFamily="34" charset="0"/>
                <a:cs typeface="Calibri" panose="020F0502020204030204" pitchFamily="34" charset="0"/>
              </a:rPr>
              <a:t>potential enhancement </a:t>
            </a:r>
            <a:r>
              <a:rPr lang="de-DE" altLang="zh-CN" sz="1800" dirty="0">
                <a:solidFill>
                  <a:srgbClr val="0070C0"/>
                </a:solidFill>
                <a:latin typeface="Calibri" panose="020F0502020204030204" pitchFamily="34" charset="0"/>
                <a:cs typeface="Calibri" panose="020F0502020204030204" pitchFamily="34" charset="0"/>
              </a:rPr>
              <a:t>to handle this scenario in a more optimal way</a:t>
            </a:r>
            <a:r>
              <a:rPr lang="en-US" altLang="zh-CN" sz="1800" dirty="0" smtClean="0">
                <a:solidFill>
                  <a:srgbClr val="0070C0"/>
                </a:solidFill>
                <a:latin typeface="Calibri" panose="020F0502020204030204" pitchFamily="34" charset="0"/>
                <a:cs typeface="Calibri" panose="020F0502020204030204" pitchFamily="34" charset="0"/>
              </a:rPr>
              <a:t>. </a:t>
            </a:r>
            <a:endParaRPr lang="en-US" altLang="zh-CN" sz="1800"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3915261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3" ma:contentTypeDescription="Create a new document." ma:contentTypeScope="" ma:versionID="d495fc437f037c4e30c5e43a5b0ac227">
  <xsd:schema xmlns:xsd="http://www.w3.org/2001/XMLSchema" xmlns:xs="http://www.w3.org/2001/XMLSchema" xmlns:p="http://schemas.microsoft.com/office/2006/metadata/properties" xmlns:ns3="cc9c437c-ae0c-4066-8d90-a0f7de786127" xmlns:ns4="ba37140e-f4c5-4a6c-a9b4-20a691ce6c8a" targetNamespace="http://schemas.microsoft.com/office/2006/metadata/properties" ma:root="true" ma:fieldsID="b40b0c69a2a56887db95238b7d96448e" ns3:_="" ns4:_="">
    <xsd:import namespace="cc9c437c-ae0c-4066-8d90-a0f7de786127"/>
    <xsd:import namespace="ba37140e-f4c5-4a6c-a9b4-20a691ce6c8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CA12D9-0EEA-4362-8423-8EC69FDAA537}">
  <ds:schemaRefs>
    <ds:schemaRef ds:uri="http://schemas.microsoft.com/sharepoint/v3/contenttype/forms"/>
  </ds:schemaRefs>
</ds:datastoreItem>
</file>

<file path=customXml/itemProps2.xml><?xml version="1.0" encoding="utf-8"?>
<ds:datastoreItem xmlns:ds="http://schemas.openxmlformats.org/officeDocument/2006/customXml" ds:itemID="{456BC771-0F36-4807-9AEE-5BB6AF7B8073}">
  <ds:schemaRef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ba37140e-f4c5-4a6c-a9b4-20a691ce6c8a"/>
    <ds:schemaRef ds:uri="http://www.w3.org/XML/1998/namespace"/>
    <ds:schemaRef ds:uri="http://purl.org/dc/dcmitype/"/>
    <ds:schemaRef ds:uri="http://purl.org/dc/elements/1.1/"/>
    <ds:schemaRef ds:uri="cc9c437c-ae0c-4066-8d90-a0f7de786127"/>
    <ds:schemaRef ds:uri="http://schemas.microsoft.com/office/2006/metadata/properties"/>
  </ds:schemaRefs>
</ds:datastoreItem>
</file>

<file path=customXml/itemProps3.xml><?xml version="1.0" encoding="utf-8"?>
<ds:datastoreItem xmlns:ds="http://schemas.openxmlformats.org/officeDocument/2006/customXml" ds:itemID="{FD263D89-A9E9-4C54-8781-C4D6DD628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ba37140e-f4c5-4a6c-a9b4-20a691ce6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470</TotalTime>
  <Words>1143</Words>
  <Application>Microsoft Office PowerPoint</Application>
  <PresentationFormat>宽屏</PresentationFormat>
  <Paragraphs>53</Paragraphs>
  <Slides>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7</vt:i4>
      </vt:variant>
    </vt:vector>
  </HeadingPairs>
  <TitlesOfParts>
    <vt:vector size="13" baseType="lpstr">
      <vt:lpstr>宋体</vt:lpstr>
      <vt:lpstr>Arial</vt:lpstr>
      <vt:lpstr>Calibri</vt:lpstr>
      <vt:lpstr>Calibri Light</vt:lpstr>
      <vt:lpstr>Wingdings</vt:lpstr>
      <vt:lpstr>Office 主题</vt:lpstr>
      <vt:lpstr>Consideration of the questions raised during CC.</vt:lpstr>
      <vt:lpstr>How the SMF gets MB-SMF ID</vt:lpstr>
      <vt:lpstr>For location dependent MB service</vt:lpstr>
      <vt:lpstr>UE joining 5MBS may get rejected causing denial of service attack type situation</vt:lpstr>
      <vt:lpstr>5MBS in Roaming not addressed</vt:lpstr>
      <vt:lpstr>UE join MB service when involving ETSUN procedure not addressed</vt:lpstr>
      <vt:lpstr>Signaling increase unnecessarily due to MBS Session operation performed via PDU Session signaling</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Consideration of the questions raised during CC.</dc:title>
  <dc:creator>Huawei Revision</dc:creator>
  <cp:lastModifiedBy>Huawei Revision</cp:lastModifiedBy>
  <cp:revision>82</cp:revision>
  <dcterms:created xsi:type="dcterms:W3CDTF">2020-11-17T06:10:41Z</dcterms:created>
  <dcterms:modified xsi:type="dcterms:W3CDTF">2020-11-18T03:00:18Z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y fmtid="{D5CDD505-2E9C-101B-9397-08002B2CF9AE}" pid="3" name="_2015_ms_pID_725343">
    <vt:lpwstr>(2)ktmNF0ki9Wew11f18MFpgeNxGU2mvFbmYbpAlt1iy/dw4SU3PpiYE4AXLXntIrt0+RR9CDBr
1y2Ux4AR7FaQcOKH6gLDgfSZtFbntMUhPL0bxP0uslHyC3ooY6jOxFpcsY7zGnZ/hK2CB04o
py6gz+g5gKZe7pQNP/DPYDEBuR7Pm6Nrm1xMc4wG4Q93LuyPx47tWa26vZeuZLVQhQJ7o7ag
kfvLsh+4cNyq8F4haC</vt:lpwstr>
  </property>
  <property fmtid="{D5CDD505-2E9C-101B-9397-08002B2CF9AE}" pid="4" name="_2015_ms_pID_7253431">
    <vt:lpwstr>pbAkASagiz2rNJ+cFxvB853XzysdpCpvFStPws+WTNzpWyhF29wpIh
lQQvMDv1gfQdOLcfIUNohTZF90Gg5tDgZSddA/9K6rLrm1yOIVaxQBvuDLcj9f/77mTHWNDk
4pVOU1FIQRNXl9+Et+rMmXUSsOk0kjzODJ/bQDiihYhkyGMIyokF0WkvorV4Pa3Dc2Q=</vt:lpwstr>
  </property>
</Properties>
</file>